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82" r:id="rId3"/>
    <p:sldId id="283" r:id="rId4"/>
    <p:sldId id="284" r:id="rId5"/>
    <p:sldId id="286" r:id="rId6"/>
    <p:sldId id="287" r:id="rId7"/>
    <p:sldId id="289" r:id="rId8"/>
    <p:sldId id="290" r:id="rId9"/>
    <p:sldId id="291" r:id="rId10"/>
    <p:sldId id="293" r:id="rId11"/>
    <p:sldId id="294" r:id="rId12"/>
    <p:sldId id="292" r:id="rId13"/>
    <p:sldId id="295" r:id="rId14"/>
    <p:sldId id="301" r:id="rId15"/>
    <p:sldId id="300" r:id="rId16"/>
    <p:sldId id="296" r:id="rId17"/>
    <p:sldId id="297" r:id="rId18"/>
    <p:sldId id="298" r:id="rId19"/>
    <p:sldId id="299" r:id="rId20"/>
    <p:sldId id="302" r:id="rId21"/>
    <p:sldId id="303" r:id="rId22"/>
    <p:sldId id="257" r:id="rId23"/>
    <p:sldId id="261" r:id="rId24"/>
    <p:sldId id="304" r:id="rId25"/>
    <p:sldId id="305" r:id="rId26"/>
    <p:sldId id="306" r:id="rId27"/>
    <p:sldId id="307" r:id="rId28"/>
    <p:sldId id="308" r:id="rId29"/>
    <p:sldId id="262" r:id="rId30"/>
    <p:sldId id="263" r:id="rId31"/>
    <p:sldId id="309" r:id="rId32"/>
    <p:sldId id="310" r:id="rId33"/>
    <p:sldId id="264" r:id="rId34"/>
    <p:sldId id="266" r:id="rId35"/>
    <p:sldId id="267" r:id="rId36"/>
    <p:sldId id="268" r:id="rId37"/>
    <p:sldId id="269" r:id="rId38"/>
    <p:sldId id="311" r:id="rId39"/>
    <p:sldId id="270" r:id="rId40"/>
    <p:sldId id="312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1965-0D3E-684A-BF5F-01F098A4E1E3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3867-FCDD-1143-8639-CA2366C2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3867-FCDD-1143-8639-CA2366C291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3867-FCDD-1143-8639-CA2366C291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3867-FCDD-1143-8639-CA2366C291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3867-FCDD-1143-8639-CA2366C291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3867-FCDD-1143-8639-CA2366C291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9B6D-4EC5-3C45-B979-50AA6C5BE3B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FBE4-9104-3F46-91FF-AF2BAC1C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301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5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55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how that 6n</a:t>
            </a:r>
            <a:r>
              <a:rPr lang="en-US" baseline="30000" dirty="0" smtClean="0"/>
              <a:t>3 </a:t>
            </a:r>
            <a:r>
              <a:rPr lang="en-US" dirty="0" smtClean="0"/>
              <a:t>≠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contradiction suppose c</a:t>
            </a:r>
            <a:r>
              <a:rPr lang="en-US" baseline="-25000" dirty="0" smtClean="0"/>
              <a:t>2</a:t>
            </a:r>
            <a:r>
              <a:rPr lang="en-US" dirty="0" smtClean="0"/>
              <a:t> and n</a:t>
            </a:r>
            <a:r>
              <a:rPr lang="en-US" baseline="-25000" dirty="0" smtClean="0"/>
              <a:t>0 </a:t>
            </a:r>
            <a:r>
              <a:rPr lang="en-US" dirty="0" smtClean="0"/>
              <a:t>exist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3970952"/>
            <a:ext cx="8229600" cy="77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 both sides by n</a:t>
            </a:r>
            <a:r>
              <a:rPr lang="en-US" baseline="30000" dirty="0" smtClean="0"/>
              <a:t>2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9600" y="5666553"/>
            <a:ext cx="8229600" cy="77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possibly hold for large n</a:t>
            </a:r>
          </a:p>
        </p:txBody>
      </p:sp>
      <p:pic>
        <p:nvPicPr>
          <p:cNvPr id="9" name="Picture 8" descr="Screen Shot 2018-09-30 at 11.34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073400"/>
            <a:ext cx="1549400" cy="355600"/>
          </a:xfrm>
          <a:prstGeom prst="rect">
            <a:avLst/>
          </a:prstGeom>
        </p:spPr>
      </p:pic>
      <p:pic>
        <p:nvPicPr>
          <p:cNvPr id="10" name="Picture 9" descr="Screen Shot 2018-09-30 at 11.36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4887475"/>
            <a:ext cx="1130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2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74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how that f(n)</a:t>
            </a:r>
            <a:r>
              <a:rPr lang="en-US" baseline="30000" dirty="0" smtClean="0"/>
              <a:t> </a:t>
            </a:r>
            <a:r>
              <a:rPr lang="en-US" dirty="0" smtClean="0"/>
              <a:t>= an</a:t>
            </a:r>
            <a:r>
              <a:rPr lang="en-US" baseline="30000" dirty="0" smtClean="0"/>
              <a:t>2</a:t>
            </a:r>
            <a:r>
              <a:rPr lang="en-US" dirty="0" smtClean="0"/>
              <a:t>+bn+c is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b, c are constants a &gt; 0</a:t>
            </a:r>
          </a:p>
          <a:p>
            <a:endParaRPr lang="en-US" dirty="0" smtClean="0"/>
          </a:p>
          <a:p>
            <a:r>
              <a:rPr lang="en-US" dirty="0" smtClean="0"/>
              <a:t>Due to asymptotic behavior setting c</a:t>
            </a:r>
            <a:r>
              <a:rPr lang="en-US" baseline="-25000" dirty="0" smtClean="0"/>
              <a:t>1</a:t>
            </a:r>
            <a:r>
              <a:rPr lang="en-US" dirty="0" smtClean="0"/>
              <a:t> to lower than </a:t>
            </a:r>
            <a:r>
              <a:rPr lang="en-US" i="1" dirty="0" smtClean="0"/>
              <a:t>a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to higher than </a:t>
            </a:r>
            <a:r>
              <a:rPr lang="en-US" i="1" dirty="0" smtClean="0"/>
              <a:t>a</a:t>
            </a:r>
            <a:r>
              <a:rPr lang="en-US" dirty="0" smtClean="0"/>
              <a:t> can be sufficient</a:t>
            </a:r>
            <a:endParaRPr lang="en-US" baseline="30000" dirty="0" smtClean="0"/>
          </a:p>
          <a:p>
            <a:endParaRPr lang="en-US" dirty="0" smtClean="0"/>
          </a:p>
        </p:txBody>
      </p:sp>
      <p:pic>
        <p:nvPicPr>
          <p:cNvPr id="5" name="Picture 4" descr="Screen Shot 2018-09-30 at 6.2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4090475"/>
            <a:ext cx="6591300" cy="368300"/>
          </a:xfrm>
          <a:prstGeom prst="rect">
            <a:avLst/>
          </a:prstGeom>
        </p:spPr>
      </p:pic>
      <p:pic>
        <p:nvPicPr>
          <p:cNvPr id="7" name="Picture 6" descr="Screen Shot 2018-09-30 at 6.25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208976"/>
            <a:ext cx="6032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for any polynomial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are constants and a</a:t>
            </a:r>
            <a:r>
              <a:rPr lang="en-US" baseline="-25000" dirty="0" smtClean="0"/>
              <a:t>d</a:t>
            </a:r>
            <a:r>
              <a:rPr lang="en-US" dirty="0" smtClean="0"/>
              <a:t> &gt;0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Special case: constant numbers (degree 0 polynomials)</a:t>
            </a:r>
          </a:p>
          <a:p>
            <a:endParaRPr lang="en-US" dirty="0"/>
          </a:p>
        </p:txBody>
      </p:sp>
      <p:pic>
        <p:nvPicPr>
          <p:cNvPr id="4" name="Picture 3" descr="Screen Shot 2018-09-30 at 6.2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00" y="1718124"/>
            <a:ext cx="2197100" cy="431800"/>
          </a:xfrm>
          <a:prstGeom prst="rect">
            <a:avLst/>
          </a:prstGeom>
        </p:spPr>
      </p:pic>
      <p:pic>
        <p:nvPicPr>
          <p:cNvPr id="5" name="Picture 4" descr="Screen Shot 2018-09-30 at 6.27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3048000"/>
            <a:ext cx="1790700" cy="381000"/>
          </a:xfrm>
          <a:prstGeom prst="rect">
            <a:avLst/>
          </a:prstGeom>
        </p:spPr>
      </p:pic>
      <p:pic>
        <p:nvPicPr>
          <p:cNvPr id="6" name="Picture 5" descr="Screen Shot 2018-09-30 at 6.2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58" y="5340951"/>
            <a:ext cx="17907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0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4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use </a:t>
            </a:r>
            <a:r>
              <a:rPr lang="en-US" i="1" dirty="0" smtClean="0"/>
              <a:t>O</a:t>
            </a:r>
            <a:r>
              <a:rPr lang="en-US" dirty="0" smtClean="0"/>
              <a:t>-notation when we have asymptotic upper bound only</a:t>
            </a:r>
          </a:p>
        </p:txBody>
      </p:sp>
      <p:pic>
        <p:nvPicPr>
          <p:cNvPr id="6" name="Picture 5" descr="Screen Shot 2017-09-20 at 5.1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119965"/>
            <a:ext cx="7785100" cy="723900"/>
          </a:xfrm>
          <a:prstGeom prst="rect">
            <a:avLst/>
          </a:prstGeom>
        </p:spPr>
      </p:pic>
      <p:pic>
        <p:nvPicPr>
          <p:cNvPr id="4" name="Picture 3" descr="Screen Shot 2018-10-07 at 4.45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161366"/>
            <a:ext cx="20320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8934" y="4173034"/>
            <a:ext cx="46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ndicates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a member of the set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4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pic>
        <p:nvPicPr>
          <p:cNvPr id="6" name="Picture 5" descr="Screen Shot 2017-09-20 at 5.1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697565"/>
            <a:ext cx="7785100" cy="723900"/>
          </a:xfrm>
          <a:prstGeom prst="rect">
            <a:avLst/>
          </a:prstGeom>
        </p:spPr>
      </p:pic>
      <p:pic>
        <p:nvPicPr>
          <p:cNvPr id="4" name="Picture 3" descr="Screen Shot 2018-10-07 at 4.45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857499"/>
            <a:ext cx="20320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8934" y="2869167"/>
            <a:ext cx="46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ndicates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a member of the set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12" name="Picture 11" descr="Screen Shot 2018-10-07 at 5.05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606799"/>
            <a:ext cx="2982671" cy="3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pic>
        <p:nvPicPr>
          <p:cNvPr id="9" name="Picture 8" descr="Screen Shot 2018-10-07 at 4.5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4" y="2743200"/>
            <a:ext cx="2387600" cy="355600"/>
          </a:xfrm>
          <a:prstGeom prst="rect">
            <a:avLst/>
          </a:prstGeom>
        </p:spPr>
      </p:pic>
      <p:pic>
        <p:nvPicPr>
          <p:cNvPr id="10" name="Picture 9" descr="Screen Shot 2018-10-07 at 5.09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792817"/>
            <a:ext cx="5245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74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how that f(n)</a:t>
            </a:r>
            <a:r>
              <a:rPr lang="en-US" baseline="30000" dirty="0" smtClean="0"/>
              <a:t> </a:t>
            </a:r>
            <a:r>
              <a:rPr lang="en-US" dirty="0" smtClean="0"/>
              <a:t>= an</a:t>
            </a:r>
            <a:r>
              <a:rPr lang="en-US" baseline="30000" dirty="0" smtClean="0"/>
              <a:t>2</a:t>
            </a:r>
            <a:r>
              <a:rPr lang="en-US" dirty="0" smtClean="0"/>
              <a:t>+bn+c is </a:t>
            </a:r>
            <a:r>
              <a:rPr lang="en-US" i="1" dirty="0"/>
              <a:t>O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b, c are constants a &gt; 0</a:t>
            </a:r>
          </a:p>
          <a:p>
            <a:endParaRPr lang="en-US" dirty="0" smtClean="0"/>
          </a:p>
          <a:p>
            <a:r>
              <a:rPr lang="en-US" dirty="0" smtClean="0"/>
              <a:t>Solution: since we showed that f(n) is </a:t>
            </a:r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), the result follows</a:t>
            </a:r>
            <a:endParaRPr lang="en-US" baseline="30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5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7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how that f(n)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err="1"/>
              <a:t>a</a:t>
            </a:r>
            <a:r>
              <a:rPr lang="en-US" dirty="0" err="1" smtClean="0"/>
              <a:t>n+b</a:t>
            </a:r>
            <a:r>
              <a:rPr lang="en-US" dirty="0" smtClean="0"/>
              <a:t> is </a:t>
            </a:r>
            <a:r>
              <a:rPr lang="en-US" i="1" dirty="0"/>
              <a:t>O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b are constants a &gt; 0</a:t>
            </a:r>
          </a:p>
          <a:p>
            <a:endParaRPr lang="en-US" dirty="0" smtClean="0"/>
          </a:p>
          <a:p>
            <a:r>
              <a:rPr lang="en-US" dirty="0" smtClean="0"/>
              <a:t>Solution: take c = a+|b|, n</a:t>
            </a:r>
            <a:r>
              <a:rPr lang="en-US" baseline="-25000" dirty="0" smtClean="0"/>
              <a:t>0</a:t>
            </a:r>
            <a:r>
              <a:rPr lang="en-US" dirty="0" smtClean="0"/>
              <a:t> = max(1, -b/a)</a:t>
            </a:r>
            <a:endParaRPr lang="en-US" baseline="30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86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46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When we use </a:t>
            </a:r>
            <a:r>
              <a:rPr lang="en-US" i="1" dirty="0" smtClean="0"/>
              <a:t>O</a:t>
            </a:r>
            <a:r>
              <a:rPr lang="en-US" dirty="0" smtClean="0"/>
              <a:t>-notation to express worst case running time the same bound holds for all inputs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 worst case running time of insertion sort: </a:t>
            </a:r>
            <a:r>
              <a:rPr lang="en-US" i="1" dirty="0" smtClean="0"/>
              <a:t>O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Implies that running time of insertion sort on all inputs: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Not true for </a:t>
            </a:r>
            <a:r>
              <a:rPr lang="en-US" dirty="0" err="1" smtClean="0"/>
              <a:t>Θ</a:t>
            </a:r>
            <a:r>
              <a:rPr lang="en-US" dirty="0" smtClean="0"/>
              <a:t>-notation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 Worst case running time of insertion sort: </a:t>
            </a:r>
            <a:r>
              <a:rPr lang="en-US" dirty="0" err="1" smtClean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Does not imply that </a:t>
            </a:r>
            <a:r>
              <a:rPr lang="en-US" dirty="0"/>
              <a:t>running time of insertion sort on all inputs: </a:t>
            </a:r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93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26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we use </a:t>
            </a:r>
            <a:r>
              <a:rPr lang="en-US" i="1" dirty="0" smtClean="0"/>
              <a:t>O</a:t>
            </a:r>
            <a:r>
              <a:rPr lang="en-US" dirty="0" smtClean="0"/>
              <a:t>-notation to express running time for all inputs the same bound holds for the worst-case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 running time of insertion sort for all inputs: </a:t>
            </a:r>
            <a:r>
              <a:rPr lang="en-US" i="1" dirty="0" smtClean="0"/>
              <a:t>O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Implies that running time of insertion sort for worst</a:t>
            </a:r>
            <a:r>
              <a:rPr lang="en-US" dirty="0"/>
              <a:t> </a:t>
            </a:r>
            <a:r>
              <a:rPr lang="en-US" dirty="0" smtClean="0"/>
              <a:t>case: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23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u</a:t>
            </a:r>
            <a:r>
              <a:rPr lang="en-US" dirty="0" smtClean="0"/>
              <a:t>se functions to characterize running times of algorithms: T(n)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use asymptotic notation to compare running times of algorithms</a:t>
            </a:r>
          </a:p>
          <a:p>
            <a:pPr lvl="1" algn="just"/>
            <a:r>
              <a:rPr lang="en-US" dirty="0" smtClean="0"/>
              <a:t>Asymptotic means large input sizes (i.e. n goes to infinity)</a:t>
            </a:r>
          </a:p>
          <a:p>
            <a:pPr lvl="1" algn="just"/>
            <a:r>
              <a:rPr lang="en-US" dirty="0" smtClean="0"/>
              <a:t>Example: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Keep in mind that there can be constant factors that we omit T(n)=an</a:t>
            </a:r>
            <a:r>
              <a:rPr lang="en-US" baseline="30000" dirty="0" smtClean="0"/>
              <a:t>2</a:t>
            </a:r>
            <a:r>
              <a:rPr lang="en-US" dirty="0" smtClean="0"/>
              <a:t>+bn+c</a:t>
            </a:r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domain of functions are natural numbers: N={0,1,2</a:t>
            </a:r>
            <a:r>
              <a:rPr lang="mr-IN" dirty="0" smtClean="0"/>
              <a:t>…</a:t>
            </a:r>
            <a:r>
              <a:rPr lang="tr-TR" dirty="0" smtClean="0"/>
              <a:t>}</a:t>
            </a:r>
          </a:p>
          <a:p>
            <a:pPr lvl="1" algn="just"/>
            <a:r>
              <a:rPr lang="tr-TR" dirty="0" err="1"/>
              <a:t>T</a:t>
            </a:r>
            <a:r>
              <a:rPr lang="tr-TR" dirty="0" err="1" smtClean="0"/>
              <a:t>he</a:t>
            </a:r>
            <a:r>
              <a:rPr lang="tr-TR" dirty="0" smtClean="0"/>
              <a:t> domain can be 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endParaRPr lang="tr-TR" dirty="0" smtClean="0"/>
          </a:p>
          <a:p>
            <a:pPr lvl="1" algn="just"/>
            <a:r>
              <a:rPr lang="tr-TR" dirty="0" err="1" smtClean="0"/>
              <a:t>The</a:t>
            </a:r>
            <a:r>
              <a:rPr lang="tr-TR" dirty="0" smtClean="0"/>
              <a:t> domain can be </a:t>
            </a:r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contain</a:t>
            </a:r>
            <a:r>
              <a:rPr lang="tr-TR" dirty="0" smtClean="0"/>
              <a:t> a </a:t>
            </a:r>
            <a:r>
              <a:rPr lang="tr-TR" dirty="0" err="1" smtClean="0"/>
              <a:t>subset</a:t>
            </a:r>
            <a:r>
              <a:rPr lang="tr-TR" dirty="0" smtClean="0"/>
              <a:t> of </a:t>
            </a:r>
            <a:r>
              <a:rPr lang="tr-TR" dirty="0" err="1" smtClean="0"/>
              <a:t>natural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endParaRPr lang="tr-TR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Ω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4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use </a:t>
            </a:r>
            <a:r>
              <a:rPr lang="en-US" dirty="0" err="1" smtClean="0"/>
              <a:t>Ω</a:t>
            </a:r>
            <a:r>
              <a:rPr lang="en-US" dirty="0" smtClean="0"/>
              <a:t>-notation when we have asymptotic lower bound only</a:t>
            </a:r>
          </a:p>
        </p:txBody>
      </p:sp>
      <p:pic>
        <p:nvPicPr>
          <p:cNvPr id="8" name="Picture 7" descr="Screen Shot 2017-09-20 at 5.5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3053906"/>
            <a:ext cx="7708900" cy="736600"/>
          </a:xfrm>
          <a:prstGeom prst="rect">
            <a:avLst/>
          </a:prstGeom>
        </p:spPr>
      </p:pic>
      <p:pic>
        <p:nvPicPr>
          <p:cNvPr id="5" name="Picture 4" descr="Screen Shot 2018-10-07 at 5.1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892107"/>
            <a:ext cx="2954867" cy="29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7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Ω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4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Best case running time of insertion sort: </a:t>
            </a:r>
            <a:r>
              <a:rPr lang="en-US" dirty="0" err="1" smtClean="0"/>
              <a:t>Ω</a:t>
            </a:r>
            <a:r>
              <a:rPr lang="en-US" dirty="0" smtClean="0"/>
              <a:t>(n)</a:t>
            </a:r>
          </a:p>
          <a:p>
            <a:pPr lvl="1" algn="just"/>
            <a:r>
              <a:rPr lang="en-US" dirty="0" smtClean="0"/>
              <a:t>Implies that the running time of insertion sort on all inputs: </a:t>
            </a:r>
            <a:r>
              <a:rPr lang="en-US" dirty="0" err="1"/>
              <a:t>Ω</a:t>
            </a:r>
            <a:r>
              <a:rPr lang="en-US" dirty="0"/>
              <a:t>(n)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dirty="0" smtClean="0"/>
              <a:t>, </a:t>
            </a:r>
            <a:r>
              <a:rPr lang="en-US" dirty="0" err="1" smtClean="0"/>
              <a:t>Ω</a:t>
            </a:r>
            <a:r>
              <a:rPr lang="en-US" dirty="0" smtClean="0"/>
              <a:t> Notations</a:t>
            </a:r>
            <a:endParaRPr lang="en-US" dirty="0"/>
          </a:p>
        </p:txBody>
      </p:sp>
      <p:pic>
        <p:nvPicPr>
          <p:cNvPr id="6" name="Picture 5" descr="Screen Shot 2017-09-20 at 5.02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2481"/>
            <a:ext cx="9144000" cy="31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Relation Between </a:t>
            </a:r>
            <a:r>
              <a:rPr lang="en-US" sz="3900" i="1" dirty="0" err="1" smtClean="0"/>
              <a:t>Θ</a:t>
            </a:r>
            <a:r>
              <a:rPr lang="en-US" sz="3900" i="1" dirty="0" smtClean="0"/>
              <a:t> </a:t>
            </a:r>
            <a:r>
              <a:rPr lang="en-US" sz="3900" dirty="0" smtClean="0"/>
              <a:t>and</a:t>
            </a:r>
            <a:r>
              <a:rPr lang="en-US" sz="3900" i="1" dirty="0" smtClean="0"/>
              <a:t> O</a:t>
            </a:r>
            <a:r>
              <a:rPr lang="en-US" sz="3900" dirty="0"/>
              <a:t>, </a:t>
            </a:r>
            <a:r>
              <a:rPr lang="en-US" sz="3900" dirty="0" err="1"/>
              <a:t>Ω</a:t>
            </a:r>
            <a:r>
              <a:rPr lang="en-US" sz="3900" dirty="0"/>
              <a:t> Notations </a:t>
            </a:r>
          </a:p>
        </p:txBody>
      </p:sp>
      <p:pic>
        <p:nvPicPr>
          <p:cNvPr id="5" name="Picture 4" descr="Screen Shot 2017-09-20 at 5.5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2" y="2088522"/>
            <a:ext cx="8686800" cy="10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74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how that f(n)</a:t>
            </a:r>
            <a:r>
              <a:rPr lang="en-US" baseline="30000" dirty="0" smtClean="0"/>
              <a:t> </a:t>
            </a:r>
            <a:r>
              <a:rPr lang="en-US" dirty="0" smtClean="0"/>
              <a:t>= an</a:t>
            </a:r>
            <a:r>
              <a:rPr lang="en-US" baseline="30000" dirty="0" smtClean="0"/>
              <a:t>2</a:t>
            </a:r>
            <a:r>
              <a:rPr lang="en-US" dirty="0" smtClean="0"/>
              <a:t>+bn+c is </a:t>
            </a:r>
            <a:r>
              <a:rPr lang="en-US" dirty="0" err="1" smtClean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b, c are constants a &gt; 0</a:t>
            </a:r>
          </a:p>
          <a:p>
            <a:endParaRPr lang="en-US" dirty="0" smtClean="0"/>
          </a:p>
          <a:p>
            <a:r>
              <a:rPr lang="en-US" dirty="0" smtClean="0"/>
              <a:t>Solution: since we showed that f(n) is </a:t>
            </a:r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), the result follows</a:t>
            </a:r>
            <a:endParaRPr lang="en-US" baseline="30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43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1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Running time of insertion sort is </a:t>
            </a:r>
            <a:r>
              <a:rPr lang="en-US" dirty="0" err="1" smtClean="0"/>
              <a:t>Ω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Since the </a:t>
            </a:r>
            <a:r>
              <a:rPr lang="en-US" dirty="0"/>
              <a:t>best case running time is </a:t>
            </a:r>
            <a:r>
              <a:rPr lang="en-US" dirty="0" err="1"/>
              <a:t>Θ</a:t>
            </a:r>
            <a:r>
              <a:rPr lang="en-US" dirty="0"/>
              <a:t>(n)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/>
              <a:t>time of insertion sort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Since the worst case running time is </a:t>
            </a:r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Worst case running time of insertion sort is </a:t>
            </a:r>
            <a:r>
              <a:rPr lang="en-US" dirty="0" err="1" smtClean="0"/>
              <a:t>Ω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marL="742950" lvl="2" indent="-342900"/>
            <a:r>
              <a:rPr lang="en-US" dirty="0"/>
              <a:t>Since the worst case running time is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75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Notation in Equations and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Actually means n </a:t>
            </a:r>
            <a:r>
              <a:rPr lang="en-US" i="1" dirty="0" smtClean="0"/>
              <a:t>∈ 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2n</a:t>
            </a:r>
            <a:r>
              <a:rPr lang="en-US" baseline="30000" dirty="0" smtClean="0"/>
              <a:t>2</a:t>
            </a:r>
            <a:r>
              <a:rPr lang="en-US" dirty="0" smtClean="0"/>
              <a:t>+3n+1 = 2n</a:t>
            </a:r>
            <a:r>
              <a:rPr lang="en-US" baseline="30000" dirty="0" smtClean="0"/>
              <a:t>2 </a:t>
            </a:r>
            <a:r>
              <a:rPr lang="en-US" dirty="0" smtClean="0"/>
              <a:t>+ </a:t>
            </a:r>
            <a:r>
              <a:rPr lang="en-US" dirty="0" err="1" smtClean="0"/>
              <a:t>Θ</a:t>
            </a:r>
            <a:r>
              <a:rPr lang="en-US" dirty="0"/>
              <a:t>(n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Means </a:t>
            </a:r>
            <a:r>
              <a:rPr lang="en-US" dirty="0"/>
              <a:t>2n</a:t>
            </a:r>
            <a:r>
              <a:rPr lang="en-US" baseline="30000" dirty="0"/>
              <a:t>2</a:t>
            </a:r>
            <a:r>
              <a:rPr lang="en-US" dirty="0"/>
              <a:t>+3n+</a:t>
            </a:r>
            <a:r>
              <a:rPr lang="en-US" dirty="0" smtClean="0"/>
              <a:t>1 = </a:t>
            </a:r>
            <a:r>
              <a:rPr lang="en-US" dirty="0"/>
              <a:t>2n</a:t>
            </a:r>
            <a:r>
              <a:rPr lang="en-US" baseline="30000" dirty="0"/>
              <a:t>2</a:t>
            </a:r>
            <a:r>
              <a:rPr lang="en-US" dirty="0" smtClean="0"/>
              <a:t> + f(n) and f(n) </a:t>
            </a:r>
            <a:r>
              <a:rPr lang="en-US" i="1" dirty="0"/>
              <a:t>∈ </a:t>
            </a:r>
            <a:r>
              <a:rPr lang="en-US" dirty="0" err="1"/>
              <a:t>Θ</a:t>
            </a:r>
            <a:r>
              <a:rPr lang="en-US" dirty="0"/>
              <a:t>(n)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Worst case running time of merge-sort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T(n) = 2T(n/2) + </a:t>
            </a:r>
            <a:r>
              <a:rPr lang="en-US" dirty="0" err="1"/>
              <a:t>Θ</a:t>
            </a:r>
            <a:r>
              <a:rPr lang="en-US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956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Notation in Equations and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2n</a:t>
            </a:r>
            <a:r>
              <a:rPr lang="en-US" baseline="30000" dirty="0"/>
              <a:t>2 </a:t>
            </a:r>
            <a:r>
              <a:rPr lang="en-US" dirty="0"/>
              <a:t>+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dirty="0" smtClean="0"/>
              <a:t>) = </a:t>
            </a:r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eans  for any function f(n) </a:t>
            </a:r>
            <a:r>
              <a:rPr lang="en-US" i="1" dirty="0" smtClean="0"/>
              <a:t>∈ </a:t>
            </a:r>
            <a:r>
              <a:rPr lang="en-US" dirty="0" err="1" smtClean="0"/>
              <a:t>Θ</a:t>
            </a:r>
            <a:r>
              <a:rPr lang="en-US" dirty="0" smtClean="0"/>
              <a:t>(n) there is some g(n) </a:t>
            </a:r>
            <a:r>
              <a:rPr lang="en-US" i="1" dirty="0" smtClean="0"/>
              <a:t>∈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 such that 2n</a:t>
            </a:r>
            <a:r>
              <a:rPr lang="en-US" baseline="30000" dirty="0" smtClean="0"/>
              <a:t>2 </a:t>
            </a:r>
            <a:r>
              <a:rPr lang="en-US" dirty="0" smtClean="0"/>
              <a:t>+ f(n) = g(n)</a:t>
            </a:r>
          </a:p>
          <a:p>
            <a:pPr lvl="1"/>
            <a:r>
              <a:rPr lang="en-US" dirty="0" smtClean="0"/>
              <a:t>Right-hand side provides a coarser level of detail than left hand side</a:t>
            </a:r>
          </a:p>
          <a:p>
            <a:endParaRPr lang="en-US" dirty="0" smtClean="0"/>
          </a:p>
          <a:p>
            <a:r>
              <a:rPr lang="en-US" dirty="0" smtClean="0"/>
              <a:t>2n</a:t>
            </a:r>
            <a:r>
              <a:rPr lang="en-US" baseline="30000" dirty="0" smtClean="0"/>
              <a:t>2</a:t>
            </a:r>
            <a:r>
              <a:rPr lang="en-US" dirty="0" smtClean="0"/>
              <a:t>+3n+1 = 2n</a:t>
            </a:r>
            <a:r>
              <a:rPr lang="en-US" baseline="30000" dirty="0" smtClean="0"/>
              <a:t>2 </a:t>
            </a:r>
            <a:r>
              <a:rPr lang="en-US" dirty="0" smtClean="0"/>
              <a:t>+ </a:t>
            </a:r>
            <a:r>
              <a:rPr lang="en-US" dirty="0" err="1" smtClean="0"/>
              <a:t>Θ</a:t>
            </a:r>
            <a:r>
              <a:rPr lang="en-US" dirty="0"/>
              <a:t>(n</a:t>
            </a:r>
            <a:r>
              <a:rPr lang="en-US" dirty="0" smtClean="0"/>
              <a:t>) =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The first equation: there is </a:t>
            </a:r>
            <a:r>
              <a:rPr lang="en-US" dirty="0"/>
              <a:t>f(n) </a:t>
            </a:r>
            <a:r>
              <a:rPr lang="en-US" i="1" dirty="0"/>
              <a:t>∈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dirty="0" smtClean="0"/>
              <a:t>) such that 2n</a:t>
            </a:r>
            <a:r>
              <a:rPr lang="en-US" baseline="30000" dirty="0" smtClean="0"/>
              <a:t>2</a:t>
            </a:r>
            <a:r>
              <a:rPr lang="en-US" dirty="0"/>
              <a:t>+3n+</a:t>
            </a:r>
            <a:r>
              <a:rPr lang="en-US" dirty="0" smtClean="0"/>
              <a:t>1 = </a:t>
            </a:r>
            <a:r>
              <a:rPr lang="en-US" dirty="0"/>
              <a:t>2n</a:t>
            </a:r>
            <a:r>
              <a:rPr lang="en-US" baseline="30000" dirty="0"/>
              <a:t>2</a:t>
            </a:r>
            <a:r>
              <a:rPr lang="en-US" dirty="0" smtClean="0"/>
              <a:t> + f(n)</a:t>
            </a:r>
          </a:p>
          <a:p>
            <a:pPr lvl="1"/>
            <a:r>
              <a:rPr lang="en-US" dirty="0" smtClean="0"/>
              <a:t>The second equation: for any g(</a:t>
            </a:r>
            <a:r>
              <a:rPr lang="en-US" dirty="0"/>
              <a:t>n</a:t>
            </a:r>
            <a:r>
              <a:rPr lang="en-US" dirty="0" smtClean="0"/>
              <a:t>) </a:t>
            </a:r>
            <a:r>
              <a:rPr lang="en-US" i="1" dirty="0"/>
              <a:t>∈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dirty="0" smtClean="0"/>
              <a:t>) there is  h(n) </a:t>
            </a:r>
            <a:r>
              <a:rPr lang="en-US" i="1" dirty="0"/>
              <a:t>∈ </a:t>
            </a:r>
            <a:r>
              <a:rPr lang="en-US" dirty="0" err="1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such that </a:t>
            </a:r>
            <a:r>
              <a:rPr lang="en-US" dirty="0"/>
              <a:t>2n</a:t>
            </a:r>
            <a:r>
              <a:rPr lang="en-US" baseline="30000" dirty="0"/>
              <a:t>2 </a:t>
            </a:r>
            <a:r>
              <a:rPr lang="en-US" dirty="0"/>
              <a:t>+ </a:t>
            </a:r>
            <a:r>
              <a:rPr lang="en-US" dirty="0" smtClean="0"/>
              <a:t>g(n) = h(n)</a:t>
            </a:r>
          </a:p>
        </p:txBody>
      </p:sp>
    </p:spTree>
    <p:extLst>
      <p:ext uri="{BB962C8B-B14F-4D97-AF65-F5344CB8AC3E}">
        <p14:creationId xmlns:p14="http://schemas.microsoft.com/office/powerpoint/2010/main" val="211984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26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asymptotic upper bound provided by </a:t>
            </a:r>
            <a:r>
              <a:rPr lang="en-US" i="1" dirty="0" smtClean="0"/>
              <a:t>O</a:t>
            </a:r>
            <a:r>
              <a:rPr lang="en-US" dirty="0" smtClean="0"/>
              <a:t>-notation may or may not be asymptotically tight</a:t>
            </a:r>
          </a:p>
          <a:p>
            <a:pPr lvl="1" algn="just"/>
            <a:r>
              <a:rPr lang="en-US" dirty="0" smtClean="0"/>
              <a:t>2n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 is asymptotically tight</a:t>
            </a:r>
          </a:p>
          <a:p>
            <a:pPr lvl="1" algn="just"/>
            <a:r>
              <a:rPr lang="en-US" dirty="0" smtClean="0"/>
              <a:t>2n</a:t>
            </a:r>
            <a:r>
              <a:rPr lang="en-US" baseline="30000" dirty="0" smtClean="0"/>
              <a:t> </a:t>
            </a:r>
            <a:r>
              <a:rPr lang="en-US" dirty="0"/>
              <a:t>=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 is not asymptotically tight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/>
              <a:t>o</a:t>
            </a:r>
            <a:r>
              <a:rPr lang="en-US" dirty="0" smtClean="0"/>
              <a:t>-notation is used to denote an upper bound that is NOT asymptotically tight</a:t>
            </a:r>
          </a:p>
          <a:p>
            <a:pPr algn="just"/>
            <a:endParaRPr lang="en-US" dirty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58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pic>
        <p:nvPicPr>
          <p:cNvPr id="8" name="Picture 7" descr="Screen Shot 2017-09-20 at 6.0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557"/>
            <a:ext cx="8432800" cy="723900"/>
          </a:xfrm>
          <a:prstGeom prst="rect">
            <a:avLst/>
          </a:prstGeom>
        </p:spPr>
      </p:pic>
      <p:pic>
        <p:nvPicPr>
          <p:cNvPr id="12" name="Picture 11" descr="Screen Shot 2017-09-20 at 6.07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7" y="3011037"/>
            <a:ext cx="3390900" cy="368300"/>
          </a:xfrm>
          <a:prstGeom prst="rect">
            <a:avLst/>
          </a:prstGeom>
        </p:spPr>
      </p:pic>
      <p:pic>
        <p:nvPicPr>
          <p:cNvPr id="13" name="Picture 12" descr="Screen Shot 2017-09-20 at 6.0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7" y="4100437"/>
            <a:ext cx="1790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Asymptotic notation applies to functions</a:t>
            </a:r>
          </a:p>
          <a:p>
            <a:pPr lvl="1" algn="just"/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is obtained from T(n) = an</a:t>
            </a:r>
            <a:r>
              <a:rPr lang="en-US" baseline="30000" dirty="0" smtClean="0"/>
              <a:t>2</a:t>
            </a:r>
            <a:r>
              <a:rPr lang="en-US" dirty="0" smtClean="0"/>
              <a:t>+bn+c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Sometimes functions can be used for other aspects of algorithms</a:t>
            </a:r>
          </a:p>
          <a:p>
            <a:pPr lvl="1" algn="just"/>
            <a:r>
              <a:rPr lang="en-US" dirty="0" smtClean="0"/>
              <a:t>Amount of space or RAM used</a:t>
            </a:r>
          </a:p>
          <a:p>
            <a:pPr lvl="1" algn="just"/>
            <a:r>
              <a:rPr lang="en-US" dirty="0" smtClean="0"/>
              <a:t>Asymptotic notation can also be used for functions unrelated to algorithms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5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ω</a:t>
            </a:r>
            <a:r>
              <a:rPr lang="en-US" dirty="0" smtClean="0"/>
              <a:t>-Notation</a:t>
            </a:r>
            <a:endParaRPr lang="en-US" dirty="0"/>
          </a:p>
        </p:txBody>
      </p:sp>
      <p:pic>
        <p:nvPicPr>
          <p:cNvPr id="5" name="Picture 4" descr="Screen Shot 2017-09-20 at 6.11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934"/>
            <a:ext cx="8458200" cy="711200"/>
          </a:xfrm>
          <a:prstGeom prst="rect">
            <a:avLst/>
          </a:prstGeom>
        </p:spPr>
      </p:pic>
      <p:pic>
        <p:nvPicPr>
          <p:cNvPr id="7" name="Picture 6" descr="Screen Shot 2017-09-20 at 6.11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4076296"/>
            <a:ext cx="2006600" cy="812800"/>
          </a:xfrm>
          <a:prstGeom prst="rect">
            <a:avLst/>
          </a:prstGeom>
        </p:spPr>
      </p:pic>
      <p:pic>
        <p:nvPicPr>
          <p:cNvPr id="9" name="Picture 8" descr="Screen Shot 2017-09-20 at 6.12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3054975"/>
            <a:ext cx="3962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6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Analogy Between Comparing Functions and Real Numbers</a:t>
            </a:r>
            <a:endParaRPr lang="en-US" dirty="0"/>
          </a:p>
        </p:txBody>
      </p:sp>
      <p:pic>
        <p:nvPicPr>
          <p:cNvPr id="3" name="Picture 2" descr="Screen Shot 2018-10-07 at 9.1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2023534"/>
            <a:ext cx="4229100" cy="2019300"/>
          </a:xfrm>
          <a:prstGeom prst="rect">
            <a:avLst/>
          </a:prstGeom>
        </p:spPr>
      </p:pic>
      <p:pic>
        <p:nvPicPr>
          <p:cNvPr id="4" name="Picture 3" descr="Screen Shot 2018-10-07 at 9.16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8266"/>
            <a:ext cx="9144000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Trichotomy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35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Holds for real numbers but NOT for asymptotic notation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all functions are asymptotically comparable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8-10-07 at 9.1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865"/>
            <a:ext cx="9144000" cy="709027"/>
          </a:xfrm>
          <a:prstGeom prst="rect">
            <a:avLst/>
          </a:prstGeom>
        </p:spPr>
      </p:pic>
      <p:pic>
        <p:nvPicPr>
          <p:cNvPr id="5" name="Picture 4" descr="Screen Shot 2017-09-24 at 8.08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3" y="5338234"/>
            <a:ext cx="5384800" cy="301951"/>
          </a:xfrm>
          <a:prstGeom prst="rect">
            <a:avLst/>
          </a:prstGeom>
        </p:spPr>
      </p:pic>
      <p:pic>
        <p:nvPicPr>
          <p:cNvPr id="6" name="Picture 5" descr="Screen Shot 2017-09-24 at 8.09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6128513"/>
            <a:ext cx="1841500" cy="40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27085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may be the case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0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Functions</a:t>
            </a:r>
            <a:endParaRPr lang="en-US" dirty="0"/>
          </a:p>
        </p:txBody>
      </p:sp>
      <p:pic>
        <p:nvPicPr>
          <p:cNvPr id="4" name="Picture 3" descr="Screen Shot 2017-09-20 at 6.1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12532"/>
            <a:ext cx="8547100" cy="2661005"/>
          </a:xfrm>
          <a:prstGeom prst="rect">
            <a:avLst/>
          </a:prstGeom>
        </p:spPr>
      </p:pic>
      <p:pic>
        <p:nvPicPr>
          <p:cNvPr id="5" name="Picture 4" descr="Screen Shot 2017-09-20 at 6.14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4292600"/>
            <a:ext cx="2742416" cy="1578618"/>
          </a:xfrm>
          <a:prstGeom prst="rect">
            <a:avLst/>
          </a:prstGeom>
        </p:spPr>
      </p:pic>
      <p:pic>
        <p:nvPicPr>
          <p:cNvPr id="6" name="Picture 5" descr="Screen Shot 2017-09-20 at 6.15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317520"/>
            <a:ext cx="5905500" cy="965679"/>
          </a:xfrm>
          <a:prstGeom prst="rect">
            <a:avLst/>
          </a:prstGeom>
        </p:spPr>
      </p:pic>
      <p:pic>
        <p:nvPicPr>
          <p:cNvPr id="8" name="Picture 7" descr="Screen Shot 2017-09-20 at 6.16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5392576"/>
            <a:ext cx="5905500" cy="13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</a:t>
            </a:r>
            <a:endParaRPr lang="en-US" dirty="0"/>
          </a:p>
        </p:txBody>
      </p:sp>
      <p:pic>
        <p:nvPicPr>
          <p:cNvPr id="5" name="Picture 4" descr="Screen Shot 2017-09-24 at 8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003"/>
            <a:ext cx="9144000" cy="13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Floors and ceilings</a:t>
            </a:r>
            <a:endParaRPr lang="en-US" dirty="0"/>
          </a:p>
        </p:txBody>
      </p:sp>
      <p:pic>
        <p:nvPicPr>
          <p:cNvPr id="3" name="Picture 2" descr="Screen Shot 2017-09-24 at 8.1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1035170"/>
          </a:xfrm>
          <a:prstGeom prst="rect">
            <a:avLst/>
          </a:prstGeom>
        </p:spPr>
      </p:pic>
      <p:pic>
        <p:nvPicPr>
          <p:cNvPr id="4" name="Picture 3" descr="Screen Shot 2017-09-24 at 8.1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56" y="2571750"/>
            <a:ext cx="5232400" cy="444500"/>
          </a:xfrm>
          <a:prstGeom prst="rect">
            <a:avLst/>
          </a:prstGeom>
        </p:spPr>
      </p:pic>
      <p:pic>
        <p:nvPicPr>
          <p:cNvPr id="5" name="Picture 4" descr="Screen Shot 2017-09-24 at 8.13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3429000"/>
            <a:ext cx="2819400" cy="1016000"/>
          </a:xfrm>
          <a:prstGeom prst="rect">
            <a:avLst/>
          </a:prstGeom>
        </p:spPr>
      </p:pic>
      <p:pic>
        <p:nvPicPr>
          <p:cNvPr id="8" name="Picture 7" descr="Screen Shot 2017-09-24 at 8.15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4948747"/>
            <a:ext cx="3454400" cy="444500"/>
          </a:xfrm>
          <a:prstGeom prst="rect">
            <a:avLst/>
          </a:prstGeom>
        </p:spPr>
      </p:pic>
      <p:pic>
        <p:nvPicPr>
          <p:cNvPr id="9" name="Picture 8" descr="Screen Shot 2017-09-24 at 8.16.2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56" y="5535635"/>
            <a:ext cx="2895600" cy="431800"/>
          </a:xfrm>
          <a:prstGeom prst="rect">
            <a:avLst/>
          </a:prstGeom>
        </p:spPr>
      </p:pic>
      <p:pic>
        <p:nvPicPr>
          <p:cNvPr id="10" name="Picture 9" descr="Screen Shot 2017-09-24 at 8.16.4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04" y="3429000"/>
            <a:ext cx="4025900" cy="3429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967056" y="5393247"/>
            <a:ext cx="693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Floors and ceilings</a:t>
            </a:r>
            <a:endParaRPr lang="en-US" dirty="0"/>
          </a:p>
        </p:txBody>
      </p:sp>
      <p:pic>
        <p:nvPicPr>
          <p:cNvPr id="3" name="Picture 2" descr="Screen Shot 2017-09-24 at 8.1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1035170"/>
          </a:xfrm>
          <a:prstGeom prst="rect">
            <a:avLst/>
          </a:prstGeom>
        </p:spPr>
      </p:pic>
      <p:pic>
        <p:nvPicPr>
          <p:cNvPr id="14" name="Picture 13" descr="Screen Shot 2017-09-24 at 8.24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05" y="2963768"/>
            <a:ext cx="5232400" cy="46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9540" y="3508363"/>
            <a:ext cx="2707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dirty="0" smtClean="0">
                <a:latin typeface="Times New Roman"/>
                <a:cs typeface="Times New Roman"/>
              </a:rPr>
              <a:t>lso the ceil function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94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pic>
        <p:nvPicPr>
          <p:cNvPr id="3" name="Picture 2" descr="Screen Shot 2017-09-24 at 8.2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59" y="1892473"/>
            <a:ext cx="3302000" cy="533400"/>
          </a:xfrm>
          <a:prstGeom prst="rect">
            <a:avLst/>
          </a:prstGeom>
        </p:spPr>
      </p:pic>
      <p:pic>
        <p:nvPicPr>
          <p:cNvPr id="4" name="Picture 3" descr="Screen Shot 2017-09-24 at 8.22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2743200"/>
            <a:ext cx="2425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8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51333" cy="4525963"/>
          </a:xfrm>
        </p:spPr>
        <p:txBody>
          <a:bodyPr/>
          <a:lstStyle/>
          <a:p>
            <a:r>
              <a:rPr lang="en-US" dirty="0" smtClean="0"/>
              <a:t>If (a mod n) = (</a:t>
            </a:r>
            <a:r>
              <a:rPr lang="en-US" dirty="0"/>
              <a:t>b</a:t>
            </a:r>
            <a:r>
              <a:rPr lang="en-US" dirty="0" smtClean="0"/>
              <a:t> mod n), then a </a:t>
            </a:r>
            <a:r>
              <a:rPr lang="en-US" i="1" dirty="0" smtClean="0"/>
              <a:t>≡ </a:t>
            </a:r>
            <a:r>
              <a:rPr lang="en-US" dirty="0" smtClean="0"/>
              <a:t>b (mod n)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is equivalent to b modulo 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i="1" dirty="0"/>
              <a:t>≡ </a:t>
            </a:r>
            <a:r>
              <a:rPr lang="en-US" dirty="0"/>
              <a:t>b (mod n</a:t>
            </a:r>
            <a:r>
              <a:rPr lang="en-US" dirty="0" smtClean="0"/>
              <a:t>) if and only if n is a divisor of (b-a)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/>
              <a:t>≢</a:t>
            </a:r>
            <a:r>
              <a:rPr lang="en-US" dirty="0"/>
              <a:t> </a:t>
            </a:r>
            <a:r>
              <a:rPr lang="en-US" dirty="0" smtClean="0"/>
              <a:t>b (mod n) means a is not equivalent to b modulo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pic>
        <p:nvPicPr>
          <p:cNvPr id="3" name="Picture 2" descr="Screen Shot 2017-09-24 at 8.2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7" y="1765300"/>
            <a:ext cx="2311400" cy="1104900"/>
          </a:xfrm>
          <a:prstGeom prst="rect">
            <a:avLst/>
          </a:prstGeom>
        </p:spPr>
      </p:pic>
      <p:pic>
        <p:nvPicPr>
          <p:cNvPr id="4" name="Picture 3" descr="Screen Shot 2017-09-24 at 8.2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79" y="4003133"/>
            <a:ext cx="1981200" cy="431800"/>
          </a:xfrm>
          <a:prstGeom prst="rect">
            <a:avLst/>
          </a:prstGeom>
        </p:spPr>
      </p:pic>
      <p:pic>
        <p:nvPicPr>
          <p:cNvPr id="5" name="Picture 4" descr="Screen Shot 2017-09-24 at 8.3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500"/>
            <a:ext cx="8280400" cy="368300"/>
          </a:xfrm>
          <a:prstGeom prst="rect">
            <a:avLst/>
          </a:prstGeom>
        </p:spPr>
      </p:pic>
      <p:pic>
        <p:nvPicPr>
          <p:cNvPr id="6" name="Picture 5" descr="Screen Shot 2018-10-08 at 11.24.3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095499"/>
            <a:ext cx="1148081" cy="478367"/>
          </a:xfrm>
          <a:prstGeom prst="rect">
            <a:avLst/>
          </a:prstGeom>
        </p:spPr>
      </p:pic>
      <p:pic>
        <p:nvPicPr>
          <p:cNvPr id="7" name="Picture 6" descr="Screen Shot 2018-10-08 at 11.25.2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76432"/>
            <a:ext cx="8382000" cy="387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019382"/>
            <a:ext cx="5270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For an asymptotically positive polynomial</a:t>
            </a:r>
            <a:endParaRPr lang="en-US" sz="21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793819"/>
            <a:ext cx="6642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For any real constant a ≥ 0 </a:t>
            </a:r>
            <a:r>
              <a:rPr lang="en-US" sz="2100" dirty="0" err="1" smtClean="0"/>
              <a:t>n</a:t>
            </a:r>
            <a:r>
              <a:rPr lang="en-US" sz="2100" baseline="30000" dirty="0" err="1" smtClean="0"/>
              <a:t>a</a:t>
            </a:r>
            <a:r>
              <a:rPr lang="en-US" sz="2100" dirty="0" smtClean="0"/>
              <a:t> is monotonically increasing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15465"/>
            <a:ext cx="6642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For any real constant a ≤ 0 </a:t>
            </a:r>
            <a:r>
              <a:rPr lang="en-US" sz="2100" dirty="0" err="1" smtClean="0"/>
              <a:t>n</a:t>
            </a:r>
            <a:r>
              <a:rPr lang="en-US" sz="2100" baseline="30000" dirty="0" err="1" smtClean="0"/>
              <a:t>a</a:t>
            </a:r>
            <a:r>
              <a:rPr lang="en-US" sz="2100" dirty="0" smtClean="0"/>
              <a:t> is monotonically decreasing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2125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need to specify </a:t>
            </a:r>
            <a:r>
              <a:rPr lang="en-US" b="1" i="1" dirty="0" smtClean="0"/>
              <a:t>which</a:t>
            </a:r>
            <a:r>
              <a:rPr lang="en-US" dirty="0" smtClean="0"/>
              <a:t> running time we want to analyze and express</a:t>
            </a:r>
          </a:p>
          <a:p>
            <a:pPr lvl="1" algn="just"/>
            <a:r>
              <a:rPr lang="en-US" dirty="0" smtClean="0"/>
              <a:t>Worst-case, best-case, average-case, actual running time for all inputs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4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Exponentials</a:t>
            </a:r>
            <a:endParaRPr lang="en-US" dirty="0"/>
          </a:p>
        </p:txBody>
      </p:sp>
      <p:pic>
        <p:nvPicPr>
          <p:cNvPr id="5" name="Picture 4" descr="Screen Shot 2017-09-24 at 8.3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472288"/>
            <a:ext cx="3632200" cy="419100"/>
          </a:xfrm>
          <a:prstGeom prst="rect">
            <a:avLst/>
          </a:prstGeom>
        </p:spPr>
      </p:pic>
      <p:pic>
        <p:nvPicPr>
          <p:cNvPr id="6" name="Picture 5" descr="Screen Shot 2017-09-24 at 8.3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2286708"/>
            <a:ext cx="2552700" cy="2844800"/>
          </a:xfrm>
          <a:prstGeom prst="rect">
            <a:avLst/>
          </a:prstGeom>
        </p:spPr>
      </p:pic>
      <p:pic>
        <p:nvPicPr>
          <p:cNvPr id="3" name="Picture 2" descr="Screen Shot 2018-10-14 at 12.31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6" y="5626100"/>
            <a:ext cx="7353300" cy="342900"/>
          </a:xfrm>
          <a:prstGeom prst="rect">
            <a:avLst/>
          </a:prstGeom>
        </p:spPr>
      </p:pic>
      <p:pic>
        <p:nvPicPr>
          <p:cNvPr id="4" name="Picture 3" descr="Screen Shot 2018-10-14 at 12.33.0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6290733"/>
            <a:ext cx="240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Exponentials</a:t>
            </a:r>
            <a:endParaRPr lang="en-US" dirty="0"/>
          </a:p>
        </p:txBody>
      </p:sp>
      <p:pic>
        <p:nvPicPr>
          <p:cNvPr id="5" name="Picture 4" descr="Screen Shot 2017-09-24 at 8.3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472288"/>
            <a:ext cx="3632200" cy="419100"/>
          </a:xfrm>
          <a:prstGeom prst="rect">
            <a:avLst/>
          </a:prstGeom>
        </p:spPr>
      </p:pic>
      <p:pic>
        <p:nvPicPr>
          <p:cNvPr id="6" name="Picture 5" descr="Screen Shot 2017-09-24 at 8.3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2286708"/>
            <a:ext cx="2552700" cy="2844800"/>
          </a:xfrm>
          <a:prstGeom prst="rect">
            <a:avLst/>
          </a:prstGeom>
        </p:spPr>
      </p:pic>
      <p:pic>
        <p:nvPicPr>
          <p:cNvPr id="7" name="Picture 6" descr="Screen Shot 2017-09-24 at 8.3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5" y="5519684"/>
            <a:ext cx="5867400" cy="355600"/>
          </a:xfrm>
          <a:prstGeom prst="rect">
            <a:avLst/>
          </a:prstGeom>
        </p:spPr>
      </p:pic>
      <p:pic>
        <p:nvPicPr>
          <p:cNvPr id="8" name="Picture 7" descr="Screen Shot 2017-09-24 at 8.37.5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33" y="5189484"/>
            <a:ext cx="1790700" cy="863600"/>
          </a:xfrm>
          <a:prstGeom prst="rect">
            <a:avLst/>
          </a:prstGeom>
        </p:spPr>
      </p:pic>
      <p:pic>
        <p:nvPicPr>
          <p:cNvPr id="9" name="Picture 8" descr="Screen Shot 2017-09-24 at 8.38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33" y="6053084"/>
            <a:ext cx="1676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4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Exponentials</a:t>
            </a:r>
            <a:endParaRPr lang="en-US" dirty="0"/>
          </a:p>
        </p:txBody>
      </p:sp>
      <p:pic>
        <p:nvPicPr>
          <p:cNvPr id="3" name="Picture 2" descr="Screen Shot 2017-09-24 at 8.4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803400"/>
            <a:ext cx="5384800" cy="1079500"/>
          </a:xfrm>
          <a:prstGeom prst="rect">
            <a:avLst/>
          </a:prstGeom>
        </p:spPr>
      </p:pic>
      <p:pic>
        <p:nvPicPr>
          <p:cNvPr id="4" name="Picture 3" descr="Screen Shot 2017-09-24 at 8.42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2978150"/>
            <a:ext cx="1638300" cy="444500"/>
          </a:xfrm>
          <a:prstGeom prst="rect">
            <a:avLst/>
          </a:prstGeom>
        </p:spPr>
      </p:pic>
      <p:pic>
        <p:nvPicPr>
          <p:cNvPr id="6" name="Picture 5" descr="Screen Shot 2017-09-24 at 8.44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58" y="3755076"/>
            <a:ext cx="3543300" cy="469900"/>
          </a:xfrm>
          <a:prstGeom prst="rect">
            <a:avLst/>
          </a:prstGeom>
        </p:spPr>
      </p:pic>
      <p:pic>
        <p:nvPicPr>
          <p:cNvPr id="7" name="Picture 6" descr="Screen Shot 2017-09-24 at 8.4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1" y="3767776"/>
            <a:ext cx="1841500" cy="457200"/>
          </a:xfrm>
          <a:prstGeom prst="rect">
            <a:avLst/>
          </a:prstGeom>
        </p:spPr>
      </p:pic>
      <p:pic>
        <p:nvPicPr>
          <p:cNvPr id="8" name="Picture 7" descr="Screen Shot 2017-09-24 at 8.48.1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5687643"/>
            <a:ext cx="2908300" cy="774700"/>
          </a:xfrm>
          <a:prstGeom prst="rect">
            <a:avLst/>
          </a:prstGeom>
        </p:spPr>
      </p:pic>
      <p:pic>
        <p:nvPicPr>
          <p:cNvPr id="5" name="Picture 4" descr="Screen Shot 2018-10-14 at 12.35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686300"/>
            <a:ext cx="6299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</a:t>
            </a:r>
            <a:endParaRPr lang="en-US" dirty="0"/>
          </a:p>
        </p:txBody>
      </p:sp>
      <p:pic>
        <p:nvPicPr>
          <p:cNvPr id="3" name="Picture 2" descr="Screen Shot 2017-09-24 at 8.4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48" y="2208167"/>
            <a:ext cx="5549900" cy="1905000"/>
          </a:xfrm>
          <a:prstGeom prst="rect">
            <a:avLst/>
          </a:prstGeom>
        </p:spPr>
      </p:pic>
      <p:pic>
        <p:nvPicPr>
          <p:cNvPr id="4" name="Picture 3" descr="Screen Shot 2018-10-14 at 12.3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5080000"/>
            <a:ext cx="6261100" cy="355600"/>
          </a:xfrm>
          <a:prstGeom prst="rect">
            <a:avLst/>
          </a:prstGeom>
        </p:spPr>
      </p:pic>
      <p:pic>
        <p:nvPicPr>
          <p:cNvPr id="6" name="Picture 5" descr="Screen Shot 2018-10-14 at 12.36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01167"/>
            <a:ext cx="2057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</a:t>
            </a:r>
            <a:endParaRPr lang="en-US" dirty="0"/>
          </a:p>
        </p:txBody>
      </p:sp>
      <p:pic>
        <p:nvPicPr>
          <p:cNvPr id="4" name="Picture 3" descr="Screen Shot 2017-09-24 at 8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76" y="1585704"/>
            <a:ext cx="5575300" cy="4495800"/>
          </a:xfrm>
          <a:prstGeom prst="rect">
            <a:avLst/>
          </a:prstGeom>
        </p:spPr>
      </p:pic>
      <p:pic>
        <p:nvPicPr>
          <p:cNvPr id="3" name="Picture 2" descr="Screen Shot 2018-10-14 at 12.38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6345767"/>
            <a:ext cx="5727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7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</a:t>
            </a:r>
            <a:endParaRPr lang="en-US" dirty="0"/>
          </a:p>
        </p:txBody>
      </p:sp>
      <p:pic>
        <p:nvPicPr>
          <p:cNvPr id="3" name="Picture 2" descr="Screen Shot 2017-09-24 at 8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222500"/>
            <a:ext cx="6413500" cy="1003300"/>
          </a:xfrm>
          <a:prstGeom prst="rect">
            <a:avLst/>
          </a:prstGeom>
        </p:spPr>
      </p:pic>
      <p:pic>
        <p:nvPicPr>
          <p:cNvPr id="5" name="Picture 4" descr="Screen Shot 2017-09-24 at 8.52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429000"/>
            <a:ext cx="6985000" cy="1371600"/>
          </a:xfrm>
          <a:prstGeom prst="rect">
            <a:avLst/>
          </a:prstGeom>
        </p:spPr>
      </p:pic>
      <p:pic>
        <p:nvPicPr>
          <p:cNvPr id="4" name="Picture 3" descr="Screen Shot 2018-10-14 at 12.39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1892300"/>
            <a:ext cx="1371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</a:t>
            </a:r>
            <a:endParaRPr lang="en-US" dirty="0"/>
          </a:p>
        </p:txBody>
      </p:sp>
      <p:pic>
        <p:nvPicPr>
          <p:cNvPr id="4" name="Picture 3" descr="Screen Shot 2017-09-24 at 8.5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926060"/>
            <a:ext cx="7493000" cy="457200"/>
          </a:xfrm>
          <a:prstGeom prst="rect">
            <a:avLst/>
          </a:prstGeom>
        </p:spPr>
      </p:pic>
      <p:pic>
        <p:nvPicPr>
          <p:cNvPr id="7" name="Picture 6" descr="Screen Shot 2017-09-24 at 8.5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746875"/>
            <a:ext cx="5130800" cy="2247900"/>
          </a:xfrm>
          <a:prstGeom prst="rect">
            <a:avLst/>
          </a:prstGeom>
        </p:spPr>
      </p:pic>
      <p:pic>
        <p:nvPicPr>
          <p:cNvPr id="8" name="Picture 7" descr="Screen Shot 2017-09-24 at 8.56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89"/>
            <a:ext cx="9144000" cy="7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Factorials</a:t>
            </a:r>
            <a:endParaRPr lang="en-US" dirty="0"/>
          </a:p>
        </p:txBody>
      </p:sp>
      <p:pic>
        <p:nvPicPr>
          <p:cNvPr id="3" name="Picture 2" descr="Screen Shot 2017-09-24 at 9.4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3208"/>
            <a:ext cx="4305300" cy="1676400"/>
          </a:xfrm>
          <a:prstGeom prst="rect">
            <a:avLst/>
          </a:prstGeom>
        </p:spPr>
      </p:pic>
      <p:pic>
        <p:nvPicPr>
          <p:cNvPr id="4" name="Picture 3" descr="Screen Shot 2017-09-24 at 9.47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9" y="1966083"/>
            <a:ext cx="1181100" cy="469900"/>
          </a:xfrm>
          <a:prstGeom prst="rect">
            <a:avLst/>
          </a:prstGeom>
        </p:spPr>
      </p:pic>
      <p:pic>
        <p:nvPicPr>
          <p:cNvPr id="5" name="Picture 4" descr="Screen Shot 2017-09-24 at 9.47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82" y="3495508"/>
            <a:ext cx="4699000" cy="1168400"/>
          </a:xfrm>
          <a:prstGeom prst="rect">
            <a:avLst/>
          </a:prstGeom>
        </p:spPr>
      </p:pic>
      <p:pic>
        <p:nvPicPr>
          <p:cNvPr id="6" name="Picture 5" descr="Screen Shot 2017-09-24 at 9.48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06" y="3063708"/>
            <a:ext cx="3289300" cy="431800"/>
          </a:xfrm>
          <a:prstGeom prst="rect">
            <a:avLst/>
          </a:prstGeom>
        </p:spPr>
      </p:pic>
      <p:pic>
        <p:nvPicPr>
          <p:cNvPr id="7" name="Picture 6" descr="Screen Shot 2017-09-24 at 9.49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4810871"/>
            <a:ext cx="2997200" cy="1473200"/>
          </a:xfrm>
          <a:prstGeom prst="rect">
            <a:avLst/>
          </a:prstGeom>
        </p:spPr>
      </p:pic>
      <p:pic>
        <p:nvPicPr>
          <p:cNvPr id="8" name="Picture 7" descr="Screen Shot 2017-09-24 at 9.50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51355"/>
            <a:ext cx="3175000" cy="2197100"/>
          </a:xfrm>
          <a:prstGeom prst="rect">
            <a:avLst/>
          </a:prstGeom>
        </p:spPr>
      </p:pic>
      <p:pic>
        <p:nvPicPr>
          <p:cNvPr id="9" name="Picture 8" descr="Screen Shot 2017-09-24 at 9.52.5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06" y="6107960"/>
            <a:ext cx="166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5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Iteration</a:t>
            </a:r>
            <a:endParaRPr lang="en-US" dirty="0"/>
          </a:p>
        </p:txBody>
      </p:sp>
      <p:pic>
        <p:nvPicPr>
          <p:cNvPr id="3" name="Picture 2" descr="Screen Shot 2017-09-24 at 9.5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067178"/>
            <a:ext cx="6197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Logarithm</a:t>
            </a:r>
            <a:endParaRPr lang="en-US" dirty="0"/>
          </a:p>
        </p:txBody>
      </p:sp>
      <p:pic>
        <p:nvPicPr>
          <p:cNvPr id="3" name="Picture 2" descr="Screen Shot 2017-09-24 at 9.5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749056"/>
            <a:ext cx="4394200" cy="546100"/>
          </a:xfrm>
          <a:prstGeom prst="rect">
            <a:avLst/>
          </a:prstGeom>
        </p:spPr>
      </p:pic>
      <p:pic>
        <p:nvPicPr>
          <p:cNvPr id="4" name="Picture 3" descr="Screen Shot 2017-09-24 at 9.5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832766"/>
            <a:ext cx="2654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7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6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a given function g(n), </a:t>
            </a:r>
            <a:r>
              <a:rPr lang="en-US" dirty="0" err="1" smtClean="0"/>
              <a:t>Θ</a:t>
            </a:r>
            <a:r>
              <a:rPr lang="en-US" dirty="0" smtClean="0"/>
              <a:t>(g(n)) denotes the </a:t>
            </a:r>
            <a:r>
              <a:rPr lang="en-US" i="1" dirty="0" smtClean="0"/>
              <a:t>set of functions</a:t>
            </a:r>
            <a:endParaRPr lang="en-US" dirty="0" smtClean="0"/>
          </a:p>
        </p:txBody>
      </p:sp>
      <p:pic>
        <p:nvPicPr>
          <p:cNvPr id="5" name="Picture 4" descr="Screen Shot 2017-09-20 at 5.0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60700"/>
            <a:ext cx="8305800" cy="723900"/>
          </a:xfrm>
          <a:prstGeom prst="rect">
            <a:avLst/>
          </a:prstGeom>
        </p:spPr>
      </p:pic>
      <p:pic>
        <p:nvPicPr>
          <p:cNvPr id="7" name="Picture 6" descr="Screen Shot 2017-09-20 at 5.05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78470"/>
            <a:ext cx="2298700" cy="40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032050"/>
            <a:ext cx="450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 running time of insertion sort</a:t>
            </a:r>
            <a:endParaRPr lang="en-US" dirty="0"/>
          </a:p>
        </p:txBody>
      </p:sp>
      <p:pic>
        <p:nvPicPr>
          <p:cNvPr id="9" name="Picture 8" descr="Screen Shot 2017-09-20 at 5.48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66" y="5032050"/>
            <a:ext cx="7747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825398"/>
            <a:ext cx="450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running time of insertion sort</a:t>
            </a:r>
            <a:endParaRPr lang="en-US" dirty="0"/>
          </a:p>
        </p:txBody>
      </p:sp>
      <p:pic>
        <p:nvPicPr>
          <p:cNvPr id="11" name="Picture 10" descr="Screen Shot 2017-09-20 at 5.49.5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66" y="5813730"/>
            <a:ext cx="647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3" name="Picture 2" descr="Screen Shot 2017-09-24 at 9.5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565990"/>
            <a:ext cx="4775200" cy="1447800"/>
          </a:xfrm>
          <a:prstGeom prst="rect">
            <a:avLst/>
          </a:prstGeom>
        </p:spPr>
      </p:pic>
      <p:pic>
        <p:nvPicPr>
          <p:cNvPr id="4" name="Picture 3" descr="Screen Shot 2017-09-24 at 9.59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275674"/>
            <a:ext cx="3365500" cy="381000"/>
          </a:xfrm>
          <a:prstGeom prst="rect">
            <a:avLst/>
          </a:prstGeom>
        </p:spPr>
      </p:pic>
      <p:pic>
        <p:nvPicPr>
          <p:cNvPr id="5" name="Picture 4" descr="Screen Shot 2017-09-24 at 9.59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37" y="3231687"/>
            <a:ext cx="1701800" cy="469900"/>
          </a:xfrm>
          <a:prstGeom prst="rect">
            <a:avLst/>
          </a:prstGeom>
        </p:spPr>
      </p:pic>
      <p:pic>
        <p:nvPicPr>
          <p:cNvPr id="6" name="Picture 5" descr="Screen Shot 2017-09-24 at 10.00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832305"/>
            <a:ext cx="3060700" cy="2717800"/>
          </a:xfrm>
          <a:prstGeom prst="rect">
            <a:avLst/>
          </a:prstGeom>
        </p:spPr>
      </p:pic>
      <p:pic>
        <p:nvPicPr>
          <p:cNvPr id="7" name="Picture 6" descr="Screen Shot 2017-09-24 at 10.02.3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37" y="3937000"/>
            <a:ext cx="1993900" cy="1028700"/>
          </a:xfrm>
          <a:prstGeom prst="rect">
            <a:avLst/>
          </a:prstGeom>
        </p:spPr>
      </p:pic>
      <p:pic>
        <p:nvPicPr>
          <p:cNvPr id="8" name="Picture 7" descr="Screen Shot 2017-09-24 at 10.04.5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71" y="4189366"/>
            <a:ext cx="1041400" cy="520700"/>
          </a:xfrm>
          <a:prstGeom prst="rect">
            <a:avLst/>
          </a:prstGeom>
        </p:spPr>
      </p:pic>
      <p:pic>
        <p:nvPicPr>
          <p:cNvPr id="9" name="Picture 8" descr="Screen Shot 2017-09-24 at 10.05.3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5055654"/>
            <a:ext cx="2120900" cy="1104900"/>
          </a:xfrm>
          <a:prstGeom prst="rect">
            <a:avLst/>
          </a:prstGeom>
        </p:spPr>
      </p:pic>
      <p:pic>
        <p:nvPicPr>
          <p:cNvPr id="11" name="Picture 10" descr="Screen Shot 2017-09-24 at 10.06.58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37" y="5224773"/>
            <a:ext cx="952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6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3" name="Picture 2" descr="Screen Shot 2017-09-24 at 10.0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5" y="1642148"/>
            <a:ext cx="2413000" cy="965200"/>
          </a:xfrm>
          <a:prstGeom prst="rect">
            <a:avLst/>
          </a:prstGeom>
        </p:spPr>
      </p:pic>
      <p:pic>
        <p:nvPicPr>
          <p:cNvPr id="4" name="Picture 3" descr="Screen Shot 2017-09-24 at 10.0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3" y="3187700"/>
            <a:ext cx="4673600" cy="469900"/>
          </a:xfrm>
          <a:prstGeom prst="rect">
            <a:avLst/>
          </a:prstGeom>
        </p:spPr>
      </p:pic>
      <p:pic>
        <p:nvPicPr>
          <p:cNvPr id="5" name="Picture 4" descr="Screen Shot 2017-09-24 at 10.10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73" y="3238500"/>
            <a:ext cx="1955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7326"/>
          </a:xfrm>
        </p:spPr>
        <p:txBody>
          <a:bodyPr>
            <a:normAutofit/>
          </a:bodyPr>
          <a:lstStyle/>
          <a:p>
            <a:r>
              <a:rPr lang="en-US" dirty="0" smtClean="0"/>
              <a:t>Be careful with the notation abuse</a:t>
            </a:r>
          </a:p>
          <a:p>
            <a:pPr lvl="1"/>
            <a:r>
              <a:rPr lang="en-US" dirty="0" smtClean="0"/>
              <a:t>Best to say: f(n) is a member of </a:t>
            </a:r>
            <a:r>
              <a:rPr lang="en-US" dirty="0" err="1" smtClean="0"/>
              <a:t>Θ</a:t>
            </a:r>
            <a:r>
              <a:rPr lang="en-US" dirty="0" smtClean="0"/>
              <a:t>(g(n))</a:t>
            </a:r>
          </a:p>
          <a:p>
            <a:pPr lvl="1"/>
            <a:r>
              <a:rPr lang="en-US" dirty="0" smtClean="0"/>
              <a:t>The book will use f(n) = </a:t>
            </a:r>
            <a:r>
              <a:rPr lang="en-US" dirty="0" err="1" smtClean="0"/>
              <a:t>Θ</a:t>
            </a:r>
            <a:r>
              <a:rPr lang="en-US" dirty="0" smtClean="0"/>
              <a:t>(g(n)) for simplicity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Screen Shot 2017-09-20 at 5.0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84600"/>
            <a:ext cx="8305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5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50300"/>
          </a:xfrm>
        </p:spPr>
        <p:txBody>
          <a:bodyPr>
            <a:normAutofit/>
          </a:bodyPr>
          <a:lstStyle/>
          <a:p>
            <a:r>
              <a:rPr lang="en-US" dirty="0" smtClean="0"/>
              <a:t>Asymptotically tight bound</a:t>
            </a:r>
          </a:p>
        </p:txBody>
      </p:sp>
      <p:pic>
        <p:nvPicPr>
          <p:cNvPr id="4" name="Picture 3" descr="Screen Shot 2018-09-30 at 11.1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0" y="3543579"/>
            <a:ext cx="2951256" cy="3121521"/>
          </a:xfrm>
          <a:prstGeom prst="rect">
            <a:avLst/>
          </a:prstGeom>
        </p:spPr>
      </p:pic>
      <p:pic>
        <p:nvPicPr>
          <p:cNvPr id="6" name="Picture 5" descr="Screen Shot 2017-09-20 at 5.0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03460"/>
            <a:ext cx="8305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1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43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Every member f(n) should be asymptotically nonnegative when n is sufficiently large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Consequently g(n) should also be asymptotically nonnegative</a:t>
            </a:r>
            <a:endParaRPr lang="en-US" dirty="0"/>
          </a:p>
          <a:p>
            <a:pPr algn="just"/>
            <a:endParaRPr lang="en-US" dirty="0" smtClean="0"/>
          </a:p>
        </p:txBody>
      </p:sp>
      <p:pic>
        <p:nvPicPr>
          <p:cNvPr id="5" name="Picture 4" descr="Screen Shot 2017-09-20 at 5.0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15075"/>
            <a:ext cx="8305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0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5826"/>
          </a:xfrm>
        </p:spPr>
        <p:txBody>
          <a:bodyPr/>
          <a:lstStyle/>
          <a:p>
            <a:r>
              <a:rPr lang="en-US" dirty="0" smtClean="0"/>
              <a:t>Show that</a:t>
            </a:r>
          </a:p>
          <a:p>
            <a:r>
              <a:rPr lang="en-US" dirty="0" smtClean="0"/>
              <a:t>Find positive constants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n</a:t>
            </a:r>
            <a:r>
              <a:rPr lang="en-US" baseline="-25000" dirty="0" smtClean="0"/>
              <a:t>0</a:t>
            </a:r>
            <a:r>
              <a:rPr lang="en-US" dirty="0" smtClean="0"/>
              <a:t> such that</a:t>
            </a:r>
            <a:endParaRPr lang="en-US" dirty="0"/>
          </a:p>
        </p:txBody>
      </p:sp>
      <p:pic>
        <p:nvPicPr>
          <p:cNvPr id="3" name="Picture 2" descr="Screen Shot 2017-09-20 at 5.0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60" y="1686844"/>
            <a:ext cx="2298700" cy="406400"/>
          </a:xfrm>
          <a:prstGeom prst="rect">
            <a:avLst/>
          </a:prstGeom>
        </p:spPr>
      </p:pic>
      <p:pic>
        <p:nvPicPr>
          <p:cNvPr id="5" name="Picture 4" descr="Screen Shot 2018-09-30 at 11.2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3022600"/>
            <a:ext cx="3225800" cy="800100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3970952"/>
            <a:ext cx="8229600" cy="77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 both sides by n</a:t>
            </a:r>
          </a:p>
        </p:txBody>
      </p:sp>
      <p:pic>
        <p:nvPicPr>
          <p:cNvPr id="7" name="Picture 6" descr="Screen Shot 2018-09-30 at 11.29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4742127"/>
            <a:ext cx="2171700" cy="774700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09600" y="5666553"/>
            <a:ext cx="8229600" cy="77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choice: c</a:t>
            </a:r>
            <a:r>
              <a:rPr lang="en-US" baseline="-25000" dirty="0" smtClean="0"/>
              <a:t>1</a:t>
            </a:r>
            <a:r>
              <a:rPr lang="en-US" dirty="0" smtClean="0"/>
              <a:t>=1/14, c</a:t>
            </a:r>
            <a:r>
              <a:rPr lang="en-US" baseline="-25000" dirty="0" smtClean="0"/>
              <a:t>2</a:t>
            </a:r>
            <a:r>
              <a:rPr lang="en-US" dirty="0" smtClean="0"/>
              <a:t>=1/2, n</a:t>
            </a:r>
            <a:r>
              <a:rPr lang="en-US" baseline="-25000" dirty="0" smtClean="0"/>
              <a:t>0</a:t>
            </a:r>
            <a:r>
              <a:rPr lang="en-US" dirty="0" smtClean="0"/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411538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1360</Words>
  <Application>Microsoft Macintosh PowerPoint</Application>
  <PresentationFormat>On-screen Show (4:3)</PresentationFormat>
  <Paragraphs>180</Paragraphs>
  <Slides>51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COMP 301 Analysis of Algorithms</vt:lpstr>
      <vt:lpstr>Asymptotic Notation</vt:lpstr>
      <vt:lpstr>Asymptotic Notation</vt:lpstr>
      <vt:lpstr>Asymptotic Notation</vt:lpstr>
      <vt:lpstr>Θ-Notation</vt:lpstr>
      <vt:lpstr>Θ-Notation</vt:lpstr>
      <vt:lpstr>Θ-Notation</vt:lpstr>
      <vt:lpstr>Θ-Notation</vt:lpstr>
      <vt:lpstr>Example 1</vt:lpstr>
      <vt:lpstr>Example 2</vt:lpstr>
      <vt:lpstr>Example 3</vt:lpstr>
      <vt:lpstr>Θ-Notation</vt:lpstr>
      <vt:lpstr>O-Notation</vt:lpstr>
      <vt:lpstr>O-Notation</vt:lpstr>
      <vt:lpstr>O-Notation</vt:lpstr>
      <vt:lpstr>Example 4</vt:lpstr>
      <vt:lpstr>Example 5</vt:lpstr>
      <vt:lpstr>O-Notation</vt:lpstr>
      <vt:lpstr>O-Notation</vt:lpstr>
      <vt:lpstr>Ω-Notation</vt:lpstr>
      <vt:lpstr>Ω-Notation</vt:lpstr>
      <vt:lpstr>Comparison of Θ, O, Ω Notations</vt:lpstr>
      <vt:lpstr>Relation Between Θ and O, Ω Notations </vt:lpstr>
      <vt:lpstr>Example 6</vt:lpstr>
      <vt:lpstr>Example 7</vt:lpstr>
      <vt:lpstr>Asymptotic Notation in Equations and Inequalities</vt:lpstr>
      <vt:lpstr>Asymptotic Notation in Equations and Inequalities</vt:lpstr>
      <vt:lpstr>o-Notation</vt:lpstr>
      <vt:lpstr>o-Notation</vt:lpstr>
      <vt:lpstr>ω-Notation</vt:lpstr>
      <vt:lpstr>Analogy Between Comparing Functions and Real Numbers</vt:lpstr>
      <vt:lpstr>Trichotomy</vt:lpstr>
      <vt:lpstr>Comparing Functions</vt:lpstr>
      <vt:lpstr>Monotonicity</vt:lpstr>
      <vt:lpstr>Floors and ceilings</vt:lpstr>
      <vt:lpstr>Floors and ceilings</vt:lpstr>
      <vt:lpstr>Modular Arithmetic</vt:lpstr>
      <vt:lpstr>Modular Arithmetic</vt:lpstr>
      <vt:lpstr>Polynomials</vt:lpstr>
      <vt:lpstr>Exponentials</vt:lpstr>
      <vt:lpstr>Exponentials</vt:lpstr>
      <vt:lpstr>Exponentials</vt:lpstr>
      <vt:lpstr>Logarithms</vt:lpstr>
      <vt:lpstr>Logarithms</vt:lpstr>
      <vt:lpstr>Logarithms</vt:lpstr>
      <vt:lpstr>Logarithms</vt:lpstr>
      <vt:lpstr>Factorials</vt:lpstr>
      <vt:lpstr>Functional Iteration</vt:lpstr>
      <vt:lpstr>Iterated Logarithm</vt:lpstr>
      <vt:lpstr>Fibonacci Numbers</vt:lpstr>
      <vt:lpstr>Fibonacci Numbers</vt:lpstr>
    </vt:vector>
  </TitlesOfParts>
  <Company>Abdullah Gul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AGU_Macbook Aydin</cp:lastModifiedBy>
  <cp:revision>51</cp:revision>
  <dcterms:created xsi:type="dcterms:W3CDTF">2018-09-30T07:52:39Z</dcterms:created>
  <dcterms:modified xsi:type="dcterms:W3CDTF">2018-10-14T09:44:17Z</dcterms:modified>
</cp:coreProperties>
</file>