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81" r:id="rId34"/>
    <p:sldId id="282" r:id="rId35"/>
    <p:sldId id="283" r:id="rId36"/>
    <p:sldId id="284" r:id="rId37"/>
    <p:sldId id="292" r:id="rId38"/>
    <p:sldId id="293" r:id="rId39"/>
    <p:sldId id="294" r:id="rId40"/>
    <p:sldId id="297" r:id="rId41"/>
    <p:sldId id="295" r:id="rId42"/>
    <p:sldId id="298" r:id="rId43"/>
    <p:sldId id="299" r:id="rId44"/>
    <p:sldId id="300" r:id="rId45"/>
    <p:sldId id="301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0"/>
  </p:normalViewPr>
  <p:slideViewPr>
    <p:cSldViewPr snapToGrid="0" snapToObjects="1">
      <p:cViewPr>
        <p:scale>
          <a:sx n="75" d="100"/>
          <a:sy n="75" d="100"/>
        </p:scale>
        <p:origin x="10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A9A6-732D-694F-9B1C-42C3F85FE5F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91DF-54AE-8242-9C36-E5B3684B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5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A9A6-732D-694F-9B1C-42C3F85FE5F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91DF-54AE-8242-9C36-E5B3684B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3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A9A6-732D-694F-9B1C-42C3F85FE5F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91DF-54AE-8242-9C36-E5B3684B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A9A6-732D-694F-9B1C-42C3F85FE5F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91DF-54AE-8242-9C36-E5B3684B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9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A9A6-732D-694F-9B1C-42C3F85FE5F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91DF-54AE-8242-9C36-E5B3684B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0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A9A6-732D-694F-9B1C-42C3F85FE5F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91DF-54AE-8242-9C36-E5B3684B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5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A9A6-732D-694F-9B1C-42C3F85FE5F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91DF-54AE-8242-9C36-E5B3684B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0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A9A6-732D-694F-9B1C-42C3F85FE5F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91DF-54AE-8242-9C36-E5B3684B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3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A9A6-732D-694F-9B1C-42C3F85FE5F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91DF-54AE-8242-9C36-E5B3684B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5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A9A6-732D-694F-9B1C-42C3F85FE5F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91DF-54AE-8242-9C36-E5B3684B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0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A9A6-732D-694F-9B1C-42C3F85FE5F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91DF-54AE-8242-9C36-E5B3684B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5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4A9A6-732D-694F-9B1C-42C3F85FE5F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491DF-54AE-8242-9C36-E5B3684B0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1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 301 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2778712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Solving Recurrences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tree method</a:t>
            </a:r>
          </a:p>
          <a:p>
            <a:pPr lvl="1"/>
            <a:r>
              <a:rPr lang="en-US" dirty="0"/>
              <a:t>Convert the recurrence into a tree whose nodes represent the costs incurred at various levels of the recursion </a:t>
            </a:r>
          </a:p>
          <a:p>
            <a:pPr lvl="1"/>
            <a:r>
              <a:rPr lang="en-US" dirty="0"/>
              <a:t>Use techniques for bounding summations to solve the recurrence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794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Solving Recurrences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method</a:t>
            </a:r>
          </a:p>
          <a:p>
            <a:pPr lvl="1"/>
            <a:r>
              <a:rPr lang="en-US" dirty="0"/>
              <a:t>Provides bounds for recurrences of the form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7-09-24 at 11.02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0" y="3187700"/>
            <a:ext cx="3467100" cy="482600"/>
          </a:xfrm>
          <a:prstGeom prst="rect">
            <a:avLst/>
          </a:prstGeom>
        </p:spPr>
      </p:pic>
      <p:pic>
        <p:nvPicPr>
          <p:cNvPr id="6" name="Picture 5" descr="Screen Shot 2017-09-24 at 11.03.3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4066127"/>
            <a:ext cx="6045200" cy="393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2512" y="5004613"/>
            <a:ext cx="6966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Example: a divide-and-conquer algorithm that produces a </a:t>
            </a:r>
            <a:r>
              <a:rPr lang="en-US" sz="2100" dirty="0" err="1"/>
              <a:t>subproblems</a:t>
            </a:r>
            <a:r>
              <a:rPr lang="en-US" sz="2100" dirty="0"/>
              <a:t> each is 1/b the size of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66589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Recurrences as Inequalities</a:t>
            </a:r>
          </a:p>
        </p:txBody>
      </p:sp>
      <p:pic>
        <p:nvPicPr>
          <p:cNvPr id="4" name="Picture 3" descr="Screen Shot 2017-09-24 at 11.09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81" y="2136738"/>
            <a:ext cx="3467100" cy="381000"/>
          </a:xfrm>
          <a:prstGeom prst="rect">
            <a:avLst/>
          </a:prstGeom>
        </p:spPr>
      </p:pic>
      <p:pic>
        <p:nvPicPr>
          <p:cNvPr id="5" name="Picture 4" descr="Screen Shot 2017-09-24 at 11.09.4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031" y="2136738"/>
            <a:ext cx="1460500" cy="304800"/>
          </a:xfrm>
          <a:prstGeom prst="rect">
            <a:avLst/>
          </a:prstGeom>
        </p:spPr>
      </p:pic>
      <p:pic>
        <p:nvPicPr>
          <p:cNvPr id="7" name="Picture 6" descr="Screen Shot 2017-09-24 at 11.09.5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81" y="3422650"/>
            <a:ext cx="3289300" cy="368300"/>
          </a:xfrm>
          <a:prstGeom prst="rect">
            <a:avLst/>
          </a:prstGeom>
        </p:spPr>
      </p:pic>
      <p:pic>
        <p:nvPicPr>
          <p:cNvPr id="8" name="Picture 7" descr="Screen Shot 2017-09-24 at 11.10.0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031" y="3422650"/>
            <a:ext cx="14986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4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Technicalities in Recurrences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5476"/>
          </a:xfrm>
        </p:spPr>
        <p:txBody>
          <a:bodyPr/>
          <a:lstStyle/>
          <a:p>
            <a:r>
              <a:rPr lang="en-US" dirty="0"/>
              <a:t>Call MERGE-SORT when </a:t>
            </a:r>
            <a:r>
              <a:rPr lang="en-US" i="1" dirty="0"/>
              <a:t>n</a:t>
            </a:r>
            <a:r>
              <a:rPr lang="en-US" dirty="0"/>
              <a:t> is odd</a:t>
            </a:r>
          </a:p>
        </p:txBody>
      </p:sp>
      <p:pic>
        <p:nvPicPr>
          <p:cNvPr id="4" name="Picture 3" descr="Screen Shot 2017-09-24 at 11.24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2595677"/>
            <a:ext cx="6883400" cy="113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0929" y="4481743"/>
            <a:ext cx="52478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Floors and ceilings can be ignored</a:t>
            </a:r>
          </a:p>
        </p:txBody>
      </p:sp>
    </p:spTree>
    <p:extLst>
      <p:ext uri="{BB962C8B-B14F-4D97-AF65-F5344CB8AC3E}">
        <p14:creationId xmlns:p14="http://schemas.microsoft.com/office/powerpoint/2010/main" val="137354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Technicalities in Recurrences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31607"/>
          </a:xfrm>
        </p:spPr>
        <p:txBody>
          <a:bodyPr/>
          <a:lstStyle/>
          <a:p>
            <a:r>
              <a:rPr lang="en-US" dirty="0"/>
              <a:t>Boundary conditions</a:t>
            </a:r>
          </a:p>
          <a:p>
            <a:pPr lvl="1"/>
            <a:r>
              <a:rPr lang="en-US" dirty="0"/>
              <a:t>Typically assume that </a:t>
            </a:r>
            <a:r>
              <a:rPr lang="en-US" i="1" dirty="0"/>
              <a:t>T(n)</a:t>
            </a:r>
            <a:r>
              <a:rPr lang="en-US" dirty="0"/>
              <a:t> is constant for small </a:t>
            </a:r>
            <a:r>
              <a:rPr lang="en-US" i="1" dirty="0"/>
              <a:t>n</a:t>
            </a:r>
          </a:p>
        </p:txBody>
      </p:sp>
      <p:pic>
        <p:nvPicPr>
          <p:cNvPr id="4" name="Picture 3" descr="Screen Shot 2017-09-24 at 11.24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2931807"/>
            <a:ext cx="6883400" cy="11303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572000" y="4286194"/>
            <a:ext cx="3502" cy="886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creen Shot 2017-09-24 at 11.28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302" y="5418491"/>
            <a:ext cx="3454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Technicalities in Recurrences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sometimes such details can be important </a:t>
            </a:r>
          </a:p>
          <a:p>
            <a:endParaRPr lang="en-US" dirty="0"/>
          </a:p>
          <a:p>
            <a:r>
              <a:rPr lang="en-US" dirty="0"/>
              <a:t>We should keep those in mind and know when they matter</a:t>
            </a:r>
          </a:p>
        </p:txBody>
      </p:sp>
    </p:spTree>
    <p:extLst>
      <p:ext uri="{BB962C8B-B14F-4D97-AF65-F5344CB8AC3E}">
        <p14:creationId xmlns:p14="http://schemas.microsoft.com/office/powerpoint/2010/main" val="3350448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dirty="0" err="1"/>
              <a:t>Subarray</a:t>
            </a:r>
            <a:r>
              <a:rPr lang="en-US" dirty="0"/>
              <a:t>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30390"/>
          </a:xfrm>
        </p:spPr>
        <p:txBody>
          <a:bodyPr/>
          <a:lstStyle/>
          <a:p>
            <a:r>
              <a:rPr lang="en-US" dirty="0"/>
              <a:t>Maximizing profit in stock market</a:t>
            </a:r>
          </a:p>
          <a:p>
            <a:pPr lvl="1"/>
            <a:r>
              <a:rPr lang="en-US" dirty="0"/>
              <a:t>Suppose we know stock prices in the future</a:t>
            </a:r>
          </a:p>
          <a:p>
            <a:pPr lvl="1"/>
            <a:r>
              <a:rPr lang="en-US" dirty="0"/>
              <a:t>Buy and sell once</a:t>
            </a:r>
          </a:p>
        </p:txBody>
      </p:sp>
      <p:pic>
        <p:nvPicPr>
          <p:cNvPr id="4" name="Picture 3" descr="Screen Shot 2017-09-25 at 5.23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3230591"/>
            <a:ext cx="8356600" cy="2451100"/>
          </a:xfrm>
          <a:prstGeom prst="rect">
            <a:avLst/>
          </a:prstGeom>
        </p:spPr>
      </p:pic>
      <p:pic>
        <p:nvPicPr>
          <p:cNvPr id="5" name="Picture 4" descr="Screen Shot 2017-09-25 at 5.27.2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5681691"/>
            <a:ext cx="83185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3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dirty="0" err="1"/>
              <a:t>Subarray</a:t>
            </a:r>
            <a:r>
              <a:rPr lang="en-US" dirty="0"/>
              <a:t>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63540"/>
          </a:xfrm>
        </p:spPr>
        <p:txBody>
          <a:bodyPr/>
          <a:lstStyle/>
          <a:p>
            <a:r>
              <a:rPr lang="en-US" dirty="0"/>
              <a:t>Maximum profit is not always between the lowest and highest prices</a:t>
            </a:r>
          </a:p>
        </p:txBody>
      </p:sp>
      <p:pic>
        <p:nvPicPr>
          <p:cNvPr id="6" name="Picture 5" descr="Screen Shot 2017-09-25 at 5.29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3109157"/>
            <a:ext cx="3492500" cy="2120900"/>
          </a:xfrm>
          <a:prstGeom prst="rect">
            <a:avLst/>
          </a:prstGeom>
        </p:spPr>
      </p:pic>
      <p:pic>
        <p:nvPicPr>
          <p:cNvPr id="7" name="Picture 6" descr="Screen Shot 2017-09-25 at 5.30.0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61" y="3668709"/>
            <a:ext cx="32512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67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790062"/>
          </a:xfrm>
        </p:spPr>
        <p:txBody>
          <a:bodyPr/>
          <a:lstStyle/>
          <a:p>
            <a:r>
              <a:rPr lang="en-US" dirty="0"/>
              <a:t>Try every possible pair of buy and sell dates</a:t>
            </a:r>
          </a:p>
        </p:txBody>
      </p:sp>
      <p:pic>
        <p:nvPicPr>
          <p:cNvPr id="4" name="Picture 3" descr="Screen Shot 2017-09-25 at 5.23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2707721"/>
            <a:ext cx="8356600" cy="2451100"/>
          </a:xfrm>
          <a:prstGeom prst="rect">
            <a:avLst/>
          </a:prstGeom>
        </p:spPr>
      </p:pic>
      <p:pic>
        <p:nvPicPr>
          <p:cNvPr id="5" name="Picture 4" descr="Screen Shot 2017-09-25 at 5.32.4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992" y="5514420"/>
            <a:ext cx="536137" cy="536137"/>
          </a:xfrm>
          <a:prstGeom prst="rect">
            <a:avLst/>
          </a:prstGeom>
        </p:spPr>
      </p:pic>
      <p:pic>
        <p:nvPicPr>
          <p:cNvPr id="6" name="Picture 5" descr="Screen Shot 2017-09-25 at 5.34.4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44" y="5514420"/>
            <a:ext cx="1012955" cy="45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2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7558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Instead of looking at daily prices and pairs of dates, consider daily change in price</a:t>
            </a:r>
          </a:p>
          <a:p>
            <a:r>
              <a:rPr lang="en-US" dirty="0"/>
              <a:t>Find the maximum </a:t>
            </a:r>
            <a:r>
              <a:rPr lang="en-US" dirty="0" err="1"/>
              <a:t>subarray</a:t>
            </a:r>
            <a:r>
              <a:rPr lang="en-US" dirty="0"/>
              <a:t> and sum the changes</a:t>
            </a:r>
          </a:p>
        </p:txBody>
      </p:sp>
      <p:pic>
        <p:nvPicPr>
          <p:cNvPr id="4" name="Picture 3" descr="Screen Shot 2017-09-25 at 5.27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3011319"/>
            <a:ext cx="8318500" cy="965200"/>
          </a:xfrm>
          <a:prstGeom prst="rect">
            <a:avLst/>
          </a:prstGeom>
        </p:spPr>
      </p:pic>
      <p:pic>
        <p:nvPicPr>
          <p:cNvPr id="6" name="Picture 5" descr="Screen Shot 2017-09-25 at 5.40.5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05" y="5588825"/>
            <a:ext cx="4826000" cy="368300"/>
          </a:xfrm>
          <a:prstGeom prst="rect">
            <a:avLst/>
          </a:prstGeom>
        </p:spPr>
      </p:pic>
      <p:pic>
        <p:nvPicPr>
          <p:cNvPr id="7" name="Picture 6" descr="Screen Shot 2017-09-25 at 5.42.3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4312475"/>
            <a:ext cx="6591300" cy="109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70000" y="6146342"/>
            <a:ext cx="70620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Does not seem to help if brute-force approach is used again</a:t>
            </a:r>
          </a:p>
        </p:txBody>
      </p:sp>
    </p:spTree>
    <p:extLst>
      <p:ext uri="{BB962C8B-B14F-4D97-AF65-F5344CB8AC3E}">
        <p14:creationId xmlns:p14="http://schemas.microsoft.com/office/powerpoint/2010/main" val="234166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pic>
        <p:nvPicPr>
          <p:cNvPr id="4" name="Picture 3" descr="Screen Shot 2017-09-24 at 10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84" y="2273300"/>
            <a:ext cx="8686800" cy="21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28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773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Goal: find a maximum </a:t>
            </a:r>
            <a:r>
              <a:rPr lang="en-US" dirty="0" err="1"/>
              <a:t>subarray</a:t>
            </a:r>
            <a:r>
              <a:rPr lang="en-US" dirty="0"/>
              <a:t> of </a:t>
            </a:r>
            <a:r>
              <a:rPr lang="en-US" i="1" dirty="0"/>
              <a:t>A[</a:t>
            </a:r>
            <a:r>
              <a:rPr lang="en-US" i="1" dirty="0" err="1"/>
              <a:t>low..high</a:t>
            </a:r>
            <a:r>
              <a:rPr lang="en-US" i="1" dirty="0"/>
              <a:t>]</a:t>
            </a:r>
          </a:p>
          <a:p>
            <a:r>
              <a:rPr lang="en-US" dirty="0"/>
              <a:t>Divide the array into two </a:t>
            </a:r>
            <a:r>
              <a:rPr lang="en-US" i="1" dirty="0"/>
              <a:t>A[</a:t>
            </a:r>
            <a:r>
              <a:rPr lang="en-US" i="1" dirty="0" err="1"/>
              <a:t>low..mid</a:t>
            </a:r>
            <a:r>
              <a:rPr lang="en-US" i="1" dirty="0"/>
              <a:t>], A[mid+1..high]</a:t>
            </a:r>
          </a:p>
          <a:p>
            <a:r>
              <a:rPr lang="en-US" dirty="0"/>
              <a:t>The maximum </a:t>
            </a:r>
            <a:r>
              <a:rPr lang="en-US" dirty="0" err="1"/>
              <a:t>subarray</a:t>
            </a:r>
            <a:r>
              <a:rPr lang="en-US" dirty="0"/>
              <a:t> can be in three possible regions</a:t>
            </a:r>
          </a:p>
        </p:txBody>
      </p:sp>
      <p:pic>
        <p:nvPicPr>
          <p:cNvPr id="4" name="Picture 3" descr="Screen Shot 2017-09-25 at 5.48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4451466"/>
            <a:ext cx="51435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6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</a:t>
            </a:r>
            <a:r>
              <a:rPr lang="en-US" dirty="0" err="1"/>
              <a:t>Subarray</a:t>
            </a:r>
            <a:r>
              <a:rPr lang="en-US" dirty="0"/>
              <a:t> Crossing Mid Point</a:t>
            </a:r>
          </a:p>
        </p:txBody>
      </p:sp>
      <p:pic>
        <p:nvPicPr>
          <p:cNvPr id="4" name="Picture 3" descr="Screen Shot 2017-09-25 at 6.24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1" y="1928549"/>
            <a:ext cx="3716003" cy="1163271"/>
          </a:xfrm>
          <a:prstGeom prst="rect">
            <a:avLst/>
          </a:prstGeom>
        </p:spPr>
      </p:pic>
      <p:pic>
        <p:nvPicPr>
          <p:cNvPr id="6" name="Picture 5" descr="Screen Shot 2017-09-25 at 6.28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16" y="1792697"/>
            <a:ext cx="4839977" cy="4206300"/>
          </a:xfrm>
          <a:prstGeom prst="rect">
            <a:avLst/>
          </a:prstGeom>
        </p:spPr>
      </p:pic>
      <p:pic>
        <p:nvPicPr>
          <p:cNvPr id="8" name="Picture 7" descr="Screen Shot 2017-09-25 at 6.31.1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54" y="5522747"/>
            <a:ext cx="571500" cy="317500"/>
          </a:xfrm>
          <a:prstGeom prst="rect">
            <a:avLst/>
          </a:prstGeom>
        </p:spPr>
      </p:pic>
      <p:pic>
        <p:nvPicPr>
          <p:cNvPr id="9" name="Picture 8" descr="Screen Shot 2017-09-25 at 5.42.3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" y="3489620"/>
            <a:ext cx="3809805" cy="63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7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Algorithm</a:t>
            </a:r>
          </a:p>
        </p:txBody>
      </p:sp>
      <p:pic>
        <p:nvPicPr>
          <p:cNvPr id="3" name="Picture 2" descr="Screen Shot 2017-09-25 at 6.36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80" y="2685429"/>
            <a:ext cx="7122534" cy="4172571"/>
          </a:xfrm>
          <a:prstGeom prst="rect">
            <a:avLst/>
          </a:prstGeom>
        </p:spPr>
      </p:pic>
      <p:pic>
        <p:nvPicPr>
          <p:cNvPr id="4" name="Picture 3" descr="Screen Shot 2017-09-25 at 5.48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980" y="1260376"/>
            <a:ext cx="4243723" cy="14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4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DAQ Algorithm</a:t>
            </a:r>
          </a:p>
        </p:txBody>
      </p:sp>
      <p:pic>
        <p:nvPicPr>
          <p:cNvPr id="3" name="Picture 2" descr="Screen Shot 2017-09-25 at 6.39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67" y="1994073"/>
            <a:ext cx="2921000" cy="330200"/>
          </a:xfrm>
          <a:prstGeom prst="rect">
            <a:avLst/>
          </a:prstGeom>
        </p:spPr>
      </p:pic>
      <p:pic>
        <p:nvPicPr>
          <p:cNvPr id="4" name="Picture 3" descr="Screen Shot 2017-09-25 at 6.39.3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849" y="1994073"/>
            <a:ext cx="1447800" cy="368300"/>
          </a:xfrm>
          <a:prstGeom prst="rect">
            <a:avLst/>
          </a:prstGeom>
        </p:spPr>
      </p:pic>
      <p:pic>
        <p:nvPicPr>
          <p:cNvPr id="5" name="Picture 4" descr="Screen Shot 2017-09-25 at 6.41.0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167" y="2997200"/>
            <a:ext cx="4737100" cy="850900"/>
          </a:xfrm>
          <a:prstGeom prst="rect">
            <a:avLst/>
          </a:prstGeom>
        </p:spPr>
      </p:pic>
      <p:pic>
        <p:nvPicPr>
          <p:cNvPr id="6" name="Picture 5" descr="Screen Shot 2017-09-25 at 6.41.37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67" y="3105150"/>
            <a:ext cx="1968500" cy="317500"/>
          </a:xfrm>
          <a:prstGeom prst="rect">
            <a:avLst/>
          </a:prstGeom>
        </p:spPr>
      </p:pic>
      <p:pic>
        <p:nvPicPr>
          <p:cNvPr id="7" name="Picture 6" descr="Screen Shot 2017-09-25 at 6.42.09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50" y="4373097"/>
            <a:ext cx="3924300" cy="825500"/>
          </a:xfrm>
          <a:prstGeom prst="rect">
            <a:avLst/>
          </a:prstGeom>
        </p:spPr>
      </p:pic>
      <p:pic>
        <p:nvPicPr>
          <p:cNvPr id="8" name="Picture 7" descr="Screen Shot 2017-09-25 at 6.42.41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54" y="4658470"/>
            <a:ext cx="1130300" cy="304800"/>
          </a:xfrm>
          <a:prstGeom prst="rect">
            <a:avLst/>
          </a:prstGeom>
        </p:spPr>
      </p:pic>
      <p:pic>
        <p:nvPicPr>
          <p:cNvPr id="9" name="Picture 8" descr="Screen Shot 2017-09-25 at 6.43.06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48" y="5822228"/>
            <a:ext cx="18161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4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 Better Solution?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time solution exists for maximum </a:t>
            </a:r>
            <a:r>
              <a:rPr lang="en-US" dirty="0" err="1"/>
              <a:t>subarray</a:t>
            </a:r>
            <a:endParaRPr lang="en-US" dirty="0"/>
          </a:p>
          <a:p>
            <a:pPr lvl="1"/>
            <a:r>
              <a:rPr lang="en-US" dirty="0"/>
              <a:t>Exercise 4.1-5</a:t>
            </a:r>
          </a:p>
        </p:txBody>
      </p:sp>
    </p:spTree>
    <p:extLst>
      <p:ext uri="{BB962C8B-B14F-4D97-AF65-F5344CB8AC3E}">
        <p14:creationId xmlns:p14="http://schemas.microsoft.com/office/powerpoint/2010/main" val="362108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53806"/>
          </a:xfrm>
        </p:spPr>
        <p:txBody>
          <a:bodyPr/>
          <a:lstStyle/>
          <a:p>
            <a:r>
              <a:rPr lang="en-US" dirty="0"/>
              <a:t>Guess a solution</a:t>
            </a:r>
          </a:p>
          <a:p>
            <a:r>
              <a:rPr lang="en-US" dirty="0"/>
              <a:t>Mathematical induction to find constants </a:t>
            </a:r>
          </a:p>
          <a:p>
            <a:endParaRPr lang="en-US" dirty="0"/>
          </a:p>
        </p:txBody>
      </p:sp>
      <p:pic>
        <p:nvPicPr>
          <p:cNvPr id="4" name="Picture 3" descr="Screen Shot 2017-09-27 at 6.39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3213100"/>
            <a:ext cx="25273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Strassen’s</a:t>
            </a:r>
            <a:r>
              <a:rPr lang="en-US" dirty="0"/>
              <a:t> 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29979"/>
          </a:xfrm>
        </p:spPr>
        <p:txBody>
          <a:bodyPr/>
          <a:lstStyle/>
          <a:p>
            <a:r>
              <a:rPr lang="en-US" dirty="0"/>
              <a:t>C = A . 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547" y="1600200"/>
            <a:ext cx="1924858" cy="689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68" y="2856018"/>
            <a:ext cx="3384610" cy="2005911"/>
          </a:xfrm>
          <a:prstGeom prst="rect">
            <a:avLst/>
          </a:prstGeom>
        </p:spPr>
      </p:pic>
      <p:pic>
        <p:nvPicPr>
          <p:cNvPr id="6" name="Picture 5" descr="Screen Shot 2017-10-21 at 10.07.5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931" y="3483596"/>
            <a:ext cx="781192" cy="37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DAQ Algorithm for Matrix Multiplication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056" y="2006485"/>
            <a:ext cx="6304292" cy="319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01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DAQ Algorithm for Matrix Multiplication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892" y="1831397"/>
            <a:ext cx="5505630" cy="3341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29" y="5476423"/>
            <a:ext cx="2600325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339" y="5333548"/>
            <a:ext cx="2924175" cy="676275"/>
          </a:xfrm>
          <a:prstGeom prst="rect">
            <a:avLst/>
          </a:prstGeom>
        </p:spPr>
      </p:pic>
      <p:pic>
        <p:nvPicPr>
          <p:cNvPr id="3" name="Picture 2" descr="Screen Shot 2017-10-21 at 10.12.19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872" y="6302032"/>
            <a:ext cx="1541210" cy="3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6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Strassen’s</a:t>
            </a:r>
            <a:r>
              <a:rPr lang="en-US" dirty="0"/>
              <a:t> Algorithm</a:t>
            </a:r>
          </a:p>
        </p:txBody>
      </p:sp>
      <p:pic>
        <p:nvPicPr>
          <p:cNvPr id="5" name="Picture 4" descr="Screen Shot 2017-10-21 at 10.14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9" y="1503941"/>
            <a:ext cx="8502857" cy="398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0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sub-problems are large enough</a:t>
            </a:r>
          </a:p>
          <a:p>
            <a:pPr lvl="1"/>
            <a:r>
              <a:rPr lang="en-US" dirty="0"/>
              <a:t>Recursive case</a:t>
            </a:r>
          </a:p>
          <a:p>
            <a:endParaRPr lang="en-US" dirty="0"/>
          </a:p>
          <a:p>
            <a:r>
              <a:rPr lang="en-US" dirty="0"/>
              <a:t>When sub-problems are small enough</a:t>
            </a:r>
          </a:p>
          <a:p>
            <a:pPr lvl="1"/>
            <a:r>
              <a:rPr lang="en-US" dirty="0"/>
              <a:t>Base case</a:t>
            </a:r>
          </a:p>
          <a:p>
            <a:endParaRPr lang="en-US" dirty="0"/>
          </a:p>
          <a:p>
            <a:r>
              <a:rPr lang="en-US" dirty="0"/>
              <a:t>We might need to solve additional problems in combine step</a:t>
            </a:r>
          </a:p>
        </p:txBody>
      </p:sp>
    </p:spTree>
    <p:extLst>
      <p:ext uri="{BB962C8B-B14F-4D97-AF65-F5344CB8AC3E}">
        <p14:creationId xmlns:p14="http://schemas.microsoft.com/office/powerpoint/2010/main" val="203582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Strassen’s</a:t>
            </a:r>
            <a:r>
              <a:rPr lang="en-US" dirty="0"/>
              <a:t> Algorithm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46" y="3198863"/>
            <a:ext cx="2267235" cy="3231149"/>
          </a:xfrm>
          <a:prstGeom prst="rect">
            <a:avLst/>
          </a:prstGeom>
        </p:spPr>
      </p:pic>
      <p:pic>
        <p:nvPicPr>
          <p:cNvPr id="2" name="Picture 1" descr="Screen Shot 2017-10-21 at 10.15.5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67" y="1417638"/>
            <a:ext cx="6867633" cy="8274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852" y="3145146"/>
            <a:ext cx="6021940" cy="21781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4858" y="5323295"/>
            <a:ext cx="2668573" cy="474698"/>
          </a:xfrm>
          <a:prstGeom prst="rect">
            <a:avLst/>
          </a:prstGeom>
        </p:spPr>
      </p:pic>
      <p:pic>
        <p:nvPicPr>
          <p:cNvPr id="3" name="Picture 2" descr="Screen Shot 2017-10-21 at 10.18.17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858" y="5805275"/>
            <a:ext cx="1552562" cy="375345"/>
          </a:xfrm>
          <a:prstGeom prst="rect">
            <a:avLst/>
          </a:prstGeom>
        </p:spPr>
      </p:pic>
      <p:pic>
        <p:nvPicPr>
          <p:cNvPr id="9" name="Picture 8" descr="Screen Shot 2017-10-21 at 10.18.57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842" y="5797993"/>
            <a:ext cx="1670494" cy="382627"/>
          </a:xfrm>
          <a:prstGeom prst="rect">
            <a:avLst/>
          </a:prstGeom>
        </p:spPr>
      </p:pic>
      <p:pic>
        <p:nvPicPr>
          <p:cNvPr id="10" name="Picture 9" descr="Screen Shot 2017-10-21 at 10.19.50 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535" y="6335408"/>
            <a:ext cx="2629769" cy="361814"/>
          </a:xfrm>
          <a:prstGeom prst="rect">
            <a:avLst/>
          </a:prstGeom>
        </p:spPr>
      </p:pic>
      <p:pic>
        <p:nvPicPr>
          <p:cNvPr id="11" name="Picture 10" descr="Screen Shot 2017-10-21 at 10.20.34 A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650" y="2410974"/>
            <a:ext cx="2267235" cy="238997"/>
          </a:xfrm>
          <a:prstGeom prst="rect">
            <a:avLst/>
          </a:prstGeom>
        </p:spPr>
      </p:pic>
      <p:pic>
        <p:nvPicPr>
          <p:cNvPr id="13" name="Picture 12" descr="Screen Shot 2017-10-21 at 10.21.09 A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68" y="2727301"/>
            <a:ext cx="2366114" cy="242678"/>
          </a:xfrm>
          <a:prstGeom prst="rect">
            <a:avLst/>
          </a:prstGeom>
        </p:spPr>
      </p:pic>
      <p:pic>
        <p:nvPicPr>
          <p:cNvPr id="14" name="Picture 13" descr="Screen Shot 2017-10-21 at 10.22.05 A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978" y="2410974"/>
            <a:ext cx="2311751" cy="232504"/>
          </a:xfrm>
          <a:prstGeom prst="rect">
            <a:avLst/>
          </a:prstGeom>
        </p:spPr>
      </p:pic>
      <p:pic>
        <p:nvPicPr>
          <p:cNvPr id="15" name="Picture 14" descr="Screen Shot 2017-10-21 at 10.23.28 A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978" y="2704196"/>
            <a:ext cx="2325604" cy="26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4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Strassen’s</a:t>
            </a:r>
            <a:r>
              <a:rPr lang="en-US" dirty="0"/>
              <a:t> Algorithm</a:t>
            </a:r>
          </a:p>
        </p:txBody>
      </p:sp>
      <p:pic>
        <p:nvPicPr>
          <p:cNvPr id="5" name="Picture 4" descr="Screen Shot 2017-10-21 at 10.14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9" y="1417638"/>
            <a:ext cx="8502857" cy="3982819"/>
          </a:xfrm>
          <a:prstGeom prst="rect">
            <a:avLst/>
          </a:prstGeom>
        </p:spPr>
      </p:pic>
      <p:pic>
        <p:nvPicPr>
          <p:cNvPr id="2" name="Picture 1" descr="Screen Shot 2017-10-21 at 10.52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04" y="5617339"/>
            <a:ext cx="3719927" cy="857126"/>
          </a:xfrm>
          <a:prstGeom prst="rect">
            <a:avLst/>
          </a:prstGeom>
        </p:spPr>
      </p:pic>
      <p:pic>
        <p:nvPicPr>
          <p:cNvPr id="7" name="Picture 6" descr="Screen Shot 2017-10-21 at 10.54.3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026" y="5876161"/>
            <a:ext cx="1979477" cy="35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5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570" y="1917231"/>
            <a:ext cx="3423527" cy="552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245" y="2892960"/>
            <a:ext cx="4600363" cy="208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8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  <p:pic>
        <p:nvPicPr>
          <p:cNvPr id="6" name="Picture 5" descr="Screen Shot 2017-09-27 at 6.41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1915823"/>
            <a:ext cx="30988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74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Correcting Initial Guess</a:t>
            </a:r>
          </a:p>
        </p:txBody>
      </p:sp>
      <p:pic>
        <p:nvPicPr>
          <p:cNvPr id="3" name="Picture 2" descr="Screen Shot 2017-09-27 at 6.44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1762109"/>
            <a:ext cx="3670300" cy="368300"/>
          </a:xfrm>
          <a:prstGeom prst="rect">
            <a:avLst/>
          </a:prstGeom>
        </p:spPr>
      </p:pic>
      <p:pic>
        <p:nvPicPr>
          <p:cNvPr id="4" name="Picture 3" descr="Screen Shot 2017-09-27 at 6.46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2723368"/>
            <a:ext cx="1409700" cy="330200"/>
          </a:xfrm>
          <a:prstGeom prst="rect">
            <a:avLst/>
          </a:prstGeom>
        </p:spPr>
      </p:pic>
      <p:pic>
        <p:nvPicPr>
          <p:cNvPr id="5" name="Picture 4" descr="Screen Shot 2017-09-27 at 6.46.3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0" y="2723368"/>
            <a:ext cx="1104900" cy="317500"/>
          </a:xfrm>
          <a:prstGeom prst="rect">
            <a:avLst/>
          </a:prstGeom>
        </p:spPr>
      </p:pic>
      <p:pic>
        <p:nvPicPr>
          <p:cNvPr id="7" name="Picture 6" descr="Screen Shot 2017-09-27 at 6.48.18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850" y="-3007898"/>
            <a:ext cx="1562100" cy="304800"/>
          </a:xfrm>
          <a:prstGeom prst="rect">
            <a:avLst/>
          </a:prstGeom>
        </p:spPr>
      </p:pic>
      <p:pic>
        <p:nvPicPr>
          <p:cNvPr id="8" name="Picture 7" descr="Screen Shot 2017-09-27 at 6.48.18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614" y="2748768"/>
            <a:ext cx="1562100" cy="30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897493-A774-854A-9914-074B97615991}"/>
              </a:ext>
            </a:extLst>
          </p:cNvPr>
          <p:cNvSpPr txBox="1"/>
          <p:nvPr/>
        </p:nvSpPr>
        <p:spPr>
          <a:xfrm>
            <a:off x="1634836" y="3851564"/>
            <a:ext cx="2784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T(n) &lt;= </a:t>
            </a:r>
            <a:r>
              <a:rPr lang="tr-TR" dirty="0" err="1"/>
              <a:t>cn</a:t>
            </a:r>
            <a:r>
              <a:rPr lang="tr-TR" dirty="0"/>
              <a:t>/2 + </a:t>
            </a:r>
            <a:r>
              <a:rPr lang="tr-TR" dirty="0" err="1"/>
              <a:t>cn</a:t>
            </a:r>
            <a:r>
              <a:rPr lang="tr-TR" dirty="0"/>
              <a:t>/2 +1</a:t>
            </a:r>
          </a:p>
          <a:p>
            <a:r>
              <a:rPr lang="tr-TR" dirty="0"/>
              <a:t>        &lt;= </a:t>
            </a:r>
            <a:r>
              <a:rPr lang="tr-TR" dirty="0" err="1"/>
              <a:t>cn</a:t>
            </a:r>
            <a:r>
              <a:rPr lang="tr-TR" dirty="0"/>
              <a:t> + 1</a:t>
            </a:r>
          </a:p>
          <a:p>
            <a:endParaRPr lang="tr-T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6E1EF-7C09-5D4B-9691-9446758D4B5E}"/>
              </a:ext>
            </a:extLst>
          </p:cNvPr>
          <p:cNvSpPr txBox="1"/>
          <p:nvPr/>
        </p:nvSpPr>
        <p:spPr>
          <a:xfrm>
            <a:off x="1634836" y="4959928"/>
            <a:ext cx="3483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T(n) &lt;= </a:t>
            </a:r>
            <a:r>
              <a:rPr lang="tr-TR" dirty="0" err="1"/>
              <a:t>cn</a:t>
            </a:r>
            <a:r>
              <a:rPr lang="tr-TR" dirty="0"/>
              <a:t>/2 - d + </a:t>
            </a:r>
            <a:r>
              <a:rPr lang="tr-TR" dirty="0" err="1"/>
              <a:t>cn</a:t>
            </a:r>
            <a:r>
              <a:rPr lang="tr-TR" dirty="0"/>
              <a:t>/2 - d +1</a:t>
            </a:r>
          </a:p>
          <a:p>
            <a:r>
              <a:rPr lang="tr-TR" dirty="0"/>
              <a:t>        &lt;= </a:t>
            </a:r>
            <a:r>
              <a:rPr lang="tr-TR" dirty="0" err="1"/>
              <a:t>cn</a:t>
            </a:r>
            <a:r>
              <a:rPr lang="tr-TR" dirty="0"/>
              <a:t> -2d + 1 &lt;= </a:t>
            </a:r>
            <a:r>
              <a:rPr lang="tr-TR" dirty="0" err="1"/>
              <a:t>cn</a:t>
            </a:r>
            <a:r>
              <a:rPr lang="tr-TR" dirty="0"/>
              <a:t> - d</a:t>
            </a:r>
          </a:p>
          <a:p>
            <a:r>
              <a:rPr lang="tr-TR" dirty="0"/>
              <a:t>d &gt;=1</a:t>
            </a:r>
          </a:p>
        </p:txBody>
      </p:sp>
    </p:spTree>
    <p:extLst>
      <p:ext uri="{BB962C8B-B14F-4D97-AF65-F5344CB8AC3E}">
        <p14:creationId xmlns:p14="http://schemas.microsoft.com/office/powerpoint/2010/main" val="297144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Pitfalls</a:t>
            </a:r>
          </a:p>
        </p:txBody>
      </p:sp>
      <p:pic>
        <p:nvPicPr>
          <p:cNvPr id="3" name="Picture 2" descr="Screen Shot 2017-09-27 at 6.39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1861770"/>
            <a:ext cx="2527300" cy="431800"/>
          </a:xfrm>
          <a:prstGeom prst="rect">
            <a:avLst/>
          </a:prstGeom>
        </p:spPr>
      </p:pic>
      <p:pic>
        <p:nvPicPr>
          <p:cNvPr id="4" name="Picture 3" descr="Screen Shot 2017-09-27 at 11.37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928" y="2723368"/>
            <a:ext cx="1282700" cy="317500"/>
          </a:xfrm>
          <a:prstGeom prst="rect">
            <a:avLst/>
          </a:prstGeom>
        </p:spPr>
      </p:pic>
      <p:pic>
        <p:nvPicPr>
          <p:cNvPr id="5" name="Picture 4" descr="Screen Shot 2017-09-27 at 11.37.5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485" y="3364124"/>
            <a:ext cx="2933700" cy="444500"/>
          </a:xfrm>
          <a:prstGeom prst="rect">
            <a:avLst/>
          </a:prstGeom>
        </p:spPr>
      </p:pic>
      <p:pic>
        <p:nvPicPr>
          <p:cNvPr id="6" name="Picture 5" descr="Screen Shot 2017-09-27 at 11.38.03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994" y="3813880"/>
            <a:ext cx="21844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3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Variables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940" y="1899544"/>
            <a:ext cx="3942005" cy="5176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759" y="3069928"/>
            <a:ext cx="3683186" cy="517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759" y="3962577"/>
            <a:ext cx="3742916" cy="4778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921" y="4732114"/>
            <a:ext cx="7625191" cy="69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3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Method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411" y="2692787"/>
            <a:ext cx="6572250" cy="2238375"/>
          </a:xfrm>
          <a:prstGeom prst="rect">
            <a:avLst/>
          </a:prstGeom>
        </p:spPr>
      </p:pic>
      <p:pic>
        <p:nvPicPr>
          <p:cNvPr id="8" name="Picture 7" descr="Screen Shot 2017-10-21 at 11.01.2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93482"/>
            <a:ext cx="41021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Method</a:t>
            </a:r>
          </a:p>
        </p:txBody>
      </p:sp>
      <p:pic>
        <p:nvPicPr>
          <p:cNvPr id="8" name="Picture 7" descr="Screen Shot 2017-10-21 at 11.01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93482"/>
            <a:ext cx="4102100" cy="44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277" y="2856879"/>
            <a:ext cx="62579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0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0" y="1417638"/>
            <a:ext cx="6257925" cy="3705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46" y="5372100"/>
            <a:ext cx="5124450" cy="148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525" y="4686300"/>
            <a:ext cx="3038475" cy="2171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6622" y="3920439"/>
            <a:ext cx="10668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00217"/>
          </a:xfrm>
        </p:spPr>
        <p:txBody>
          <a:bodyPr/>
          <a:lstStyle/>
          <a:p>
            <a:pPr algn="just"/>
            <a:r>
              <a:rPr lang="en-US" dirty="0"/>
              <a:t>A </a:t>
            </a:r>
            <a:r>
              <a:rPr lang="en-US" b="1" i="1" dirty="0"/>
              <a:t>recurrence </a:t>
            </a:r>
            <a:r>
              <a:rPr lang="en-US" dirty="0"/>
              <a:t>is an equation or inequality that describes a function in terms of its value on smaller inputs </a:t>
            </a:r>
          </a:p>
          <a:p>
            <a:endParaRPr lang="en-US" dirty="0"/>
          </a:p>
          <a:p>
            <a:r>
              <a:rPr lang="en-US" dirty="0"/>
              <a:t>The worst case running time of MERGE-SORT</a:t>
            </a:r>
          </a:p>
          <a:p>
            <a:endParaRPr lang="en-US" dirty="0"/>
          </a:p>
        </p:txBody>
      </p:sp>
      <p:pic>
        <p:nvPicPr>
          <p:cNvPr id="5" name="Picture 4" descr="Screen Shot 2017-09-24 at 10.45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4706219"/>
            <a:ext cx="5422900" cy="1130300"/>
          </a:xfrm>
          <a:prstGeom prst="rect">
            <a:avLst/>
          </a:prstGeom>
        </p:spPr>
      </p:pic>
      <p:pic>
        <p:nvPicPr>
          <p:cNvPr id="6" name="Picture 5" descr="Screen Shot 2017-09-20 at 4.12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6044736"/>
            <a:ext cx="2425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Verify by Substitution Method</a:t>
            </a:r>
          </a:p>
        </p:txBody>
      </p:sp>
      <p:pic>
        <p:nvPicPr>
          <p:cNvPr id="3" name="Picture 2" descr="Screen Shot 2017-10-21 at 11.06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1739"/>
            <a:ext cx="9144000" cy="393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552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Method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63" y="1417638"/>
            <a:ext cx="5849928" cy="356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82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Method</a:t>
            </a:r>
          </a:p>
        </p:txBody>
      </p:sp>
      <p:pic>
        <p:nvPicPr>
          <p:cNvPr id="3" name="Picture 2" descr="Screen Shot 2017-10-21 at 11.10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26" y="1503424"/>
            <a:ext cx="7964974" cy="449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37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Verify by Substitution Method</a:t>
            </a:r>
          </a:p>
        </p:txBody>
      </p:sp>
      <p:pic>
        <p:nvPicPr>
          <p:cNvPr id="4" name="Picture 3" descr="Screen Shot 2017-10-21 at 11.11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2491"/>
            <a:ext cx="8342571" cy="464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956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Master Theorem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90" y="1627426"/>
            <a:ext cx="7009456" cy="440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907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Master Theorem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354" y="1688168"/>
            <a:ext cx="1619250" cy="257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354" y="2341890"/>
            <a:ext cx="1600200" cy="285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191" y="3062287"/>
            <a:ext cx="1914525" cy="24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716" y="3754109"/>
            <a:ext cx="1914525" cy="266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8702" y="4354629"/>
            <a:ext cx="1914525" cy="238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9691" y="4926574"/>
            <a:ext cx="2000250" cy="30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8702" y="5565194"/>
            <a:ext cx="2000250" cy="30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9307" y="6181489"/>
            <a:ext cx="11239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6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4867"/>
          </a:xfrm>
        </p:spPr>
        <p:txBody>
          <a:bodyPr/>
          <a:lstStyle/>
          <a:p>
            <a:r>
              <a:rPr lang="en-US" dirty="0"/>
              <a:t>General recurrence for divide and conquer</a:t>
            </a:r>
          </a:p>
        </p:txBody>
      </p:sp>
      <p:pic>
        <p:nvPicPr>
          <p:cNvPr id="4" name="Picture 3" descr="Screen Shot 2017-09-20 at 3.59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745067"/>
            <a:ext cx="67183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8373" cy="1238237"/>
          </a:xfrm>
        </p:spPr>
        <p:txBody>
          <a:bodyPr/>
          <a:lstStyle/>
          <a:p>
            <a:r>
              <a:rPr lang="en-US" dirty="0"/>
              <a:t>A recursive algorithm might  divide </a:t>
            </a:r>
            <a:r>
              <a:rPr lang="en-US" dirty="0" err="1"/>
              <a:t>subproblems</a:t>
            </a:r>
            <a:r>
              <a:rPr lang="en-US" dirty="0"/>
              <a:t> into unequal sizes </a:t>
            </a:r>
          </a:p>
          <a:p>
            <a:endParaRPr lang="en-US" dirty="0"/>
          </a:p>
        </p:txBody>
      </p:sp>
      <p:pic>
        <p:nvPicPr>
          <p:cNvPr id="5" name="Picture 4" descr="Screen Shot 2017-09-24 at 10.55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3225800"/>
            <a:ext cx="47625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8373" cy="194784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Subproblems</a:t>
            </a:r>
            <a:r>
              <a:rPr lang="en-US" dirty="0"/>
              <a:t> are not necessarily constrained to being a constant fraction of the original problem size </a:t>
            </a:r>
          </a:p>
          <a:p>
            <a:pPr lvl="1"/>
            <a:r>
              <a:rPr lang="en-US" dirty="0"/>
              <a:t>Example: Recursive version of linear search</a:t>
            </a:r>
          </a:p>
        </p:txBody>
      </p:sp>
      <p:pic>
        <p:nvPicPr>
          <p:cNvPr id="6" name="Picture 5" descr="Screen Shot 2017-09-24 at 10.55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00" y="3935409"/>
            <a:ext cx="34036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3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Solving Recurrences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  <a:p>
            <a:r>
              <a:rPr lang="en-US" dirty="0"/>
              <a:t>Recursion tree method</a:t>
            </a:r>
          </a:p>
          <a:p>
            <a:r>
              <a:rPr lang="en-US" dirty="0"/>
              <a:t>Master method</a:t>
            </a:r>
          </a:p>
        </p:txBody>
      </p:sp>
    </p:spTree>
    <p:extLst>
      <p:ext uri="{BB962C8B-B14F-4D97-AF65-F5344CB8AC3E}">
        <p14:creationId xmlns:p14="http://schemas.microsoft.com/office/powerpoint/2010/main" val="9793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Solving Recurrences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  <a:p>
            <a:pPr lvl="1"/>
            <a:r>
              <a:rPr lang="en-US" dirty="0"/>
              <a:t>Guess a bound and then use mathematical in- </a:t>
            </a:r>
            <a:r>
              <a:rPr lang="en-US" dirty="0" err="1"/>
              <a:t>duction</a:t>
            </a:r>
            <a:r>
              <a:rPr lang="en-US" dirty="0"/>
              <a:t> to prove that guess is correct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537</Words>
  <Application>Microsoft Office PowerPoint</Application>
  <PresentationFormat>On-screen Show (4:3)</PresentationFormat>
  <Paragraphs>99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Calibri</vt:lpstr>
      <vt:lpstr>Office Theme</vt:lpstr>
      <vt:lpstr>COMP 301 Analysis of Algorithms</vt:lpstr>
      <vt:lpstr>Divide and Conquer</vt:lpstr>
      <vt:lpstr>Divide and Conquer</vt:lpstr>
      <vt:lpstr>Recurrences</vt:lpstr>
      <vt:lpstr>Recurrences</vt:lpstr>
      <vt:lpstr>Recurrences</vt:lpstr>
      <vt:lpstr>Recurrences</vt:lpstr>
      <vt:lpstr>Methods for Solving Recurrences</vt:lpstr>
      <vt:lpstr>Methods for Solving Recurrences</vt:lpstr>
      <vt:lpstr>Methods for Solving Recurrences</vt:lpstr>
      <vt:lpstr>Methods for Solving Recurrences</vt:lpstr>
      <vt:lpstr>Recurrences as Inequalities</vt:lpstr>
      <vt:lpstr>Technicalities in Recurrences</vt:lpstr>
      <vt:lpstr>Technicalities in Recurrences</vt:lpstr>
      <vt:lpstr>Technicalities in Recurrences</vt:lpstr>
      <vt:lpstr>Maximum Subarray Problem</vt:lpstr>
      <vt:lpstr>Maximum Subarray Problem</vt:lpstr>
      <vt:lpstr>Brute-force Solution</vt:lpstr>
      <vt:lpstr>Transform Problem</vt:lpstr>
      <vt:lpstr>Divide and Conquer Solution</vt:lpstr>
      <vt:lpstr>Maximum Subarray Crossing Mid Point</vt:lpstr>
      <vt:lpstr>Divide and Conquer Algorithm</vt:lpstr>
      <vt:lpstr>Analyzing the DAQ Algorithm</vt:lpstr>
      <vt:lpstr>A Better Solution? </vt:lpstr>
      <vt:lpstr>Substitution Method</vt:lpstr>
      <vt:lpstr>Strassen’s Matrix Multiplication</vt:lpstr>
      <vt:lpstr>DAQ Algorithm for Matrix Multiplication</vt:lpstr>
      <vt:lpstr>DAQ Algorithm for Matrix Multiplication</vt:lpstr>
      <vt:lpstr>Strassen’s Algorithm</vt:lpstr>
      <vt:lpstr>Strassen’s Algorithm</vt:lpstr>
      <vt:lpstr>Strassen’s Algorithm</vt:lpstr>
      <vt:lpstr>Substitution Method</vt:lpstr>
      <vt:lpstr>Substitution Method</vt:lpstr>
      <vt:lpstr>Correcting Initial Guess</vt:lpstr>
      <vt:lpstr>Avoiding Pitfalls</vt:lpstr>
      <vt:lpstr>Changing Variables</vt:lpstr>
      <vt:lpstr>Recursion Tree Method</vt:lpstr>
      <vt:lpstr>Recursion Tree Method</vt:lpstr>
      <vt:lpstr>Recursion Tree Method</vt:lpstr>
      <vt:lpstr>Verify by Substitution Method</vt:lpstr>
      <vt:lpstr>Recursion Tree Method</vt:lpstr>
      <vt:lpstr>Recursion Tree Method</vt:lpstr>
      <vt:lpstr>Verify by Substitution Method</vt:lpstr>
      <vt:lpstr>Master Theorem</vt:lpstr>
      <vt:lpstr>Master Theorem Examples</vt:lpstr>
    </vt:vector>
  </TitlesOfParts>
  <Company>Abdullah Gul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AGU_Macbook Aydin</dc:creator>
  <cp:lastModifiedBy>Dilek Taylı</cp:lastModifiedBy>
  <cp:revision>52</cp:revision>
  <dcterms:created xsi:type="dcterms:W3CDTF">2017-09-24T07:36:53Z</dcterms:created>
  <dcterms:modified xsi:type="dcterms:W3CDTF">2022-10-31T21:26:14Z</dcterms:modified>
</cp:coreProperties>
</file>