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6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4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8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4BAC4-5776-B54A-BDE8-79C9265A838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1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301 Analysis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9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en-US" smtClean="0"/>
              <a:t>Invariant for </a:t>
            </a:r>
            <a:r>
              <a:rPr lang="en-US" dirty="0" smtClean="0"/>
              <a:t>Build Heap</a:t>
            </a:r>
            <a:endParaRPr lang="en-US" dirty="0"/>
          </a:p>
        </p:txBody>
      </p:sp>
      <p:pic>
        <p:nvPicPr>
          <p:cNvPr id="3" name="Picture 2" descr="Screen Shot 2017-10-02 at 7.32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417638"/>
            <a:ext cx="85852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3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Max Heap Example</a:t>
            </a:r>
            <a:endParaRPr lang="en-US" dirty="0"/>
          </a:p>
        </p:txBody>
      </p:sp>
      <p:pic>
        <p:nvPicPr>
          <p:cNvPr id="3" name="Picture 2" descr="Screen Shot 2017-10-02 at 7.32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8" y="1495228"/>
            <a:ext cx="7218288" cy="52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0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Max Heap Example</a:t>
            </a:r>
            <a:endParaRPr lang="en-US" dirty="0"/>
          </a:p>
        </p:txBody>
      </p:sp>
      <p:pic>
        <p:nvPicPr>
          <p:cNvPr id="4" name="Picture 3" descr="Screen Shot 2017-10-02 at 7.33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866900"/>
            <a:ext cx="83566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pic>
        <p:nvPicPr>
          <p:cNvPr id="3" name="Picture 2" descr="Screen Shot 2017-10-02 at 7.34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2142371"/>
            <a:ext cx="4279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2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Example</a:t>
            </a:r>
            <a:endParaRPr lang="en-US" dirty="0"/>
          </a:p>
        </p:txBody>
      </p:sp>
      <p:pic>
        <p:nvPicPr>
          <p:cNvPr id="3" name="Picture 2" descr="Screen Shot 2017-10-02 at 7.34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306"/>
            <a:ext cx="9144000" cy="42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55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Example</a:t>
            </a:r>
            <a:endParaRPr lang="en-US" dirty="0"/>
          </a:p>
        </p:txBody>
      </p:sp>
      <p:pic>
        <p:nvPicPr>
          <p:cNvPr id="4" name="Picture 3" descr="Screen Shot 2017-10-02 at 7.35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6684"/>
            <a:ext cx="9144000" cy="410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7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4590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A data </a:t>
            </a:r>
            <a:r>
              <a:rPr lang="en-US" dirty="0"/>
              <a:t>structure for maintaining a set S of elements, each with an associated value called a </a:t>
            </a:r>
            <a:r>
              <a:rPr lang="en-US" b="1" i="1" dirty="0"/>
              <a:t>key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b="1" i="1" dirty="0"/>
              <a:t>max-priority queue </a:t>
            </a:r>
            <a:r>
              <a:rPr lang="en-US" dirty="0"/>
              <a:t>supports the following operations: </a:t>
            </a:r>
          </a:p>
          <a:p>
            <a:endParaRPr lang="en-US" dirty="0"/>
          </a:p>
        </p:txBody>
      </p:sp>
      <p:pic>
        <p:nvPicPr>
          <p:cNvPr id="4" name="Picture 3" descr="Screen Shot 2017-10-04 at 8.39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1" y="3644834"/>
            <a:ext cx="8267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7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</a:t>
            </a:r>
            <a:r>
              <a:rPr lang="en-US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use max-priority queues to schedule jobs on a shared </a:t>
            </a:r>
            <a:r>
              <a:rPr lang="en-US" dirty="0" smtClean="0"/>
              <a:t>computer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endParaRPr lang="en-US" dirty="0"/>
          </a:p>
          <a:p>
            <a:pPr algn="just"/>
            <a:r>
              <a:rPr lang="en-US" dirty="0"/>
              <a:t>The max-priority queue keeps track of the jobs to be performed and their relative </a:t>
            </a:r>
            <a:r>
              <a:rPr lang="en-US" dirty="0" smtClean="0"/>
              <a:t>priorities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a job is finished or interrupted, the scheduler selects the highest-priority job from among those pending by calling EXTRACT-</a:t>
            </a:r>
            <a:r>
              <a:rPr lang="en-US" dirty="0" smtClean="0"/>
              <a:t>MAX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scheduler can add a new job to the queue at any time by calling INSERT.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1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</a:t>
            </a:r>
            <a:r>
              <a:rPr lang="en-US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i="1" dirty="0"/>
              <a:t>min-priority queue </a:t>
            </a:r>
            <a:r>
              <a:rPr lang="en-US" dirty="0"/>
              <a:t>supports the operations INSERT, MINIMUM, EXTRACT-MIN, and DECREASE-KEY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A min-priority queue can be used in an event-driven simulator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items in the queue are events to be simulated, each with an associated time of occurrence that serves as its key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events must be simulated in order of their time of occurrence, because the simulation of an event can cause other events to be simulated in the future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8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simulation program calls EXTRACT-MIN at each step to choose the next event to </a:t>
            </a:r>
            <a:r>
              <a:rPr lang="en-US" dirty="0" smtClean="0"/>
              <a:t>simulate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new events are produced, the simulator inserts them into the min-priority queue by calling INSERT.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7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Problem</a:t>
            </a:r>
            <a:endParaRPr lang="en-US" dirty="0"/>
          </a:p>
        </p:txBody>
      </p:sp>
      <p:pic>
        <p:nvPicPr>
          <p:cNvPr id="4" name="Picture 3" descr="Screen Shot 2017-10-02 at 7.16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4890"/>
            <a:ext cx="8305800" cy="1092200"/>
          </a:xfrm>
          <a:prstGeom prst="rect">
            <a:avLst/>
          </a:prstGeom>
        </p:spPr>
      </p:pic>
      <p:pic>
        <p:nvPicPr>
          <p:cNvPr id="5" name="Picture 4" descr="Screen Shot 2017-10-02 at 7.16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3104540"/>
            <a:ext cx="65151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5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/>
              <a:t>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use a heap to implement a priority queue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Elements </a:t>
            </a:r>
            <a:r>
              <a:rPr lang="en-US" dirty="0"/>
              <a:t>of a priority queue correspond to objects in the application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often need to store a </a:t>
            </a:r>
            <a:r>
              <a:rPr lang="en-US" b="1" i="1" dirty="0"/>
              <a:t>handle </a:t>
            </a:r>
            <a:r>
              <a:rPr lang="en-US" b="1" i="1" dirty="0" smtClean="0"/>
              <a:t>(pointer or integer) </a:t>
            </a:r>
            <a:r>
              <a:rPr lang="en-US" dirty="0" smtClean="0"/>
              <a:t>to </a:t>
            </a:r>
            <a:r>
              <a:rPr lang="en-US" dirty="0"/>
              <a:t>the corresponding application object in each heap element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need to store a handle to the corresponding heap element in each application object </a:t>
            </a:r>
            <a:r>
              <a:rPr lang="en-US" dirty="0" smtClean="0"/>
              <a:t>(typically array index)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Handles might need to be updated during heap operations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8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Heap Operations of Max Priority Queue </a:t>
            </a:r>
            <a:endParaRPr lang="en-US" dirty="0"/>
          </a:p>
        </p:txBody>
      </p:sp>
      <p:pic>
        <p:nvPicPr>
          <p:cNvPr id="4" name="Picture 3" descr="Screen Shot 2017-10-04 at 8.47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9" y="1840816"/>
            <a:ext cx="2400300" cy="762000"/>
          </a:xfrm>
          <a:prstGeom prst="rect">
            <a:avLst/>
          </a:prstGeom>
        </p:spPr>
      </p:pic>
      <p:pic>
        <p:nvPicPr>
          <p:cNvPr id="5" name="Picture 4" descr="Screen Shot 2017-10-04 at 8.48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3" y="3599250"/>
            <a:ext cx="3797300" cy="2540000"/>
          </a:xfrm>
          <a:prstGeom prst="rect">
            <a:avLst/>
          </a:prstGeom>
        </p:spPr>
      </p:pic>
      <p:pic>
        <p:nvPicPr>
          <p:cNvPr id="6" name="Picture 5" descr="Screen Shot 2017-10-04 at 8.54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1711813"/>
            <a:ext cx="5270500" cy="2184400"/>
          </a:xfrm>
          <a:prstGeom prst="rect">
            <a:avLst/>
          </a:prstGeom>
        </p:spPr>
      </p:pic>
      <p:pic>
        <p:nvPicPr>
          <p:cNvPr id="7" name="Picture 6" descr="Screen Shot 2017-10-04 at 8.55.4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13" y="5549900"/>
            <a:ext cx="49276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Heap Increase Key</a:t>
            </a:r>
            <a:endParaRPr lang="en-US" dirty="0"/>
          </a:p>
        </p:txBody>
      </p:sp>
      <p:pic>
        <p:nvPicPr>
          <p:cNvPr id="3" name="Picture 2" descr="Screen Shot 2017-10-09 at 8.35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36" y="1438384"/>
            <a:ext cx="7239837" cy="502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2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35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ith</a:t>
            </a:r>
            <a:r>
              <a:rPr lang="en-US" dirty="0"/>
              <a:t> order statistic of a set of n numbers is the </a:t>
            </a:r>
            <a:r>
              <a:rPr lang="en-US" dirty="0" err="1"/>
              <a:t>ith</a:t>
            </a:r>
            <a:r>
              <a:rPr lang="en-US" dirty="0"/>
              <a:t> smallest number in the set.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2032" y="2973749"/>
            <a:ext cx="618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 1: Sort the numbers and then select the </a:t>
            </a:r>
            <a:r>
              <a:rPr lang="en-US" dirty="0" err="1" smtClean="0"/>
              <a:t>ith</a:t>
            </a:r>
            <a:r>
              <a:rPr lang="en-US" dirty="0" smtClean="0"/>
              <a:t> smallest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2032" y="4095123"/>
            <a:ext cx="487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 2: Randomized algorithm in chapter 9</a:t>
            </a:r>
          </a:p>
        </p:txBody>
      </p:sp>
      <p:pic>
        <p:nvPicPr>
          <p:cNvPr id="7" name="Picture 6" descr="Screen Shot 2017-10-02 at 7.21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82" y="3038281"/>
            <a:ext cx="939800" cy="304800"/>
          </a:xfrm>
          <a:prstGeom prst="rect">
            <a:avLst/>
          </a:prstGeom>
        </p:spPr>
      </p:pic>
      <p:pic>
        <p:nvPicPr>
          <p:cNvPr id="8" name="Picture 7" descr="Screen Shot 2017-10-02 at 7.21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698" y="5034784"/>
            <a:ext cx="584200" cy="317500"/>
          </a:xfrm>
          <a:prstGeom prst="rect">
            <a:avLst/>
          </a:prstGeom>
        </p:spPr>
      </p:pic>
      <p:pic>
        <p:nvPicPr>
          <p:cNvPr id="9" name="Picture 8" descr="Screen Shot 2017-10-02 at 7.21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698" y="5656930"/>
            <a:ext cx="698500" cy="342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2032" y="4982952"/>
            <a:ext cx="278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running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2032" y="5622052"/>
            <a:ext cx="278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Worst-case running time</a:t>
            </a:r>
          </a:p>
        </p:txBody>
      </p:sp>
    </p:spTree>
    <p:extLst>
      <p:ext uri="{BB962C8B-B14F-4D97-AF65-F5344CB8AC3E}">
        <p14:creationId xmlns:p14="http://schemas.microsoft.com/office/powerpoint/2010/main" val="304103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time is O(n 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Uses heap data structure</a:t>
            </a:r>
          </a:p>
          <a:p>
            <a:r>
              <a:rPr lang="en-US" dirty="0" smtClean="0"/>
              <a:t>Not the heap in Java’s garbage-collected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 Data Structure</a:t>
            </a:r>
            <a:endParaRPr lang="en-US" dirty="0"/>
          </a:p>
        </p:txBody>
      </p:sp>
      <p:pic>
        <p:nvPicPr>
          <p:cNvPr id="4" name="Picture 3" descr="Screen Shot 2017-10-02 at 7.25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417638"/>
            <a:ext cx="7975600" cy="2730500"/>
          </a:xfrm>
          <a:prstGeom prst="rect">
            <a:avLst/>
          </a:prstGeom>
        </p:spPr>
      </p:pic>
      <p:pic>
        <p:nvPicPr>
          <p:cNvPr id="5" name="Picture 4" descr="Screen Shot 2017-10-02 at 7.26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90" y="4148138"/>
            <a:ext cx="2298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5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3549"/>
          </a:xfrm>
        </p:spPr>
        <p:txBody>
          <a:bodyPr/>
          <a:lstStyle/>
          <a:p>
            <a:r>
              <a:rPr lang="en-US" dirty="0" smtClean="0"/>
              <a:t>Max-heap property </a:t>
            </a:r>
          </a:p>
          <a:p>
            <a:pPr lvl="1"/>
            <a:r>
              <a:rPr lang="en-US" dirty="0" smtClean="0"/>
              <a:t>For every node </a:t>
            </a:r>
            <a:r>
              <a:rPr lang="en-US" i="1" dirty="0" err="1" smtClean="0"/>
              <a:t>i</a:t>
            </a:r>
            <a:r>
              <a:rPr lang="en-US" dirty="0" smtClean="0"/>
              <a:t> other than root</a:t>
            </a:r>
            <a:endParaRPr lang="en-US" dirty="0"/>
          </a:p>
        </p:txBody>
      </p:sp>
      <p:pic>
        <p:nvPicPr>
          <p:cNvPr id="4" name="Picture 3" descr="Screen Shot 2017-10-02 at 7.28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3105606"/>
            <a:ext cx="2324100" cy="3683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90787"/>
            <a:ext cx="8229600" cy="137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Min-heap property </a:t>
            </a:r>
          </a:p>
          <a:p>
            <a:pPr lvl="1"/>
            <a:r>
              <a:rPr lang="en-US" dirty="0" smtClean="0"/>
              <a:t>For every node </a:t>
            </a:r>
            <a:r>
              <a:rPr lang="en-US" i="1" dirty="0" err="1" smtClean="0"/>
              <a:t>i</a:t>
            </a:r>
            <a:r>
              <a:rPr lang="en-US" dirty="0" smtClean="0"/>
              <a:t> other than root</a:t>
            </a:r>
            <a:endParaRPr lang="en-US" dirty="0"/>
          </a:p>
        </p:txBody>
      </p:sp>
      <p:pic>
        <p:nvPicPr>
          <p:cNvPr id="6" name="Picture 5" descr="Screen Shot 2017-10-02 at 7.29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5449212"/>
            <a:ext cx="22733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8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the Heap Property</a:t>
            </a:r>
            <a:endParaRPr lang="en-US" dirty="0"/>
          </a:p>
        </p:txBody>
      </p:sp>
      <p:pic>
        <p:nvPicPr>
          <p:cNvPr id="4" name="Picture 3" descr="Screen Shot 2017-10-02 at 7.30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2094742"/>
            <a:ext cx="49911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4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</a:t>
            </a:r>
            <a:r>
              <a:rPr lang="en-US" dirty="0" err="1" smtClean="0"/>
              <a:t>Heapify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3" name="Picture 2" descr="Screen Shot 2017-10-02 at 7.30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332402"/>
            <a:ext cx="8521700" cy="55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3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Heap</a:t>
            </a:r>
            <a:endParaRPr lang="en-US" dirty="0"/>
          </a:p>
        </p:txBody>
      </p:sp>
      <p:pic>
        <p:nvPicPr>
          <p:cNvPr id="3" name="Picture 2" descr="Screen Shot 2017-10-02 at 7.31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082800"/>
            <a:ext cx="41021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460</Words>
  <Application>Microsoft Macintosh PowerPoint</Application>
  <PresentationFormat>On-screen Show (4:3)</PresentationFormat>
  <Paragraphs>63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COMP 301 Analysis of Algorithms</vt:lpstr>
      <vt:lpstr>Sorting Problem</vt:lpstr>
      <vt:lpstr>Order Statistics</vt:lpstr>
      <vt:lpstr>Heap Sort</vt:lpstr>
      <vt:lpstr>Binary Heap Data Structure</vt:lpstr>
      <vt:lpstr>Heap Properties</vt:lpstr>
      <vt:lpstr>Maintaining the Heap Property</vt:lpstr>
      <vt:lpstr>Max Heapify Example</vt:lpstr>
      <vt:lpstr>Building a Heap</vt:lpstr>
      <vt:lpstr>Loop Invariant for Build Heap</vt:lpstr>
      <vt:lpstr>Build Max Heap Example</vt:lpstr>
      <vt:lpstr>Build Max Heap Example</vt:lpstr>
      <vt:lpstr>Heap Sort</vt:lpstr>
      <vt:lpstr>Heap Sort Example</vt:lpstr>
      <vt:lpstr>Heap Sort Example</vt:lpstr>
      <vt:lpstr>Priority Queues</vt:lpstr>
      <vt:lpstr>Priority Queues</vt:lpstr>
      <vt:lpstr>Priority Queues</vt:lpstr>
      <vt:lpstr>Priority Queues</vt:lpstr>
      <vt:lpstr>Implementing Priority Queues</vt:lpstr>
      <vt:lpstr>Heap Operations of Max Priority Queue </vt:lpstr>
      <vt:lpstr>Example: Heap Increase Key</vt:lpstr>
    </vt:vector>
  </TitlesOfParts>
  <Company>Abdullah Gul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301 Analysis of Algorithms</dc:title>
  <dc:creator>AGU_Macbook Aydin</dc:creator>
  <cp:lastModifiedBy>AGU_Macbook Aydin</cp:lastModifiedBy>
  <cp:revision>11</cp:revision>
  <dcterms:created xsi:type="dcterms:W3CDTF">2017-10-02T04:10:43Z</dcterms:created>
  <dcterms:modified xsi:type="dcterms:W3CDTF">2017-10-09T05:36:02Z</dcterms:modified>
</cp:coreProperties>
</file>