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8" r:id="rId6"/>
    <p:sldId id="280" r:id="rId7"/>
    <p:sldId id="260" r:id="rId8"/>
    <p:sldId id="281" r:id="rId9"/>
    <p:sldId id="282" r:id="rId10"/>
    <p:sldId id="261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0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B3E33-FC92-C14F-9A66-5EC50B871DDD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ECCA-CC8F-E347-9016-50CD0078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57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0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5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5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6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6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4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8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2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4BAC4-5776-B54A-BDE8-79C9265A838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1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301 Analysis of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9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9896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Depends on whether the partitioning is balanced or unbalanced</a:t>
            </a:r>
          </a:p>
          <a:p>
            <a:endParaRPr lang="en-US" dirty="0" smtClean="0"/>
          </a:p>
          <a:p>
            <a:r>
              <a:rPr lang="en-US" dirty="0"/>
              <a:t>Worst-case partitioning</a:t>
            </a:r>
          </a:p>
          <a:p>
            <a:pPr lvl="1"/>
            <a:r>
              <a:rPr lang="en-US" dirty="0"/>
              <a:t>when the partitioning routine produces one </a:t>
            </a:r>
            <a:r>
              <a:rPr lang="en-US" dirty="0" err="1"/>
              <a:t>subproblem</a:t>
            </a:r>
            <a:r>
              <a:rPr lang="en-US" dirty="0"/>
              <a:t> with </a:t>
            </a:r>
            <a:r>
              <a:rPr lang="en-US" dirty="0" smtClean="0"/>
              <a:t>n-1 </a:t>
            </a:r>
            <a:r>
              <a:rPr lang="en-US" dirty="0"/>
              <a:t>elements and one with 0 elements </a:t>
            </a:r>
            <a:r>
              <a:rPr lang="en-US" dirty="0" smtClean="0"/>
              <a:t>(unbalanced case)</a:t>
            </a:r>
          </a:p>
          <a:p>
            <a:pPr lvl="1"/>
            <a:r>
              <a:rPr lang="en-US" dirty="0" smtClean="0"/>
              <a:t>If this unbalanced partitioning happens in each recursive call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306" y="5064116"/>
            <a:ext cx="4361976" cy="9920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0461" y="6331239"/>
            <a:ext cx="385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show by substitution method that</a:t>
            </a:r>
            <a:endParaRPr lang="en-US" dirty="0"/>
          </a:p>
        </p:txBody>
      </p:sp>
      <p:pic>
        <p:nvPicPr>
          <p:cNvPr id="9" name="Picture 8" descr="Screen Shot 2017-10-29 at 4.08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552" y="6319571"/>
            <a:ext cx="15367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88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37339" cy="32989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Best-</a:t>
            </a:r>
            <a:r>
              <a:rPr lang="en-US" dirty="0"/>
              <a:t>case partitioning</a:t>
            </a:r>
          </a:p>
          <a:p>
            <a:pPr lvl="1" algn="just"/>
            <a:r>
              <a:rPr lang="en-US" dirty="0"/>
              <a:t>PARTITION produces two </a:t>
            </a:r>
            <a:r>
              <a:rPr lang="en-US" dirty="0" err="1"/>
              <a:t>subproblems</a:t>
            </a:r>
            <a:r>
              <a:rPr lang="en-US" dirty="0"/>
              <a:t>, each of size no more than </a:t>
            </a:r>
            <a:r>
              <a:rPr lang="en-US" dirty="0" smtClean="0"/>
              <a:t>n/2</a:t>
            </a:r>
            <a:r>
              <a:rPr lang="en-US" dirty="0"/>
              <a:t>, since one is of size </a:t>
            </a:r>
            <a:r>
              <a:rPr lang="en-US" dirty="0" smtClean="0"/>
              <a:t>floor(n/2) and </a:t>
            </a:r>
            <a:r>
              <a:rPr lang="en-US" dirty="0"/>
              <a:t>one of size </a:t>
            </a:r>
            <a:r>
              <a:rPr lang="en-US" dirty="0" smtClean="0"/>
              <a:t>ceil(n</a:t>
            </a:r>
            <a:r>
              <a:rPr lang="en-US" dirty="0"/>
              <a:t>/</a:t>
            </a:r>
            <a:r>
              <a:rPr lang="en-US" dirty="0" smtClean="0"/>
              <a:t>2) (well-balanced case)</a:t>
            </a:r>
          </a:p>
          <a:p>
            <a:pPr lvl="1"/>
            <a:r>
              <a:rPr lang="en-US" dirty="0" smtClean="0"/>
              <a:t>If this well-balanced partitioning happens in each recursive call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1114" y="5961907"/>
            <a:ext cx="432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show by master theorem method that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128" y="4899161"/>
            <a:ext cx="3586134" cy="657145"/>
          </a:xfrm>
          <a:prstGeom prst="rect">
            <a:avLst/>
          </a:prstGeom>
        </p:spPr>
      </p:pic>
      <p:pic>
        <p:nvPicPr>
          <p:cNvPr id="4" name="Picture 3" descr="Screen Shot 2017-10-29 at 4.13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12" y="5975639"/>
            <a:ext cx="18415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4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37339" cy="32989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Balanced partitioning</a:t>
            </a:r>
            <a:endParaRPr lang="en-US" dirty="0"/>
          </a:p>
          <a:p>
            <a:pPr lvl="1" algn="just"/>
            <a:r>
              <a:rPr lang="en-US" dirty="0"/>
              <a:t>PARTITION produces two </a:t>
            </a:r>
            <a:r>
              <a:rPr lang="en-US" dirty="0" err="1"/>
              <a:t>subproblems</a:t>
            </a:r>
            <a:r>
              <a:rPr lang="en-US" dirty="0"/>
              <a:t>, each of size no more than </a:t>
            </a:r>
            <a:r>
              <a:rPr lang="en-US" dirty="0" smtClean="0"/>
              <a:t>a fraction of n (</a:t>
            </a:r>
            <a:r>
              <a:rPr lang="en-US" dirty="0" err="1" smtClean="0"/>
              <a:t>e.g</a:t>
            </a:r>
            <a:r>
              <a:rPr lang="en-US" dirty="0" smtClean="0"/>
              <a:t> n/b), </a:t>
            </a:r>
            <a:r>
              <a:rPr lang="en-US" dirty="0"/>
              <a:t>since one is of size </a:t>
            </a:r>
            <a:r>
              <a:rPr lang="en-US" dirty="0" smtClean="0"/>
              <a:t>floor(n/b) and </a:t>
            </a:r>
            <a:r>
              <a:rPr lang="en-US" dirty="0"/>
              <a:t>one of size </a:t>
            </a:r>
            <a:r>
              <a:rPr lang="en-US" dirty="0" smtClean="0"/>
              <a:t>       ceil(n-n/b) (balanced case)</a:t>
            </a:r>
          </a:p>
          <a:p>
            <a:pPr lvl="1"/>
            <a:r>
              <a:rPr lang="en-US" dirty="0" smtClean="0"/>
              <a:t>If this balanced partitioning happens in each recursive call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1114" y="5104141"/>
            <a:ext cx="432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show by recursion tree that</a:t>
            </a:r>
            <a:endParaRPr lang="en-US" dirty="0"/>
          </a:p>
        </p:txBody>
      </p:sp>
      <p:pic>
        <p:nvPicPr>
          <p:cNvPr id="4" name="Picture 3" descr="Screen Shot 2017-10-29 at 4.1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12" y="5117873"/>
            <a:ext cx="18415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8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for Balanced Partitioning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436" y="1549289"/>
            <a:ext cx="6135862" cy="46524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965" y="6201756"/>
            <a:ext cx="3610770" cy="5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8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Intuition for Average Case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72" y="1658417"/>
            <a:ext cx="7653332" cy="4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45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Randomized Version of Quicksort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28" y="1792550"/>
            <a:ext cx="4351222" cy="14243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158" y="3655025"/>
            <a:ext cx="5238807" cy="170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Worst-case Analysis of Quicksort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12700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Let T(n) be the </a:t>
            </a:r>
            <a:r>
              <a:rPr lang="en-US" dirty="0"/>
              <a:t>worst-case time for the procedure QUICKSORT on an input of size </a:t>
            </a:r>
            <a:r>
              <a:rPr lang="en-US" dirty="0" smtClean="0"/>
              <a:t>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80" y="2993995"/>
            <a:ext cx="6004439" cy="6515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292" y="4793321"/>
            <a:ext cx="5626153" cy="10825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255" y="5994954"/>
            <a:ext cx="4008043" cy="8630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4911" y="4030286"/>
            <a:ext cx="523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substitution method and first show that T(n) is </a:t>
            </a:r>
            <a:endParaRPr lang="en-US" dirty="0"/>
          </a:p>
        </p:txBody>
      </p:sp>
      <p:pic>
        <p:nvPicPr>
          <p:cNvPr id="10" name="Picture 9" descr="Screen Shot 2017-10-29 at 5.31.4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198" y="4042591"/>
            <a:ext cx="673100" cy="330200"/>
          </a:xfrm>
          <a:prstGeom prst="rect">
            <a:avLst/>
          </a:prstGeom>
        </p:spPr>
      </p:pic>
      <p:pic>
        <p:nvPicPr>
          <p:cNvPr id="11" name="Picture 10" descr="Screen Shot 2017-10-29 at 5.33.1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77" y="4793321"/>
            <a:ext cx="13335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52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Expected Running Time of Quicksort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282059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First will show that it is O(</a:t>
            </a:r>
            <a:r>
              <a:rPr lang="en-US" dirty="0" err="1" smtClean="0"/>
              <a:t>nlogn</a:t>
            </a:r>
            <a:r>
              <a:rPr lang="en-US" dirty="0" smtClean="0"/>
              <a:t>) and combine with the best case running time of theta(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</a:p>
          <a:p>
            <a:r>
              <a:rPr lang="en-US" dirty="0" smtClean="0"/>
              <a:t>Will concentrate on </a:t>
            </a:r>
            <a:r>
              <a:rPr lang="en-US" dirty="0"/>
              <a:t>RANDOMIZED-</a:t>
            </a:r>
            <a:r>
              <a:rPr lang="en-US" dirty="0" smtClean="0"/>
              <a:t>QUICKSORT</a:t>
            </a:r>
          </a:p>
          <a:p>
            <a:r>
              <a:rPr lang="en-US" dirty="0"/>
              <a:t>P</a:t>
            </a:r>
            <a:r>
              <a:rPr lang="en-US" dirty="0" smtClean="0"/>
              <a:t>ivot </a:t>
            </a:r>
            <a:r>
              <a:rPr lang="en-US" dirty="0"/>
              <a:t>elements are </a:t>
            </a:r>
            <a:r>
              <a:rPr lang="en-US" dirty="0" smtClean="0"/>
              <a:t>selected </a:t>
            </a:r>
            <a:r>
              <a:rPr lang="en-US" dirty="0"/>
              <a:t>randomly from the </a:t>
            </a:r>
            <a:r>
              <a:rPr lang="en-US" dirty="0" err="1"/>
              <a:t>subarray</a:t>
            </a:r>
            <a:r>
              <a:rPr lang="en-US" dirty="0"/>
              <a:t> passed to RANDOMIZED-PARTITION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28" y="5014629"/>
            <a:ext cx="4351222" cy="142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3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Expected Running Time of Quicksort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341442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The </a:t>
            </a:r>
            <a:r>
              <a:rPr lang="en-US" dirty="0"/>
              <a:t>running time of Q</a:t>
            </a:r>
            <a:r>
              <a:rPr lang="en-US" sz="2000" dirty="0"/>
              <a:t>UICKSORT </a:t>
            </a:r>
            <a:r>
              <a:rPr lang="en-US" dirty="0"/>
              <a:t>is dominated by the time spent in the </a:t>
            </a:r>
            <a:r>
              <a:rPr lang="en-US" dirty="0" smtClean="0"/>
              <a:t>P</a:t>
            </a:r>
            <a:r>
              <a:rPr lang="en-US" sz="2000" dirty="0" smtClean="0"/>
              <a:t>ARTITION </a:t>
            </a:r>
            <a:r>
              <a:rPr lang="en-US" dirty="0"/>
              <a:t>procedure </a:t>
            </a:r>
          </a:p>
          <a:p>
            <a:pPr algn="just"/>
            <a:r>
              <a:rPr lang="en-US" dirty="0"/>
              <a:t>Each time the P</a:t>
            </a:r>
            <a:r>
              <a:rPr lang="en-US" sz="2000" dirty="0"/>
              <a:t>ARTITION </a:t>
            </a:r>
            <a:r>
              <a:rPr lang="en-US" dirty="0"/>
              <a:t>procedure is called, it selects a pivot element, and this element is never included in any future recursive calls to </a:t>
            </a:r>
            <a:r>
              <a:rPr lang="en-US" dirty="0" smtClean="0"/>
              <a:t>Q</a:t>
            </a:r>
            <a:r>
              <a:rPr lang="en-US" sz="2000" dirty="0" smtClean="0"/>
              <a:t>UICKSORT </a:t>
            </a:r>
            <a:r>
              <a:rPr lang="en-US" dirty="0"/>
              <a:t>and </a:t>
            </a:r>
            <a:r>
              <a:rPr lang="en-US" dirty="0" smtClean="0"/>
              <a:t>P</a:t>
            </a:r>
            <a:r>
              <a:rPr lang="en-US" sz="2000" dirty="0" smtClean="0"/>
              <a:t>ARTITION</a:t>
            </a:r>
            <a:endParaRPr lang="en-US" dirty="0"/>
          </a:p>
          <a:p>
            <a:pPr algn="just"/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can be at most n calls to P</a:t>
            </a:r>
            <a:r>
              <a:rPr lang="en-US" sz="2000" dirty="0"/>
              <a:t>ARTITION </a:t>
            </a:r>
            <a:r>
              <a:rPr lang="en-US" dirty="0"/>
              <a:t>over the entire execution of the quicksort </a:t>
            </a:r>
            <a:r>
              <a:rPr lang="en-US" dirty="0" smtClean="0"/>
              <a:t>algorithm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73" y="5149896"/>
            <a:ext cx="3859655" cy="12634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928" y="5149896"/>
            <a:ext cx="4823428" cy="157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88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Expected Running Time of Quicksort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228628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One </a:t>
            </a:r>
            <a:r>
              <a:rPr lang="en-US" dirty="0"/>
              <a:t>call to P</a:t>
            </a:r>
            <a:r>
              <a:rPr lang="en-US" sz="2000" dirty="0"/>
              <a:t>A R T I T I O N </a:t>
            </a:r>
            <a:r>
              <a:rPr lang="en-US" dirty="0"/>
              <a:t>takes </a:t>
            </a:r>
            <a:r>
              <a:rPr lang="en-US" dirty="0" smtClean="0"/>
              <a:t>O(1) </a:t>
            </a:r>
            <a:r>
              <a:rPr lang="en-US" dirty="0"/>
              <a:t>time plus an amount of time that is proportional to the number of iterations of the </a:t>
            </a:r>
            <a:r>
              <a:rPr lang="en-US" b="1" dirty="0"/>
              <a:t>for </a:t>
            </a:r>
            <a:r>
              <a:rPr lang="en-US" dirty="0"/>
              <a:t>loop in lines 3–</a:t>
            </a:r>
            <a:r>
              <a:rPr lang="en-US" dirty="0" smtClean="0"/>
              <a:t>6</a:t>
            </a:r>
          </a:p>
          <a:p>
            <a:pPr algn="just"/>
            <a:r>
              <a:rPr lang="en-US" dirty="0"/>
              <a:t>Each iteration of this </a:t>
            </a:r>
            <a:r>
              <a:rPr lang="en-US" b="1" dirty="0"/>
              <a:t>for </a:t>
            </a:r>
            <a:r>
              <a:rPr lang="en-US" dirty="0"/>
              <a:t>loop performs a comparison in line 4, comparing the pivot element to another element of the array </a:t>
            </a:r>
            <a:r>
              <a:rPr lang="en-US" dirty="0" smtClean="0"/>
              <a:t>A</a:t>
            </a:r>
          </a:p>
          <a:p>
            <a:pPr algn="just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we can count the total number of times that line 4 is executed, we can bound the total time spent in the </a:t>
            </a:r>
            <a:r>
              <a:rPr lang="en-US" b="1" dirty="0"/>
              <a:t>for </a:t>
            </a:r>
            <a:r>
              <a:rPr lang="en-US" dirty="0"/>
              <a:t>loop during the entire execution of </a:t>
            </a:r>
            <a:r>
              <a:rPr lang="en-US" dirty="0" smtClean="0"/>
              <a:t>QUICKSORT</a:t>
            </a:r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928" y="3886484"/>
            <a:ext cx="3859655" cy="12634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928" y="5149896"/>
            <a:ext cx="4823428" cy="15707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56" y="3886484"/>
            <a:ext cx="3909472" cy="280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Problem</a:t>
            </a:r>
            <a:endParaRPr lang="en-US" dirty="0"/>
          </a:p>
        </p:txBody>
      </p:sp>
      <p:pic>
        <p:nvPicPr>
          <p:cNvPr id="4" name="Picture 3" descr="Screen Shot 2017-10-02 at 7.16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34890"/>
            <a:ext cx="8305800" cy="1092200"/>
          </a:xfrm>
          <a:prstGeom prst="rect">
            <a:avLst/>
          </a:prstGeom>
        </p:spPr>
      </p:pic>
      <p:pic>
        <p:nvPicPr>
          <p:cNvPr id="5" name="Picture 4" descr="Screen Shot 2017-10-02 at 7.16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3104540"/>
            <a:ext cx="65151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56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Expected Running Time of Quicksort</a:t>
            </a:r>
          </a:p>
        </p:txBody>
      </p:sp>
      <p:pic>
        <p:nvPicPr>
          <p:cNvPr id="3" name="Picture 2" descr="Screen Shot 2017-10-29 at 6.40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305800" cy="1257300"/>
          </a:xfrm>
          <a:prstGeom prst="rect">
            <a:avLst/>
          </a:prstGeom>
        </p:spPr>
      </p:pic>
      <p:pic>
        <p:nvPicPr>
          <p:cNvPr id="4" name="Picture 3" descr="Screen Shot 2017-10-29 at 6.48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839893"/>
            <a:ext cx="8305800" cy="93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932" y="4006725"/>
            <a:ext cx="3690071" cy="12079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932" y="5372304"/>
            <a:ext cx="4140455" cy="13483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944" y="4006725"/>
            <a:ext cx="3642169" cy="260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68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Expected Running Time of Quicksort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68024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Our </a:t>
            </a:r>
            <a:r>
              <a:rPr lang="en-US" dirty="0" smtClean="0"/>
              <a:t>goal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to compute </a:t>
            </a:r>
            <a:r>
              <a:rPr lang="en-US" dirty="0" smtClean="0"/>
              <a:t>X, </a:t>
            </a:r>
            <a:r>
              <a:rPr lang="en-US" dirty="0"/>
              <a:t>the total number of comparisons performed in all calls to PARTITION </a:t>
            </a:r>
          </a:p>
          <a:p>
            <a:pPr algn="just"/>
            <a:r>
              <a:rPr lang="en-US" dirty="0"/>
              <a:t>We will not attempt to analyze how many comparisons are made in </a:t>
            </a:r>
            <a:r>
              <a:rPr lang="en-US" i="1" dirty="0"/>
              <a:t>each </a:t>
            </a:r>
            <a:r>
              <a:rPr lang="en-US" dirty="0"/>
              <a:t>call to </a:t>
            </a:r>
            <a:r>
              <a:rPr lang="en-US" dirty="0" smtClean="0"/>
              <a:t>PARTITION</a:t>
            </a:r>
          </a:p>
          <a:p>
            <a:pPr algn="just"/>
            <a:r>
              <a:rPr lang="en-US" dirty="0" smtClean="0"/>
              <a:t>Rather</a:t>
            </a:r>
            <a:r>
              <a:rPr lang="en-US" dirty="0"/>
              <a:t>, we will derive an overall bound on the total number of </a:t>
            </a:r>
            <a:r>
              <a:rPr lang="en-US" dirty="0" smtClean="0"/>
              <a:t>comparisons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3" name="Picture 2" descr="Screen Shot 2017-10-29 at 6.40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6" y="5017322"/>
            <a:ext cx="8305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6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Expected Running Time of Quicksort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5865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Rename the elements of the array A (in sorted order) as</a:t>
            </a:r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 descr="Screen Shot 2017-10-29 at 7.05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094" y="2358855"/>
            <a:ext cx="2166773" cy="448971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3204205"/>
            <a:ext cx="8229600" cy="75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700" dirty="0" smtClean="0"/>
              <a:t>The set of elements between </a:t>
            </a:r>
            <a:r>
              <a:rPr lang="en-US" sz="2700" dirty="0" err="1" smtClean="0"/>
              <a:t>z</a:t>
            </a:r>
            <a:r>
              <a:rPr lang="en-US" sz="2700" baseline="-25000" dirty="0" err="1" smtClean="0"/>
              <a:t>i</a:t>
            </a:r>
            <a:r>
              <a:rPr lang="en-US" sz="2700" dirty="0" smtClean="0"/>
              <a:t> and </a:t>
            </a:r>
            <a:r>
              <a:rPr lang="en-US" sz="2700" dirty="0" err="1" smtClean="0"/>
              <a:t>z</a:t>
            </a:r>
            <a:r>
              <a:rPr lang="en-US" sz="2700" baseline="-25000" dirty="0" err="1" smtClean="0"/>
              <a:t>j</a:t>
            </a:r>
            <a:endParaRPr lang="en-US" sz="2700" baseline="-25000" dirty="0" smtClean="0"/>
          </a:p>
        </p:txBody>
      </p:sp>
      <p:pic>
        <p:nvPicPr>
          <p:cNvPr id="7" name="Picture 6" descr="Screen Shot 2017-10-29 at 7.07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99" y="3962858"/>
            <a:ext cx="2804667" cy="382455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609600" y="4678936"/>
            <a:ext cx="8229600" cy="19192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300" dirty="0" smtClean="0"/>
              <a:t>When does algorithm compare </a:t>
            </a:r>
            <a:r>
              <a:rPr lang="en-US" sz="2300" dirty="0" err="1" smtClean="0"/>
              <a:t>z</a:t>
            </a:r>
            <a:r>
              <a:rPr lang="en-US" sz="2300" baseline="-25000" dirty="0" err="1" smtClean="0"/>
              <a:t>i</a:t>
            </a:r>
            <a:r>
              <a:rPr lang="en-US" sz="2300" dirty="0" smtClean="0"/>
              <a:t> and </a:t>
            </a:r>
            <a:r>
              <a:rPr lang="en-US" sz="2300" dirty="0" err="1" smtClean="0"/>
              <a:t>z</a:t>
            </a:r>
            <a:r>
              <a:rPr lang="en-US" sz="2300" baseline="-25000" dirty="0" err="1" smtClean="0"/>
              <a:t>j</a:t>
            </a:r>
            <a:r>
              <a:rPr lang="en-US" sz="2300" dirty="0" smtClean="0"/>
              <a:t>?</a:t>
            </a:r>
          </a:p>
          <a:p>
            <a:pPr algn="just"/>
            <a:r>
              <a:rPr lang="en-US" sz="2300" dirty="0"/>
              <a:t>E</a:t>
            </a:r>
            <a:r>
              <a:rPr lang="en-US" sz="2300" dirty="0" smtClean="0"/>
              <a:t>ach </a:t>
            </a:r>
            <a:r>
              <a:rPr lang="en-US" sz="2300" dirty="0"/>
              <a:t>pair of elements is compared at most once </a:t>
            </a:r>
            <a:endParaRPr lang="en-US" sz="2300" dirty="0" smtClean="0"/>
          </a:p>
          <a:p>
            <a:pPr algn="just"/>
            <a:r>
              <a:rPr lang="en-US" sz="2300" dirty="0"/>
              <a:t>Elements are compared only to the pivot element </a:t>
            </a:r>
            <a:r>
              <a:rPr lang="en-US" sz="2300" dirty="0" smtClean="0"/>
              <a:t>and </a:t>
            </a:r>
            <a:r>
              <a:rPr lang="en-US" sz="2300" dirty="0"/>
              <a:t>after a particular call of PARTITION finishes, the pivot element used in that call is never again compared to any other </a:t>
            </a:r>
            <a:r>
              <a:rPr lang="en-US" sz="2300" dirty="0" smtClean="0"/>
              <a:t>elements</a:t>
            </a:r>
            <a:endParaRPr lang="en-US" sz="2300" dirty="0"/>
          </a:p>
          <a:p>
            <a:pPr algn="just"/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955909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Expected Running Time of Quicksort</a:t>
            </a:r>
          </a:p>
        </p:txBody>
      </p:sp>
      <p:pic>
        <p:nvPicPr>
          <p:cNvPr id="9" name="Picture 8" descr="Screen Shot 2017-10-29 at 8.14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93" y="1890767"/>
            <a:ext cx="3641718" cy="4845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946" y="1552552"/>
            <a:ext cx="2871048" cy="11584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628" y="3053641"/>
            <a:ext cx="3643378" cy="15278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8744" y="4212134"/>
            <a:ext cx="5490250" cy="226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67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Expected Running Time of Quicksort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366186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O</a:t>
            </a:r>
            <a:r>
              <a:rPr lang="en-US" dirty="0" smtClean="0"/>
              <a:t>nce </a:t>
            </a:r>
            <a:r>
              <a:rPr lang="en-US" dirty="0"/>
              <a:t>a pivot x is chosen with </a:t>
            </a:r>
            <a:r>
              <a:rPr lang="en-US" dirty="0" err="1"/>
              <a:t>z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smtClean="0"/>
              <a:t>&lt; x &lt;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j</a:t>
            </a:r>
            <a:r>
              <a:rPr lang="en-US" dirty="0" smtClean="0"/>
              <a:t>,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z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dirty="0" smtClean="0"/>
              <a:t>cannot be compared at any subsequent time</a:t>
            </a:r>
          </a:p>
          <a:p>
            <a:pPr algn="just"/>
            <a:r>
              <a:rPr lang="en-US" dirty="0" smtClean="0"/>
              <a:t>If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is chosen as a pivot before any other item in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ij</a:t>
            </a:r>
            <a:r>
              <a:rPr lang="en-US" dirty="0" smtClean="0"/>
              <a:t>,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</a:t>
            </a:r>
            <a:r>
              <a:rPr lang="en-US" dirty="0" smtClean="0"/>
              <a:t> will be compared with all elements in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ij</a:t>
            </a:r>
            <a:r>
              <a:rPr lang="en-US" baseline="-25000" dirty="0" smtClean="0"/>
              <a:t> </a:t>
            </a:r>
            <a:r>
              <a:rPr lang="en-US" dirty="0" smtClean="0"/>
              <a:t>except for itself (same for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j</a:t>
            </a:r>
            <a:r>
              <a:rPr lang="en-US" dirty="0" smtClean="0"/>
              <a:t>)</a:t>
            </a:r>
          </a:p>
          <a:p>
            <a:pPr algn="just"/>
            <a:r>
              <a:rPr lang="en-US" dirty="0" err="1" smtClean="0"/>
              <a:t>z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j</a:t>
            </a:r>
            <a:r>
              <a:rPr lang="en-US" dirty="0" smtClean="0"/>
              <a:t> are compared if and only if the first element to be chosen as a pivot from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ij</a:t>
            </a:r>
            <a:r>
              <a:rPr lang="en-US" baseline="-25000" dirty="0" smtClean="0"/>
              <a:t> </a:t>
            </a:r>
            <a:r>
              <a:rPr lang="en-US" dirty="0" smtClean="0"/>
              <a:t>is </a:t>
            </a:r>
            <a:r>
              <a:rPr lang="en-US" dirty="0" err="1"/>
              <a:t>z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j</a:t>
            </a:r>
            <a:r>
              <a:rPr lang="en-US" dirty="0" smtClean="0"/>
              <a:t> </a:t>
            </a:r>
          </a:p>
          <a:p>
            <a:pPr algn="just"/>
            <a:r>
              <a:rPr lang="en-US" dirty="0"/>
              <a:t>Prior to the point at </a:t>
            </a:r>
            <a:r>
              <a:rPr lang="en-US" dirty="0" smtClean="0"/>
              <a:t>which an element from </a:t>
            </a:r>
            <a:r>
              <a:rPr lang="en-US" dirty="0" err="1"/>
              <a:t>Z</a:t>
            </a:r>
            <a:r>
              <a:rPr lang="en-US" baseline="-25000" dirty="0" err="1"/>
              <a:t>ij</a:t>
            </a:r>
            <a:r>
              <a:rPr lang="en-US" dirty="0" smtClean="0"/>
              <a:t> has been chosen as a pivot the whole set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ij</a:t>
            </a:r>
            <a:r>
              <a:rPr lang="en-US" baseline="-25000" dirty="0" smtClean="0"/>
              <a:t> </a:t>
            </a:r>
            <a:r>
              <a:rPr lang="en-US" dirty="0" smtClean="0"/>
              <a:t>is together </a:t>
            </a:r>
            <a:r>
              <a:rPr lang="en-US" dirty="0"/>
              <a:t>in the same partition </a:t>
            </a:r>
            <a:endParaRPr lang="en-US" dirty="0" smtClean="0"/>
          </a:p>
          <a:p>
            <a:pPr algn="just"/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/>
              <a:t>element of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ij</a:t>
            </a:r>
            <a:r>
              <a:rPr lang="en-US" baseline="-25000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equally likely to be the first </a:t>
            </a:r>
            <a:r>
              <a:rPr lang="en-US" dirty="0" smtClean="0"/>
              <a:t>one chosen as a pivot </a:t>
            </a:r>
          </a:p>
          <a:p>
            <a:pPr algn="just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probability that any given element is the first one chosen as a pivot is </a:t>
            </a:r>
            <a:r>
              <a:rPr lang="en-US" dirty="0" smtClean="0"/>
              <a:t>1/(j-i+1)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7" name="Picture 6" descr="Screen Shot 2017-10-29 at 7.07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99" y="5655175"/>
            <a:ext cx="2804667" cy="38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67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Expected Running Time of Quicksort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77" y="1863992"/>
            <a:ext cx="7929428" cy="260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4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Expected Running Time of Quicksort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775" y="1707108"/>
            <a:ext cx="3659638" cy="1045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775" y="2754769"/>
            <a:ext cx="3786379" cy="410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5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59681"/>
          </a:xfrm>
        </p:spPr>
        <p:txBody>
          <a:bodyPr/>
          <a:lstStyle/>
          <a:p>
            <a:r>
              <a:rPr lang="en-US" dirty="0" smtClean="0"/>
              <a:t>Divide and conquer paradigm</a:t>
            </a:r>
          </a:p>
        </p:txBody>
      </p:sp>
      <p:pic>
        <p:nvPicPr>
          <p:cNvPr id="5" name="Picture 4" descr="Screen Shot 2017-10-29 at 3.22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586860"/>
            <a:ext cx="8331200" cy="1968500"/>
          </a:xfrm>
          <a:prstGeom prst="rect">
            <a:avLst/>
          </a:prstGeom>
        </p:spPr>
      </p:pic>
      <p:pic>
        <p:nvPicPr>
          <p:cNvPr id="12" name="Picture 11" descr="Screen Shot 2017-10-29 at 3.22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4810536"/>
            <a:ext cx="8255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3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086" y="1417638"/>
            <a:ext cx="3833652" cy="1881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086" y="3569791"/>
            <a:ext cx="3909472" cy="280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50" y="1417638"/>
            <a:ext cx="3833652" cy="1881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50" y="3569791"/>
            <a:ext cx="3909472" cy="2800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631" y="1417638"/>
            <a:ext cx="2940569" cy="519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5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44" y="1417638"/>
            <a:ext cx="3909472" cy="2800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44" y="4352897"/>
            <a:ext cx="7643856" cy="237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98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Invariant for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46330"/>
          </a:xfrm>
        </p:spPr>
        <p:txBody>
          <a:bodyPr/>
          <a:lstStyle/>
          <a:p>
            <a:r>
              <a:rPr lang="en-US" dirty="0" smtClean="0"/>
              <a:t>x = A[r] is the pivot element</a:t>
            </a:r>
          </a:p>
          <a:p>
            <a:r>
              <a:rPr lang="en-US" dirty="0"/>
              <a:t>At the beginning of each iteration of the loop of lines 3–6, for any array index </a:t>
            </a:r>
            <a:r>
              <a:rPr lang="en-US" dirty="0" smtClean="0"/>
              <a:t>k 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24" y="3463400"/>
            <a:ext cx="3909472" cy="2800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536" y="3793963"/>
            <a:ext cx="4494004" cy="1533427"/>
          </a:xfrm>
          <a:prstGeom prst="rect">
            <a:avLst/>
          </a:prstGeom>
        </p:spPr>
      </p:pic>
      <p:pic>
        <p:nvPicPr>
          <p:cNvPr id="8" name="Picture 7" descr="Screen Shot 2017-10-29 at 3.4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73800"/>
            <a:ext cx="83439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5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Invariant for Partition</a:t>
            </a:r>
            <a:endParaRPr lang="en-US" dirty="0"/>
          </a:p>
        </p:txBody>
      </p:sp>
      <p:pic>
        <p:nvPicPr>
          <p:cNvPr id="5" name="Picture 4" descr="Screen Shot 2017-10-29 at 3.39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17638"/>
            <a:ext cx="83693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14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Invariant for Partition</a:t>
            </a:r>
            <a:endParaRPr lang="en-US" dirty="0"/>
          </a:p>
        </p:txBody>
      </p:sp>
      <p:pic>
        <p:nvPicPr>
          <p:cNvPr id="3" name="Picture 2" descr="Screen Shot 2017-10-29 at 3.40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80429"/>
            <a:ext cx="8318500" cy="80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354" y="1302170"/>
            <a:ext cx="4927467" cy="406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813</Words>
  <Application>Microsoft Macintosh PowerPoint</Application>
  <PresentationFormat>On-screen Show (4:3)</PresentationFormat>
  <Paragraphs>74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COMP 301 Analysis of Algorithms</vt:lpstr>
      <vt:lpstr>Sorting Problem</vt:lpstr>
      <vt:lpstr>Quick Sort Description</vt:lpstr>
      <vt:lpstr>Quick Sort</vt:lpstr>
      <vt:lpstr>Quick Sort</vt:lpstr>
      <vt:lpstr>Quick Sort</vt:lpstr>
      <vt:lpstr>Loop Invariant for Partition</vt:lpstr>
      <vt:lpstr>Loop Invariant for Partition</vt:lpstr>
      <vt:lpstr>Loop Invariant for Partition</vt:lpstr>
      <vt:lpstr>Performance of Quicksort</vt:lpstr>
      <vt:lpstr>Performance of Quicksort</vt:lpstr>
      <vt:lpstr>Performance of Quicksort</vt:lpstr>
      <vt:lpstr>Example for Balanced Partitioning</vt:lpstr>
      <vt:lpstr>Intuition for Average Case</vt:lpstr>
      <vt:lpstr>Randomized Version of Quicksort</vt:lpstr>
      <vt:lpstr>Worst-case Analysis of Quicksort</vt:lpstr>
      <vt:lpstr>Expected Running Time of Quicksort</vt:lpstr>
      <vt:lpstr>Expected Running Time of Quicksort</vt:lpstr>
      <vt:lpstr>Expected Running Time of Quicksort</vt:lpstr>
      <vt:lpstr>Expected Running Time of Quicksort</vt:lpstr>
      <vt:lpstr>Expected Running Time of Quicksort</vt:lpstr>
      <vt:lpstr>Expected Running Time of Quicksort</vt:lpstr>
      <vt:lpstr>Expected Running Time of Quicksort</vt:lpstr>
      <vt:lpstr>Expected Running Time of Quicksort</vt:lpstr>
      <vt:lpstr>Expected Running Time of Quicksort</vt:lpstr>
      <vt:lpstr>Expected Running Time of Quicksort</vt:lpstr>
    </vt:vector>
  </TitlesOfParts>
  <Company>Abdullah Gul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301 Analysis of Algorithms</dc:title>
  <dc:creator>AGU_Macbook Aydin</dc:creator>
  <cp:lastModifiedBy>AGU_Macbook Aydin</cp:lastModifiedBy>
  <cp:revision>65</cp:revision>
  <dcterms:created xsi:type="dcterms:W3CDTF">2017-10-02T04:10:43Z</dcterms:created>
  <dcterms:modified xsi:type="dcterms:W3CDTF">2017-10-30T12:40:23Z</dcterms:modified>
</cp:coreProperties>
</file>