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99" r:id="rId5"/>
    <p:sldId id="300" r:id="rId6"/>
    <p:sldId id="301" r:id="rId7"/>
    <p:sldId id="302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B3E33-FC92-C14F-9A66-5EC50B871DDD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ECCA-CC8F-E347-9016-50CD0078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4BAC4-5776-B54A-BDE8-79C9265A838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36.emf"/><Relationship Id="rId6" Type="http://schemas.openxmlformats.org/officeDocument/2006/relationships/image" Target="../media/image3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301 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Medians and Order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in Expected Linear Time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46704"/>
            <a:ext cx="8229600" cy="228861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obtain an upper bound, we assume that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 is always on the side of the partition with the greater number of elements </a:t>
            </a:r>
            <a:endParaRPr lang="en-US" dirty="0"/>
          </a:p>
          <a:p>
            <a:endParaRPr lang="en-US" dirty="0" smtClean="0"/>
          </a:p>
          <a:p>
            <a:pPr algn="just"/>
            <a:r>
              <a:rPr lang="en-US" dirty="0"/>
              <a:t>For a given call of RANDOMIZED-SELECT, the indicator random variable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has </a:t>
            </a:r>
            <a:r>
              <a:rPr lang="en-US" dirty="0" smtClean="0"/>
              <a:t>the value 1 for exactly one value of k, and it is 0 for all other k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= 1</a:t>
            </a:r>
            <a:r>
              <a:rPr lang="en-US" dirty="0"/>
              <a:t>,the two </a:t>
            </a:r>
            <a:r>
              <a:rPr lang="en-US" dirty="0" err="1"/>
              <a:t>subarrays</a:t>
            </a:r>
            <a:r>
              <a:rPr lang="en-US" dirty="0"/>
              <a:t> on which we might </a:t>
            </a:r>
            <a:r>
              <a:rPr lang="en-US" dirty="0" err="1"/>
              <a:t>recurse</a:t>
            </a:r>
            <a:r>
              <a:rPr lang="en-US" dirty="0"/>
              <a:t> have sizes </a:t>
            </a:r>
            <a:r>
              <a:rPr lang="en-US" dirty="0" smtClean="0"/>
              <a:t>k-1 </a:t>
            </a:r>
            <a:r>
              <a:rPr lang="en-US" dirty="0"/>
              <a:t>and </a:t>
            </a:r>
            <a:r>
              <a:rPr lang="en-US" dirty="0" smtClean="0"/>
              <a:t>n-k 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Screen Shot 2017-11-19 at 6.0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93" y="4272573"/>
            <a:ext cx="73533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in Expected Linear Time</a:t>
            </a:r>
            <a:endParaRPr lang="en-US" dirty="0"/>
          </a:p>
        </p:txBody>
      </p:sp>
      <p:pic>
        <p:nvPicPr>
          <p:cNvPr id="5" name="Picture 4" descr="Screen Shot 2017-11-19 at 6.0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60222"/>
          </a:xfrm>
          <a:prstGeom prst="rect">
            <a:avLst/>
          </a:prstGeom>
        </p:spPr>
      </p:pic>
      <p:pic>
        <p:nvPicPr>
          <p:cNvPr id="6" name="Picture 5" descr="Screen Shot 2017-11-19 at 6.04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667"/>
            <a:ext cx="9144000" cy="6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8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in Expected Linear Time</a:t>
            </a:r>
            <a:endParaRPr lang="en-US" dirty="0"/>
          </a:p>
        </p:txBody>
      </p:sp>
      <p:pic>
        <p:nvPicPr>
          <p:cNvPr id="3" name="Picture 2" descr="Screen Shot 2017-11-19 at 6.06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914638"/>
            <a:ext cx="6565900" cy="1092200"/>
          </a:xfrm>
          <a:prstGeom prst="rect">
            <a:avLst/>
          </a:prstGeom>
        </p:spPr>
      </p:pic>
      <p:pic>
        <p:nvPicPr>
          <p:cNvPr id="4" name="Picture 3" descr="Screen Shot 2017-11-19 at 6.0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8407"/>
            <a:ext cx="9144000" cy="1045614"/>
          </a:xfrm>
          <a:prstGeom prst="rect">
            <a:avLst/>
          </a:prstGeom>
        </p:spPr>
      </p:pic>
      <p:pic>
        <p:nvPicPr>
          <p:cNvPr id="7" name="Picture 6" descr="Screen Shot 2017-11-19 at 6.07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47" y="4995097"/>
            <a:ext cx="5346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1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in Expected Linear Time</a:t>
            </a:r>
            <a:endParaRPr lang="en-US" dirty="0"/>
          </a:p>
        </p:txBody>
      </p:sp>
      <p:pic>
        <p:nvPicPr>
          <p:cNvPr id="6" name="Picture 5" descr="Screen Shot 2017-11-19 at 6.1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46" y="1437420"/>
            <a:ext cx="6616700" cy="482600"/>
          </a:xfrm>
          <a:prstGeom prst="rect">
            <a:avLst/>
          </a:prstGeom>
        </p:spPr>
      </p:pic>
      <p:pic>
        <p:nvPicPr>
          <p:cNvPr id="8" name="Picture 7" descr="Screen Shot 2017-11-19 at 6.10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169265"/>
            <a:ext cx="3937000" cy="457200"/>
          </a:xfrm>
          <a:prstGeom prst="rect">
            <a:avLst/>
          </a:prstGeom>
        </p:spPr>
      </p:pic>
      <p:pic>
        <p:nvPicPr>
          <p:cNvPr id="9" name="Picture 8" descr="Screen Shot 2017-11-19 at 6.14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8714"/>
            <a:ext cx="9144000" cy="396488"/>
          </a:xfrm>
          <a:prstGeom prst="rect">
            <a:avLst/>
          </a:prstGeom>
        </p:spPr>
      </p:pic>
      <p:pic>
        <p:nvPicPr>
          <p:cNvPr id="13" name="Picture 12" descr="Screen Shot 2017-11-19 at 6.11.2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3397842"/>
            <a:ext cx="5994400" cy="406400"/>
          </a:xfrm>
          <a:prstGeom prst="rect">
            <a:avLst/>
          </a:prstGeom>
        </p:spPr>
      </p:pic>
      <p:pic>
        <p:nvPicPr>
          <p:cNvPr id="14" name="Picture 13" descr="Screen Shot 2017-11-19 at 6.11.4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6432"/>
            <a:ext cx="9144000" cy="1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9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in Expected Linear Time</a:t>
            </a:r>
            <a:endParaRPr lang="en-US" dirty="0"/>
          </a:p>
        </p:txBody>
      </p:sp>
      <p:pic>
        <p:nvPicPr>
          <p:cNvPr id="15" name="Picture 14" descr="Screen Shot 2017-11-19 at 6.12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858572"/>
            <a:ext cx="6223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in Expected Linear Time</a:t>
            </a:r>
            <a:endParaRPr lang="en-US" dirty="0"/>
          </a:p>
        </p:txBody>
      </p:sp>
      <p:pic>
        <p:nvPicPr>
          <p:cNvPr id="3" name="Picture 2" descr="Screen Shot 2017-11-19 at 6.1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37" y="1521554"/>
            <a:ext cx="5549097" cy="5082445"/>
          </a:xfrm>
          <a:prstGeom prst="rect">
            <a:avLst/>
          </a:prstGeom>
        </p:spPr>
      </p:pic>
      <p:pic>
        <p:nvPicPr>
          <p:cNvPr id="4" name="Picture 3" descr="Screen Shot 2017-11-19 at 6.1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61" y="4753775"/>
            <a:ext cx="2388945" cy="300969"/>
          </a:xfrm>
          <a:prstGeom prst="rect">
            <a:avLst/>
          </a:prstGeom>
        </p:spPr>
      </p:pic>
      <p:pic>
        <p:nvPicPr>
          <p:cNvPr id="5" name="Picture 4" descr="Screen Shot 2017-11-19 at 6.21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01" y="5342652"/>
            <a:ext cx="957866" cy="304776"/>
          </a:xfrm>
          <a:prstGeom prst="rect">
            <a:avLst/>
          </a:prstGeom>
        </p:spPr>
      </p:pic>
      <p:pic>
        <p:nvPicPr>
          <p:cNvPr id="6" name="Picture 5" descr="Screen Shot 2017-11-19 at 6.20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26" y="5786787"/>
            <a:ext cx="2920171" cy="8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8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in Expected Linear Time</a:t>
            </a:r>
            <a:endParaRPr lang="en-US" dirty="0"/>
          </a:p>
        </p:txBody>
      </p:sp>
      <p:pic>
        <p:nvPicPr>
          <p:cNvPr id="7" name="Picture 6" descr="Screen Shot 2017-11-19 at 6.2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440"/>
            <a:ext cx="9144000" cy="10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9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in </a:t>
            </a:r>
            <a:r>
              <a:rPr lang="en-US" dirty="0" smtClean="0"/>
              <a:t>Worst-Case Linear </a:t>
            </a:r>
            <a:r>
              <a:rPr lang="en-US" dirty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SELECT: </a:t>
            </a:r>
            <a:r>
              <a:rPr lang="en-US" dirty="0"/>
              <a:t>a selection algorithm whose running time is </a:t>
            </a:r>
            <a:r>
              <a:rPr lang="en-US" dirty="0" smtClean="0"/>
              <a:t>O(n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in the worst </a:t>
            </a:r>
            <a:r>
              <a:rPr lang="en-US" dirty="0" smtClean="0"/>
              <a:t>case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SELECT </a:t>
            </a:r>
            <a:r>
              <a:rPr lang="en-US" dirty="0"/>
              <a:t>finds the desired </a:t>
            </a:r>
            <a:r>
              <a:rPr lang="en-US" dirty="0" smtClean="0"/>
              <a:t>element </a:t>
            </a:r>
            <a:r>
              <a:rPr lang="en-US" dirty="0"/>
              <a:t>by recursively partitioning the input array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i="1" dirty="0"/>
              <a:t>guarantee </a:t>
            </a:r>
            <a:r>
              <a:rPr lang="en-US" dirty="0"/>
              <a:t>a good split upon partitioning the </a:t>
            </a:r>
            <a:r>
              <a:rPr lang="en-US" dirty="0" smtClean="0"/>
              <a:t>array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uses </a:t>
            </a:r>
            <a:r>
              <a:rPr lang="en-US" dirty="0" smtClean="0"/>
              <a:t>a modified version of the </a:t>
            </a:r>
            <a:r>
              <a:rPr lang="en-US" dirty="0"/>
              <a:t>deterministic partitioning algorithm PARTITION from quicksort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9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in </a:t>
            </a:r>
            <a:r>
              <a:rPr lang="en-US" dirty="0" smtClean="0"/>
              <a:t>Worst-Case Linear </a:t>
            </a:r>
            <a:r>
              <a:rPr lang="en-US" dirty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356748" cy="48116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If </a:t>
            </a:r>
            <a:r>
              <a:rPr lang="en-US" dirty="0" smtClean="0"/>
              <a:t>n=1</a:t>
            </a:r>
            <a:r>
              <a:rPr lang="en-US" dirty="0"/>
              <a:t>, then SELECT merely returns its only input value as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smtClean="0"/>
              <a:t>smallest. Otherwise</a:t>
            </a:r>
          </a:p>
        </p:txBody>
      </p:sp>
      <p:pic>
        <p:nvPicPr>
          <p:cNvPr id="4" name="Picture 3" descr="Screen Shot 2017-11-19 at 6.2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801"/>
            <a:ext cx="9144000" cy="695401"/>
          </a:xfrm>
          <a:prstGeom prst="rect">
            <a:avLst/>
          </a:prstGeom>
        </p:spPr>
      </p:pic>
      <p:pic>
        <p:nvPicPr>
          <p:cNvPr id="5" name="Picture 4" descr="Screen Shot 2017-11-19 at 6.29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4202"/>
            <a:ext cx="9144000" cy="973427"/>
          </a:xfrm>
          <a:prstGeom prst="rect">
            <a:avLst/>
          </a:prstGeom>
        </p:spPr>
      </p:pic>
      <p:pic>
        <p:nvPicPr>
          <p:cNvPr id="6" name="Picture 5" descr="Screen Shot 2017-11-19 at 6.29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629"/>
            <a:ext cx="9144000" cy="990772"/>
          </a:xfrm>
          <a:prstGeom prst="rect">
            <a:avLst/>
          </a:prstGeom>
        </p:spPr>
      </p:pic>
      <p:pic>
        <p:nvPicPr>
          <p:cNvPr id="7" name="Picture 6" descr="Screen Shot 2017-11-19 at 6.30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8401"/>
            <a:ext cx="9144000" cy="1343186"/>
          </a:xfrm>
          <a:prstGeom prst="rect">
            <a:avLst/>
          </a:prstGeom>
        </p:spPr>
      </p:pic>
      <p:pic>
        <p:nvPicPr>
          <p:cNvPr id="8" name="Picture 7" descr="Screen Shot 2017-11-19 at 6.30.1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0239"/>
            <a:ext cx="9144000" cy="10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7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in </a:t>
            </a:r>
            <a:r>
              <a:rPr lang="en-US" dirty="0" smtClean="0"/>
              <a:t>Worst-Case Linear </a:t>
            </a:r>
            <a:r>
              <a:rPr lang="en-US" dirty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56748" cy="246798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first determine a lower bound on the </a:t>
            </a:r>
            <a:r>
              <a:rPr lang="en-US" dirty="0" smtClean="0"/>
              <a:t>number </a:t>
            </a:r>
            <a:r>
              <a:rPr lang="en-US" dirty="0"/>
              <a:t>of elements that are greater than the partitioning element </a:t>
            </a:r>
            <a:r>
              <a:rPr lang="en-US" dirty="0" smtClean="0"/>
              <a:t>x</a:t>
            </a:r>
          </a:p>
          <a:p>
            <a:endParaRPr lang="en-US" dirty="0" smtClean="0"/>
          </a:p>
          <a:p>
            <a:r>
              <a:rPr lang="en-US" dirty="0"/>
              <a:t>At least half of the medians found in step 2 are greater than or equal to the median-of-medians x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least </a:t>
            </a:r>
            <a:r>
              <a:rPr lang="en-US" dirty="0" smtClean="0"/>
              <a:t>half of the            groups </a:t>
            </a:r>
            <a:r>
              <a:rPr lang="en-US" dirty="0"/>
              <a:t>contribute at least 3 elements that are greater than x </a:t>
            </a:r>
            <a:endParaRPr lang="en-US" dirty="0" smtClean="0"/>
          </a:p>
          <a:p>
            <a:pPr lvl="1"/>
            <a:r>
              <a:rPr lang="en-US" dirty="0" smtClean="0"/>
              <a:t>except </a:t>
            </a:r>
            <a:r>
              <a:rPr lang="en-US" dirty="0"/>
              <a:t>for the one group that has fewer than 5 elements if 5 does not divide n exactly, and the one group containing x itself 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Discounting these two groups, it follows that the number of elements greater than x is at least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 smtClean="0"/>
          </a:p>
        </p:txBody>
      </p:sp>
      <p:pic>
        <p:nvPicPr>
          <p:cNvPr id="9" name="Picture 8" descr="Screen Shot 2017-11-19 at 6.49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52" y="3885624"/>
            <a:ext cx="3741923" cy="2972376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429411"/>
              </p:ext>
            </p:extLst>
          </p:nvPr>
        </p:nvGraphicFramePr>
        <p:xfrm>
          <a:off x="2376381" y="2531430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393700" imgH="241300" progId="Equation.3">
                  <p:embed/>
                </p:oleObj>
              </mc:Choice>
              <mc:Fallback>
                <p:oleObj name="Equation" r:id="rId4" imgW="393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6381" y="2531430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Screen Shot 2017-11-19 at 6.58.3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92" y="3885624"/>
            <a:ext cx="4263646" cy="11549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9186" y="5398764"/>
            <a:ext cx="487886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aseline="30000" dirty="0"/>
              <a:t>Similarly, at least </a:t>
            </a:r>
            <a:r>
              <a:rPr lang="en-US" sz="2100" baseline="30000" dirty="0" smtClean="0"/>
              <a:t>3n/10 -6 </a:t>
            </a:r>
            <a:r>
              <a:rPr lang="en-US" sz="2100" baseline="30000" dirty="0"/>
              <a:t>elements are less than x. Thus, in the worst case, step 5 calls SELECT recursively on at most </a:t>
            </a:r>
            <a:r>
              <a:rPr lang="en-US" sz="2100" baseline="30000" dirty="0" smtClean="0"/>
              <a:t>7n/10 +</a:t>
            </a:r>
            <a:r>
              <a:rPr lang="en-US" sz="2100" dirty="0" smtClean="0"/>
              <a:t> </a:t>
            </a:r>
            <a:r>
              <a:rPr lang="en-US" sz="2100" baseline="30000" dirty="0" smtClean="0"/>
              <a:t>6 </a:t>
            </a:r>
            <a:r>
              <a:rPr lang="en-US" sz="2100" baseline="30000" dirty="0"/>
              <a:t>elements.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5836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b="1" i="1" dirty="0"/>
              <a:t>order statistic </a:t>
            </a:r>
            <a:r>
              <a:rPr lang="en-US" dirty="0"/>
              <a:t>of a set of n elements is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smallest </a:t>
            </a:r>
            <a:r>
              <a:rPr lang="en-US" dirty="0" smtClean="0"/>
              <a:t>element</a:t>
            </a:r>
            <a:endParaRPr lang="en-US" dirty="0"/>
          </a:p>
          <a:p>
            <a:pPr lvl="1"/>
            <a:r>
              <a:rPr lang="en-US" dirty="0" smtClean="0"/>
              <a:t>Minimum: 1</a:t>
            </a:r>
            <a:r>
              <a:rPr lang="en-US" baseline="30000" dirty="0" smtClean="0"/>
              <a:t>st</a:t>
            </a:r>
            <a:r>
              <a:rPr lang="en-US" dirty="0" smtClean="0"/>
              <a:t> order statistic</a:t>
            </a:r>
          </a:p>
          <a:p>
            <a:pPr lvl="1"/>
            <a:r>
              <a:rPr lang="en-US" dirty="0" smtClean="0"/>
              <a:t>Maximum: n</a:t>
            </a:r>
            <a:r>
              <a:rPr lang="en-US" baseline="30000" dirty="0" smtClean="0"/>
              <a:t>th</a:t>
            </a:r>
            <a:r>
              <a:rPr lang="en-US" dirty="0" smtClean="0"/>
              <a:t> order statistic</a:t>
            </a:r>
          </a:p>
          <a:p>
            <a:pPr lvl="1"/>
            <a:r>
              <a:rPr lang="en-US" dirty="0" smtClean="0"/>
              <a:t>Median: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n is odd: </a:t>
            </a:r>
            <a:r>
              <a:rPr lang="en-US" dirty="0" err="1" smtClean="0"/>
              <a:t>i</a:t>
            </a:r>
            <a:r>
              <a:rPr lang="en-US" dirty="0" smtClean="0"/>
              <a:t> = (n+1)/2</a:t>
            </a:r>
          </a:p>
          <a:p>
            <a:pPr lvl="2"/>
            <a:r>
              <a:rPr lang="en-US" dirty="0" smtClean="0"/>
              <a:t>If n is even: lower median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		     upper median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579805"/>
              </p:ext>
            </p:extLst>
          </p:nvPr>
        </p:nvGraphicFramePr>
        <p:xfrm>
          <a:off x="5060702" y="4603557"/>
          <a:ext cx="1841007" cy="51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863600" imgH="241300" progId="Equation.3">
                  <p:embed/>
                </p:oleObj>
              </mc:Choice>
              <mc:Fallback>
                <p:oleObj name="Equation" r:id="rId3" imgW="863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0702" y="4603557"/>
                        <a:ext cx="1841007" cy="514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954297"/>
              </p:ext>
            </p:extLst>
          </p:nvPr>
        </p:nvGraphicFramePr>
        <p:xfrm>
          <a:off x="5060702" y="5117956"/>
          <a:ext cx="1841007" cy="51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863600" imgH="241300" progId="Equation.3">
                  <p:embed/>
                </p:oleObj>
              </mc:Choice>
              <mc:Fallback>
                <p:oleObj name="Equation" r:id="rId5" imgW="863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0702" y="5117956"/>
                        <a:ext cx="1841007" cy="514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65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in </a:t>
            </a:r>
            <a:r>
              <a:rPr lang="en-US" dirty="0" smtClean="0"/>
              <a:t>Worst-Case Linear </a:t>
            </a:r>
            <a:r>
              <a:rPr lang="en-US" dirty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356748" cy="48116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If </a:t>
            </a:r>
            <a:r>
              <a:rPr lang="en-US" dirty="0" smtClean="0"/>
              <a:t>n=1</a:t>
            </a:r>
            <a:r>
              <a:rPr lang="en-US" dirty="0"/>
              <a:t>, then SELECT merely returns its only input value as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smtClean="0"/>
              <a:t>smallest. Otherwise</a:t>
            </a:r>
          </a:p>
        </p:txBody>
      </p:sp>
      <p:pic>
        <p:nvPicPr>
          <p:cNvPr id="4" name="Picture 3" descr="Screen Shot 2017-11-19 at 6.2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801"/>
            <a:ext cx="9144000" cy="695401"/>
          </a:xfrm>
          <a:prstGeom prst="rect">
            <a:avLst/>
          </a:prstGeom>
        </p:spPr>
      </p:pic>
      <p:pic>
        <p:nvPicPr>
          <p:cNvPr id="5" name="Picture 4" descr="Screen Shot 2017-11-19 at 6.29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4202"/>
            <a:ext cx="9144000" cy="973427"/>
          </a:xfrm>
          <a:prstGeom prst="rect">
            <a:avLst/>
          </a:prstGeom>
        </p:spPr>
      </p:pic>
      <p:pic>
        <p:nvPicPr>
          <p:cNvPr id="6" name="Picture 5" descr="Screen Shot 2017-11-19 at 6.29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629"/>
            <a:ext cx="9144000" cy="990772"/>
          </a:xfrm>
          <a:prstGeom prst="rect">
            <a:avLst/>
          </a:prstGeom>
        </p:spPr>
      </p:pic>
      <p:pic>
        <p:nvPicPr>
          <p:cNvPr id="7" name="Picture 6" descr="Screen Shot 2017-11-19 at 6.30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8401"/>
            <a:ext cx="9144000" cy="1343186"/>
          </a:xfrm>
          <a:prstGeom prst="rect">
            <a:avLst/>
          </a:prstGeom>
        </p:spPr>
      </p:pic>
      <p:pic>
        <p:nvPicPr>
          <p:cNvPr id="8" name="Picture 7" descr="Screen Shot 2017-11-19 at 6.30.1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0239"/>
            <a:ext cx="9144000" cy="1026263"/>
          </a:xfrm>
          <a:prstGeom prst="rect">
            <a:avLst/>
          </a:prstGeom>
        </p:spPr>
      </p:pic>
      <p:pic>
        <p:nvPicPr>
          <p:cNvPr id="9" name="Picture 8" descr="Screen Shot 2017-11-19 at 7.24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70" y="2227823"/>
            <a:ext cx="700430" cy="366379"/>
          </a:xfrm>
          <a:prstGeom prst="rect">
            <a:avLst/>
          </a:prstGeom>
        </p:spPr>
      </p:pic>
      <p:pic>
        <p:nvPicPr>
          <p:cNvPr id="10" name="Picture 9" descr="Screen Shot 2017-11-19 at 7.24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62" y="3201250"/>
            <a:ext cx="700430" cy="366379"/>
          </a:xfrm>
          <a:prstGeom prst="rect">
            <a:avLst/>
          </a:prstGeom>
        </p:spPr>
      </p:pic>
      <p:pic>
        <p:nvPicPr>
          <p:cNvPr id="11" name="Picture 10" descr="Screen Shot 2017-11-19 at 7.24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63" y="5493860"/>
            <a:ext cx="700430" cy="366379"/>
          </a:xfrm>
          <a:prstGeom prst="rect">
            <a:avLst/>
          </a:prstGeom>
        </p:spPr>
      </p:pic>
      <p:pic>
        <p:nvPicPr>
          <p:cNvPr id="12" name="Picture 11" descr="Screen Shot 2017-11-19 at 7.31.11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07" y="4198662"/>
            <a:ext cx="1218472" cy="359739"/>
          </a:xfrm>
          <a:prstGeom prst="rect">
            <a:avLst/>
          </a:prstGeom>
        </p:spPr>
      </p:pic>
      <p:pic>
        <p:nvPicPr>
          <p:cNvPr id="13" name="Picture 12" descr="Screen Shot 2017-11-19 at 7.31.24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728" y="6484837"/>
            <a:ext cx="1752735" cy="3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2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in </a:t>
            </a:r>
            <a:r>
              <a:rPr lang="en-US" dirty="0" smtClean="0"/>
              <a:t>Worst-Case Linear </a:t>
            </a:r>
            <a:r>
              <a:rPr lang="en-US" dirty="0"/>
              <a:t>Time</a:t>
            </a:r>
            <a:endParaRPr lang="en-US" dirty="0"/>
          </a:p>
        </p:txBody>
      </p:sp>
      <p:pic>
        <p:nvPicPr>
          <p:cNvPr id="15" name="Picture 14" descr="Screen Shot 2017-11-19 at 6.1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2650"/>
            <a:ext cx="9144000" cy="1359664"/>
          </a:xfrm>
          <a:prstGeom prst="rect">
            <a:avLst/>
          </a:prstGeom>
        </p:spPr>
      </p:pic>
      <p:pic>
        <p:nvPicPr>
          <p:cNvPr id="16" name="Picture 15" descr="Screen Shot 2017-11-19 at 7.58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574992"/>
            <a:ext cx="8420100" cy="1104900"/>
          </a:xfrm>
          <a:prstGeom prst="rect">
            <a:avLst/>
          </a:prstGeom>
        </p:spPr>
      </p:pic>
      <p:pic>
        <p:nvPicPr>
          <p:cNvPr id="17" name="Picture 16" descr="Screen Shot 2017-11-19 at 7.58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2755900"/>
            <a:ext cx="1574800" cy="444500"/>
          </a:xfrm>
          <a:prstGeom prst="rect">
            <a:avLst/>
          </a:prstGeom>
        </p:spPr>
      </p:pic>
      <p:pic>
        <p:nvPicPr>
          <p:cNvPr id="18" name="Picture 17" descr="Screen Shot 2017-11-19 at 8.00.2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87" y="4613470"/>
            <a:ext cx="6324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in </a:t>
            </a:r>
            <a:r>
              <a:rPr lang="en-US" dirty="0" smtClean="0"/>
              <a:t>Worst-Case Linear </a:t>
            </a:r>
            <a:r>
              <a:rPr lang="en-US" dirty="0"/>
              <a:t>Time</a:t>
            </a:r>
            <a:endParaRPr lang="en-US" dirty="0"/>
          </a:p>
        </p:txBody>
      </p:sp>
      <p:pic>
        <p:nvPicPr>
          <p:cNvPr id="3" name="Picture 2" descr="Screen Shot 2017-11-19 at 8.0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91" y="4370236"/>
            <a:ext cx="4851400" cy="368300"/>
          </a:xfrm>
          <a:prstGeom prst="rect">
            <a:avLst/>
          </a:prstGeom>
        </p:spPr>
      </p:pic>
      <p:pic>
        <p:nvPicPr>
          <p:cNvPr id="5" name="Picture 4" descr="Screen Shot 2017-11-19 at 8.06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22" y="2832100"/>
            <a:ext cx="3479800" cy="1181100"/>
          </a:xfrm>
          <a:prstGeom prst="rect">
            <a:avLst/>
          </a:prstGeom>
        </p:spPr>
      </p:pic>
      <p:pic>
        <p:nvPicPr>
          <p:cNvPr id="6" name="Picture 5" descr="Screen Shot 2017-11-19 at 8.07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29367"/>
            <a:ext cx="1473200" cy="520700"/>
          </a:xfrm>
          <a:prstGeom prst="rect">
            <a:avLst/>
          </a:prstGeom>
        </p:spPr>
      </p:pic>
      <p:pic>
        <p:nvPicPr>
          <p:cNvPr id="7" name="Picture 6" descr="Screen Shot 2017-11-19 at 8.07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1956367"/>
            <a:ext cx="3860800" cy="393700"/>
          </a:xfrm>
          <a:prstGeom prst="rect">
            <a:avLst/>
          </a:prstGeom>
        </p:spPr>
      </p:pic>
      <p:pic>
        <p:nvPicPr>
          <p:cNvPr id="8" name="Picture 7" descr="Screen Shot 2017-11-19 at 8.02.4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5843"/>
            <a:ext cx="9144000" cy="15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err="1" smtClean="0"/>
              <a:t>vs</a:t>
            </a:r>
            <a:r>
              <a:rPr lang="en-US" dirty="0" smtClean="0"/>
              <a:t>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39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As in a comparison sort (see Section 8.1), SELECT and RANDOMIZED-SELECT determine information about the relative order of elements only by comparing </a:t>
            </a:r>
            <a:r>
              <a:rPr lang="en-US" dirty="0" smtClean="0"/>
              <a:t>elements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S</a:t>
            </a:r>
            <a:r>
              <a:rPr lang="en-US" dirty="0" smtClean="0"/>
              <a:t>orting </a:t>
            </a:r>
            <a:r>
              <a:rPr lang="en-US" dirty="0"/>
              <a:t>requires </a:t>
            </a:r>
            <a:r>
              <a:rPr lang="en-US" dirty="0" err="1" smtClean="0"/>
              <a:t>Ω</a:t>
            </a:r>
            <a:r>
              <a:rPr lang="en-US" dirty="0" smtClean="0"/>
              <a:t>(n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dirty="0" smtClean="0"/>
              <a:t>n) </a:t>
            </a:r>
            <a:r>
              <a:rPr lang="en-US" dirty="0"/>
              <a:t>time in </a:t>
            </a:r>
            <a:r>
              <a:rPr lang="en-US"/>
              <a:t>the </a:t>
            </a:r>
            <a:r>
              <a:rPr lang="en-US" smtClean="0"/>
              <a:t>comparison </a:t>
            </a:r>
            <a:r>
              <a:rPr lang="en-US" dirty="0"/>
              <a:t>model, even on </a:t>
            </a:r>
            <a:r>
              <a:rPr lang="en-US" dirty="0" smtClean="0"/>
              <a:t>average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linear-time sorting algorithms in Chapter 8 make assumptions about the input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In contrast, the linear-time </a:t>
            </a:r>
            <a:r>
              <a:rPr lang="en-US" dirty="0" smtClean="0"/>
              <a:t>selection </a:t>
            </a:r>
            <a:r>
              <a:rPr lang="en-US" dirty="0"/>
              <a:t>algorithms in this chapter do not require any assumptions about the </a:t>
            </a:r>
            <a:r>
              <a:rPr lang="en-US" dirty="0" smtClean="0"/>
              <a:t>input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They are not subject to the </a:t>
            </a:r>
            <a:r>
              <a:rPr lang="en-US" dirty="0" err="1"/>
              <a:t>Ω</a:t>
            </a:r>
            <a:r>
              <a:rPr lang="en-US" dirty="0"/>
              <a:t>(n </a:t>
            </a:r>
            <a:r>
              <a:rPr lang="en-US" dirty="0" err="1"/>
              <a:t>lg</a:t>
            </a:r>
            <a:r>
              <a:rPr lang="en-US" dirty="0"/>
              <a:t> n</a:t>
            </a:r>
            <a:r>
              <a:rPr lang="en-US" dirty="0" smtClean="0"/>
              <a:t>) lower bound </a:t>
            </a:r>
            <a:r>
              <a:rPr lang="en-US" dirty="0"/>
              <a:t>because they manage to solve the selection problem without sorting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3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Problem</a:t>
            </a:r>
            <a:endParaRPr lang="en-US" dirty="0"/>
          </a:p>
        </p:txBody>
      </p:sp>
      <p:pic>
        <p:nvPicPr>
          <p:cNvPr id="4" name="Picture 3" descr="Screen Shot 2017-11-19 at 4.3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993"/>
            <a:ext cx="9144000" cy="876257"/>
          </a:xfrm>
          <a:prstGeom prst="rect">
            <a:avLst/>
          </a:prstGeom>
        </p:spPr>
      </p:pic>
      <p:pic>
        <p:nvPicPr>
          <p:cNvPr id="5" name="Picture 4" descr="Screen Shot 2017-11-19 at 4.39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52" y="3125076"/>
            <a:ext cx="73406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3004" y="3898198"/>
            <a:ext cx="6839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 solutions exist: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O(n) expected running time</a:t>
            </a:r>
          </a:p>
          <a:p>
            <a:pPr marL="342900" indent="-342900">
              <a:buAutoNum type="arabicPeriod"/>
            </a:pPr>
            <a:r>
              <a:rPr lang="en-US" dirty="0" smtClean="0"/>
              <a:t>O(n) worst-case running time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3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and Maximum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3365"/>
            <a:ext cx="8229600" cy="111125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Minimum can be found using n-1 comparisons</a:t>
            </a:r>
            <a:endParaRPr lang="en-US" dirty="0"/>
          </a:p>
        </p:txBody>
      </p:sp>
      <p:pic>
        <p:nvPicPr>
          <p:cNvPr id="3" name="Picture 2" descr="Screen Shot 2017-11-19 at 4.4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82" y="2674616"/>
            <a:ext cx="393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9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Simultaneous Minimum and Maximum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graphics program may need to scale a set of </a:t>
            </a:r>
            <a:r>
              <a:rPr lang="en-US" dirty="0" smtClean="0"/>
              <a:t>(x</a:t>
            </a:r>
            <a:r>
              <a:rPr lang="en-US" dirty="0"/>
              <a:t>,</a:t>
            </a:r>
            <a:r>
              <a:rPr lang="en-US" dirty="0" smtClean="0"/>
              <a:t> y) </a:t>
            </a:r>
            <a:r>
              <a:rPr lang="en-US" dirty="0"/>
              <a:t>data to fit onto a rectangular display screen or other graphical output </a:t>
            </a:r>
            <a:r>
              <a:rPr lang="en-US" dirty="0" smtClean="0"/>
              <a:t>device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program must first determine the minimum and maximum value of each </a:t>
            </a:r>
            <a:r>
              <a:rPr lang="en-US" dirty="0" smtClean="0"/>
              <a:t>coordinate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find the minimum and maximum using at most             comparisons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Shot 2017-11-19 at 4.5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6" y="5325672"/>
            <a:ext cx="1130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in Expected Linear 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99" y="4477866"/>
            <a:ext cx="3322520" cy="2380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0" y="4971224"/>
            <a:ext cx="4351222" cy="1424321"/>
          </a:xfrm>
          <a:prstGeom prst="rect">
            <a:avLst/>
          </a:prstGeom>
        </p:spPr>
      </p:pic>
      <p:pic>
        <p:nvPicPr>
          <p:cNvPr id="3" name="Picture 2" descr="Screen Shot 2017-11-19 at 5.02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3" y="1417638"/>
            <a:ext cx="5844164" cy="2984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473" y="1417638"/>
            <a:ext cx="1747700" cy="30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in Expected Linear 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643911"/>
            <a:ext cx="7740652" cy="736917"/>
          </a:xfrm>
        </p:spPr>
        <p:txBody>
          <a:bodyPr/>
          <a:lstStyle/>
          <a:p>
            <a:r>
              <a:rPr lang="en-US" dirty="0" smtClean="0"/>
              <a:t>Expected running time is linear</a:t>
            </a:r>
            <a:endParaRPr lang="en-US" dirty="0"/>
          </a:p>
        </p:txBody>
      </p:sp>
      <p:pic>
        <p:nvPicPr>
          <p:cNvPr id="6" name="Picture 5" descr="Screen Shot 2017-11-19 at 5.08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779569"/>
            <a:ext cx="9042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1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in Expected Linear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/>
              <a:t>the </a:t>
            </a:r>
            <a:r>
              <a:rPr lang="en-US" dirty="0" smtClean="0"/>
              <a:t>running </a:t>
            </a:r>
            <a:r>
              <a:rPr lang="en-US" dirty="0"/>
              <a:t>time on an input array </a:t>
            </a:r>
            <a:r>
              <a:rPr lang="en-US" dirty="0" smtClean="0"/>
              <a:t>A[</a:t>
            </a:r>
            <a:r>
              <a:rPr lang="en-US" dirty="0" err="1" smtClean="0"/>
              <a:t>p..r</a:t>
            </a:r>
            <a:r>
              <a:rPr lang="en-US" dirty="0" smtClean="0"/>
              <a:t>] of n elements be a </a:t>
            </a:r>
            <a:r>
              <a:rPr lang="en-US" dirty="0"/>
              <a:t>random variable </a:t>
            </a:r>
            <a:r>
              <a:rPr lang="en-US" dirty="0" smtClean="0"/>
              <a:t>T(n)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an upper bound on E[T(n)]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procedure </a:t>
            </a:r>
            <a:r>
              <a:rPr lang="en-US" dirty="0"/>
              <a:t>RANDOMIZED-PARTITION is equally likely to return any element as the </a:t>
            </a:r>
            <a:r>
              <a:rPr lang="en-US" dirty="0" smtClean="0"/>
              <a:t>pivot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each k such that </a:t>
            </a:r>
            <a:r>
              <a:rPr lang="en-US" dirty="0" smtClean="0"/>
              <a:t>1 &lt;= k &lt;= n</a:t>
            </a:r>
            <a:r>
              <a:rPr lang="en-US" dirty="0"/>
              <a:t>, the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 smtClean="0"/>
              <a:t>A[p .. q] </a:t>
            </a:r>
            <a:r>
              <a:rPr lang="en-US" dirty="0"/>
              <a:t>has k </a:t>
            </a:r>
            <a:r>
              <a:rPr lang="en-US" dirty="0" smtClean="0"/>
              <a:t>elements </a:t>
            </a:r>
            <a:r>
              <a:rPr lang="en-US" dirty="0"/>
              <a:t>(all less than or equal to the pivot) with probability </a:t>
            </a:r>
            <a:r>
              <a:rPr lang="en-US" dirty="0" smtClean="0"/>
              <a:t>1/n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in Expected Linear Time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413766"/>
            <a:ext cx="8229600" cy="228861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When we call RANDOMIZED-SELECT and choose </a:t>
            </a:r>
            <a:r>
              <a:rPr lang="en-US" dirty="0" smtClean="0"/>
              <a:t>A[q] </a:t>
            </a:r>
            <a:r>
              <a:rPr lang="en-US" dirty="0"/>
              <a:t>as the pivot </a:t>
            </a:r>
            <a:r>
              <a:rPr lang="en-US" dirty="0" smtClean="0"/>
              <a:t>element we may </a:t>
            </a:r>
          </a:p>
          <a:p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erminate </a:t>
            </a:r>
            <a:r>
              <a:rPr lang="en-US" dirty="0"/>
              <a:t>immediately with the correct answer 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ecurse</a:t>
            </a:r>
            <a:r>
              <a:rPr lang="en-US" dirty="0" smtClean="0"/>
              <a:t> </a:t>
            </a:r>
            <a:r>
              <a:rPr lang="en-US" dirty="0"/>
              <a:t>on the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 smtClean="0"/>
              <a:t>A[p..q</a:t>
            </a:r>
            <a:r>
              <a:rPr lang="en-US" dirty="0"/>
              <a:t>-</a:t>
            </a:r>
            <a:r>
              <a:rPr lang="en-US" dirty="0" smtClean="0"/>
              <a:t>1]</a:t>
            </a:r>
          </a:p>
          <a:p>
            <a:pPr lvl="1"/>
            <a:r>
              <a:rPr lang="en-US" dirty="0" err="1" smtClean="0"/>
              <a:t>Recurse</a:t>
            </a:r>
            <a:r>
              <a:rPr lang="en-US" dirty="0" smtClean="0"/>
              <a:t> </a:t>
            </a:r>
            <a:r>
              <a:rPr lang="en-US" dirty="0"/>
              <a:t>on the </a:t>
            </a:r>
            <a:r>
              <a:rPr lang="en-US" dirty="0" err="1"/>
              <a:t>subarray</a:t>
            </a:r>
            <a:r>
              <a:rPr lang="en-US" dirty="0"/>
              <a:t> A</a:t>
            </a:r>
            <a:r>
              <a:rPr lang="en-US" dirty="0" smtClean="0"/>
              <a:t>[q+1..</a:t>
            </a:r>
            <a:r>
              <a:rPr lang="en-US" dirty="0"/>
              <a:t>r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decision depends on where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smallest element falls relative to </a:t>
            </a:r>
            <a:r>
              <a:rPr lang="en-US" dirty="0" smtClean="0"/>
              <a:t>A[q] </a:t>
            </a:r>
          </a:p>
          <a:p>
            <a:endParaRPr lang="en-US" dirty="0" smtClean="0"/>
          </a:p>
          <a:p>
            <a:r>
              <a:rPr lang="en-US" dirty="0"/>
              <a:t>Assuming that </a:t>
            </a:r>
            <a:r>
              <a:rPr lang="en-US" dirty="0" smtClean="0"/>
              <a:t>T(n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monotonically increasing, we can upper-bound the time needed for the recursive call by the time needed for the recursive call on the largest possible input.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7-11-19 at 5.2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766368"/>
            <a:ext cx="7569200" cy="558800"/>
          </a:xfrm>
          <a:prstGeom prst="rect">
            <a:avLst/>
          </a:prstGeom>
        </p:spPr>
      </p:pic>
      <p:pic>
        <p:nvPicPr>
          <p:cNvPr id="6" name="Picture 5" descr="Screen Shot 2017-11-19 at 5.21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908300"/>
            <a:ext cx="7848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7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860</Words>
  <Application>Microsoft Macintosh PowerPoint</Application>
  <PresentationFormat>On-screen Show (4:3)</PresentationFormat>
  <Paragraphs>101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Microsoft Equation</vt:lpstr>
      <vt:lpstr>COMP 301 Analysis of Algorithms</vt:lpstr>
      <vt:lpstr>Order Statistics</vt:lpstr>
      <vt:lpstr>Selection Problem</vt:lpstr>
      <vt:lpstr>Minimum and Maximum</vt:lpstr>
      <vt:lpstr>Simultaneous Minimum and Maximum</vt:lpstr>
      <vt:lpstr>Selection in Expected Linear Time</vt:lpstr>
      <vt:lpstr>Selection in Expected Linear Time</vt:lpstr>
      <vt:lpstr>Selection in Expected Linear Time</vt:lpstr>
      <vt:lpstr>Selection in Expected Linear Time</vt:lpstr>
      <vt:lpstr>Selection in Expected Linear Time</vt:lpstr>
      <vt:lpstr>Selection in Expected Linear Time</vt:lpstr>
      <vt:lpstr>Selection in Expected Linear Time</vt:lpstr>
      <vt:lpstr>Selection in Expected Linear Time</vt:lpstr>
      <vt:lpstr>Selection in Expected Linear Time</vt:lpstr>
      <vt:lpstr>Selection in Expected Linear Time</vt:lpstr>
      <vt:lpstr>Selection in Expected Linear Time</vt:lpstr>
      <vt:lpstr>Selection in Worst-Case Linear Time</vt:lpstr>
      <vt:lpstr>Selection in Worst-Case Linear Time</vt:lpstr>
      <vt:lpstr>Selection in Worst-Case Linear Time</vt:lpstr>
      <vt:lpstr>Selection in Worst-Case Linear Time</vt:lpstr>
      <vt:lpstr>Selection in Worst-Case Linear Time</vt:lpstr>
      <vt:lpstr>Selection in Worst-Case Linear Time</vt:lpstr>
      <vt:lpstr>Selection vs Sorting</vt:lpstr>
    </vt:vector>
  </TitlesOfParts>
  <Company>Abdullah Gul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301 Analysis of Algorithms</dc:title>
  <dc:creator>AGU_Macbook Aydin</dc:creator>
  <cp:lastModifiedBy>AGU_Macbook Aydin</cp:lastModifiedBy>
  <cp:revision>102</cp:revision>
  <dcterms:created xsi:type="dcterms:W3CDTF">2017-10-02T04:10:43Z</dcterms:created>
  <dcterms:modified xsi:type="dcterms:W3CDTF">2017-11-19T17:17:12Z</dcterms:modified>
</cp:coreProperties>
</file>