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273" r:id="rId8"/>
    <p:sldId id="285" r:id="rId9"/>
    <p:sldId id="274" r:id="rId10"/>
    <p:sldId id="275" r:id="rId11"/>
    <p:sldId id="276" r:id="rId12"/>
    <p:sldId id="277" r:id="rId13"/>
    <p:sldId id="278" r:id="rId14"/>
    <p:sldId id="279" r:id="rId15"/>
    <p:sldId id="282" r:id="rId16"/>
    <p:sldId id="280" r:id="rId17"/>
    <p:sldId id="281" r:id="rId18"/>
    <p:sldId id="283" r:id="rId19"/>
    <p:sldId id="284"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50" d="100"/>
          <a:sy n="50" d="100"/>
        </p:scale>
        <p:origin x="1260"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764DE79-268F-4C1A-8933-263129D2AF90}" type="datetimeFigureOut">
              <a:rPr lang="en-US" dirty="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8/8/2021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8/8/2021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764DE79-268F-4C1A-8933-263129D2AF90}" type="datetimeFigureOut">
              <a:rPr lang="en-US" dirty="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764DE79-268F-4C1A-8933-263129D2AF90}" type="datetimeFigureOut">
              <a:rPr lang="en-US" dirty="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200876"/>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GB" sz="2800" dirty="0">
                <a:solidFill>
                  <a:schemeClr val="accent2"/>
                </a:solidFill>
                <a:latin typeface="Arial Black" panose="020B0A04020102020204" pitchFamily="34" charset="0"/>
              </a:rPr>
              <a:t>G2M insight for Cab Investment</a:t>
            </a:r>
          </a:p>
          <a:p>
            <a:endParaRPr lang="en-US" sz="4000" dirty="0"/>
          </a:p>
          <a:p>
            <a:endParaRPr lang="en-US" sz="4000" dirty="0"/>
          </a:p>
          <a:p>
            <a:r>
              <a:rPr lang="tr-TR" sz="2800" b="1" dirty="0"/>
              <a:t>02.08.2021</a:t>
            </a:r>
            <a:endParaRPr lang="en-US" sz="2800" b="1"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şlık 6">
            <a:extLst>
              <a:ext uri="{FF2B5EF4-FFF2-40B4-BE49-F238E27FC236}">
                <a16:creationId xmlns:a16="http://schemas.microsoft.com/office/drawing/2014/main" id="{734648C4-5F69-4590-900A-49783A0D681E}"/>
              </a:ext>
            </a:extLst>
          </p:cNvPr>
          <p:cNvSpPr>
            <a:spLocks noGrp="1"/>
          </p:cNvSpPr>
          <p:nvPr>
            <p:ph type="ctrTitle"/>
          </p:nvPr>
        </p:nvSpPr>
        <p:spPr>
          <a:xfrm>
            <a:off x="863600" y="512763"/>
            <a:ext cx="9144000" cy="592137"/>
          </a:xfrm>
        </p:spPr>
        <p:txBody>
          <a:bodyPr>
            <a:noAutofit/>
          </a:bodyPr>
          <a:lstStyle/>
          <a:p>
            <a:pPr algn="l"/>
            <a:r>
              <a:rPr lang="tr-TR" sz="4000" dirty="0"/>
              <a:t>Transactions-4</a:t>
            </a:r>
          </a:p>
        </p:txBody>
      </p:sp>
      <p:pic>
        <p:nvPicPr>
          <p:cNvPr id="4" name="İçerik Yer Tutucusu 4">
            <a:extLst>
              <a:ext uri="{FF2B5EF4-FFF2-40B4-BE49-F238E27FC236}">
                <a16:creationId xmlns:a16="http://schemas.microsoft.com/office/drawing/2014/main" id="{85EDADAA-0B53-4BD1-9064-A1CEF2DF3A7E}"/>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587500" y="1601788"/>
            <a:ext cx="7915275" cy="3429000"/>
          </a:xfrm>
        </p:spPr>
      </p:pic>
      <p:sp>
        <p:nvSpPr>
          <p:cNvPr id="6" name="Metin kutusu 5">
            <a:extLst>
              <a:ext uri="{FF2B5EF4-FFF2-40B4-BE49-F238E27FC236}">
                <a16:creationId xmlns:a16="http://schemas.microsoft.com/office/drawing/2014/main" id="{972FD8F3-E0E9-4AB6-BF48-4E6E6CCC5AD5}"/>
              </a:ext>
            </a:extLst>
          </p:cNvPr>
          <p:cNvSpPr txBox="1"/>
          <p:nvPr/>
        </p:nvSpPr>
        <p:spPr>
          <a:xfrm>
            <a:off x="2636837" y="5174734"/>
            <a:ext cx="6096000" cy="461665"/>
          </a:xfrm>
          <a:prstGeom prst="rect">
            <a:avLst/>
          </a:prstGeom>
          <a:noFill/>
        </p:spPr>
        <p:txBody>
          <a:bodyPr wrap="square">
            <a:spAutoFit/>
          </a:bodyPr>
          <a:lstStyle/>
          <a:p>
            <a:r>
              <a:rPr lang="tr-TR" sz="2400" dirty="0" err="1"/>
              <a:t>Yellow</a:t>
            </a:r>
            <a:r>
              <a:rPr lang="tr-TR" sz="2400" dirty="0"/>
              <a:t> </a:t>
            </a:r>
            <a:r>
              <a:rPr lang="tr-TR" sz="2400" dirty="0" err="1"/>
              <a:t>cab</a:t>
            </a:r>
            <a:r>
              <a:rPr lang="tr-TR" sz="2400" dirty="0"/>
              <a:t> has %76.4 of </a:t>
            </a:r>
            <a:r>
              <a:rPr lang="tr-TR" sz="2400" dirty="0" err="1"/>
              <a:t>transactions</a:t>
            </a:r>
            <a:r>
              <a:rPr lang="tr-TR" sz="2400" dirty="0"/>
              <a:t> in NYC.</a:t>
            </a:r>
          </a:p>
        </p:txBody>
      </p:sp>
    </p:spTree>
    <p:extLst>
      <p:ext uri="{BB962C8B-B14F-4D97-AF65-F5344CB8AC3E}">
        <p14:creationId xmlns:p14="http://schemas.microsoft.com/office/powerpoint/2010/main" val="1382295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BDF6493F-EE55-418D-B0AB-4347F4D21397}"/>
              </a:ext>
            </a:extLst>
          </p:cNvPr>
          <p:cNvPicPr>
            <a:picLocks noChangeAspect="1"/>
          </p:cNvPicPr>
          <p:nvPr/>
        </p:nvPicPr>
        <p:blipFill>
          <a:blip r:embed="rId2"/>
          <a:stretch>
            <a:fillRect/>
          </a:stretch>
        </p:blipFill>
        <p:spPr>
          <a:xfrm>
            <a:off x="4768104" y="482601"/>
            <a:ext cx="7138274" cy="6210300"/>
          </a:xfrm>
          <a:prstGeom prst="rect">
            <a:avLst/>
          </a:prstGeom>
          <a:noFill/>
        </p:spPr>
      </p:pic>
      <p:sp>
        <p:nvSpPr>
          <p:cNvPr id="3" name="İçerik Yer Tutucusu 2">
            <a:extLst>
              <a:ext uri="{FF2B5EF4-FFF2-40B4-BE49-F238E27FC236}">
                <a16:creationId xmlns:a16="http://schemas.microsoft.com/office/drawing/2014/main" id="{0ED8AD5C-3748-4FF6-871A-4D5A9693F1D1}"/>
              </a:ext>
            </a:extLst>
          </p:cNvPr>
          <p:cNvSpPr>
            <a:spLocks noGrp="1"/>
          </p:cNvSpPr>
          <p:nvPr>
            <p:ph type="body" sz="half" idx="2"/>
          </p:nvPr>
        </p:nvSpPr>
        <p:spPr>
          <a:xfrm>
            <a:off x="700088" y="1523206"/>
            <a:ext cx="3932237" cy="3811588"/>
          </a:xfrm>
        </p:spPr>
        <p:txBody>
          <a:bodyPr>
            <a:normAutofit/>
          </a:bodyPr>
          <a:lstStyle/>
          <a:p>
            <a:pPr marL="342900" indent="-342900">
              <a:buFont typeface="Wingdings" panose="05000000000000000000" pitchFamily="2" charset="2"/>
              <a:buChar char="Ø"/>
            </a:pPr>
            <a:r>
              <a:rPr lang="tr-TR" sz="2400" dirty="0"/>
              <a:t>Since </a:t>
            </a:r>
            <a:r>
              <a:rPr lang="tr-TR" sz="2400" dirty="0" err="1"/>
              <a:t>Yellow</a:t>
            </a:r>
            <a:r>
              <a:rPr lang="tr-TR" sz="2400" dirty="0"/>
              <a:t>  </a:t>
            </a:r>
            <a:r>
              <a:rPr lang="tr-TR" sz="2400" dirty="0" err="1"/>
              <a:t>Cab</a:t>
            </a:r>
            <a:r>
              <a:rPr lang="tr-TR" sz="2400" dirty="0"/>
              <a:t> has </a:t>
            </a:r>
            <a:r>
              <a:rPr lang="tr-TR" sz="2400" dirty="0" err="1"/>
              <a:t>most</a:t>
            </a:r>
            <a:r>
              <a:rPr lang="tr-TR" sz="2400" dirty="0"/>
              <a:t> of </a:t>
            </a:r>
            <a:r>
              <a:rPr lang="tr-TR" sz="2400" dirty="0" err="1"/>
              <a:t>transactions</a:t>
            </a:r>
            <a:r>
              <a:rPr lang="tr-TR" sz="2400" dirty="0"/>
              <a:t> in NYC, </a:t>
            </a:r>
            <a:r>
              <a:rPr lang="tr-TR" sz="2400" dirty="0" err="1"/>
              <a:t>we</a:t>
            </a:r>
            <a:r>
              <a:rPr lang="tr-TR" sz="2400" dirty="0"/>
              <a:t> </a:t>
            </a:r>
            <a:r>
              <a:rPr lang="tr-TR" sz="2400" dirty="0" err="1"/>
              <a:t>checked</a:t>
            </a:r>
            <a:r>
              <a:rPr lang="tr-TR" sz="2400" dirty="0"/>
              <a:t> </a:t>
            </a:r>
            <a:r>
              <a:rPr lang="tr-TR" sz="2400" dirty="0" err="1"/>
              <a:t>if</a:t>
            </a:r>
            <a:r>
              <a:rPr lang="tr-TR" sz="2400" dirty="0"/>
              <a:t> </a:t>
            </a:r>
            <a:r>
              <a:rPr lang="tr-TR" sz="2400" dirty="0" err="1"/>
              <a:t>the</a:t>
            </a:r>
            <a:r>
              <a:rPr lang="tr-TR" sz="2400" dirty="0"/>
              <a:t> </a:t>
            </a:r>
            <a:r>
              <a:rPr lang="tr-TR" sz="2400" dirty="0" err="1"/>
              <a:t>reason</a:t>
            </a:r>
            <a:r>
              <a:rPr lang="tr-TR" sz="2400" dirty="0"/>
              <a:t> is </a:t>
            </a:r>
            <a:r>
              <a:rPr lang="tr-TR" sz="2400" dirty="0" err="1"/>
              <a:t>that</a:t>
            </a:r>
            <a:r>
              <a:rPr lang="tr-TR" sz="2400" dirty="0"/>
              <a:t> it is </a:t>
            </a:r>
            <a:r>
              <a:rPr lang="en-US" sz="2400" dirty="0"/>
              <a:t>cheaper to use Yellow Cab than Pink Cab in NYC </a:t>
            </a:r>
            <a:r>
              <a:rPr lang="tr-TR" sz="2400" dirty="0"/>
              <a:t>?</a:t>
            </a:r>
          </a:p>
          <a:p>
            <a:pPr marL="342900" indent="-342900">
              <a:buFont typeface="Wingdings" panose="05000000000000000000" pitchFamily="2" charset="2"/>
              <a:buChar char="Ø"/>
            </a:pPr>
            <a:endParaRPr lang="tr-TR" sz="2400" dirty="0"/>
          </a:p>
          <a:p>
            <a:pPr marL="342900" indent="-342900">
              <a:buFont typeface="Wingdings" panose="05000000000000000000" pitchFamily="2" charset="2"/>
              <a:buChar char="Ø"/>
            </a:pPr>
            <a:r>
              <a:rPr lang="tr-TR" sz="2400" dirty="0" err="1"/>
              <a:t>Yellow</a:t>
            </a:r>
            <a:r>
              <a:rPr lang="tr-TR" sz="2400" dirty="0"/>
              <a:t> </a:t>
            </a:r>
            <a:r>
              <a:rPr lang="tr-TR" sz="2400" dirty="0" err="1"/>
              <a:t>Cab’s</a:t>
            </a:r>
            <a:r>
              <a:rPr lang="tr-TR" sz="2400" dirty="0"/>
              <a:t> </a:t>
            </a:r>
            <a:r>
              <a:rPr lang="tr-TR" sz="2400" dirty="0" err="1"/>
              <a:t>prices</a:t>
            </a:r>
            <a:r>
              <a:rPr lang="tr-TR" sz="2400" dirty="0"/>
              <a:t>.</a:t>
            </a:r>
            <a:endParaRPr lang="en-US" sz="2400" dirty="0"/>
          </a:p>
          <a:p>
            <a:endParaRPr lang="tr-TR" dirty="0"/>
          </a:p>
        </p:txBody>
      </p:sp>
    </p:spTree>
    <p:extLst>
      <p:ext uri="{BB962C8B-B14F-4D97-AF65-F5344CB8AC3E}">
        <p14:creationId xmlns:p14="http://schemas.microsoft.com/office/powerpoint/2010/main" val="2431597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4AE9A801-3354-46EB-9C7A-0B5C586B868E}"/>
              </a:ext>
            </a:extLst>
          </p:cNvPr>
          <p:cNvPicPr>
            <a:picLocks noGrp="1" noChangeAspect="1"/>
          </p:cNvPicPr>
          <p:nvPr>
            <p:ph idx="1"/>
          </p:nvPr>
        </p:nvPicPr>
        <p:blipFill>
          <a:blip r:embed="rId2"/>
          <a:stretch>
            <a:fillRect/>
          </a:stretch>
        </p:blipFill>
        <p:spPr>
          <a:xfrm>
            <a:off x="0" y="296077"/>
            <a:ext cx="6712131" cy="6265846"/>
          </a:xfrm>
        </p:spPr>
      </p:pic>
      <p:sp>
        <p:nvSpPr>
          <p:cNvPr id="7" name="Metin kutusu 6">
            <a:extLst>
              <a:ext uri="{FF2B5EF4-FFF2-40B4-BE49-F238E27FC236}">
                <a16:creationId xmlns:a16="http://schemas.microsoft.com/office/drawing/2014/main" id="{8106F0D3-B884-4144-A84A-22524C2ACC80}"/>
              </a:ext>
            </a:extLst>
          </p:cNvPr>
          <p:cNvSpPr txBox="1"/>
          <p:nvPr/>
        </p:nvSpPr>
        <p:spPr>
          <a:xfrm>
            <a:off x="7632700" y="1351508"/>
            <a:ext cx="3822700" cy="3416320"/>
          </a:xfrm>
          <a:prstGeom prst="rect">
            <a:avLst/>
          </a:prstGeom>
          <a:noFill/>
        </p:spPr>
        <p:txBody>
          <a:bodyPr wrap="square">
            <a:spAutoFit/>
          </a:bodyPr>
          <a:lstStyle/>
          <a:p>
            <a:pPr marL="342900" indent="-342900">
              <a:buFont typeface="Wingdings" panose="05000000000000000000" pitchFamily="2" charset="2"/>
              <a:buChar char="Ø"/>
            </a:pPr>
            <a:r>
              <a:rPr lang="tr-TR" sz="2400" dirty="0"/>
              <a:t>Pink </a:t>
            </a:r>
            <a:r>
              <a:rPr lang="tr-TR" sz="2400" dirty="0" err="1"/>
              <a:t>Cab’s</a:t>
            </a:r>
            <a:r>
              <a:rPr lang="tr-TR" sz="2400" dirty="0"/>
              <a:t> </a:t>
            </a:r>
            <a:r>
              <a:rPr lang="tr-TR" sz="2400" dirty="0" err="1"/>
              <a:t>prices</a:t>
            </a:r>
            <a:r>
              <a:rPr lang="tr-TR" sz="2400" dirty="0"/>
              <a:t>.</a:t>
            </a:r>
          </a:p>
          <a:p>
            <a:pPr marL="342900" indent="-342900">
              <a:buFont typeface="Wingdings" panose="05000000000000000000" pitchFamily="2" charset="2"/>
              <a:buChar char="Ø"/>
            </a:pPr>
            <a:r>
              <a:rPr lang="tr-TR" sz="2400" dirty="0" err="1"/>
              <a:t>From</a:t>
            </a:r>
            <a:r>
              <a:rPr lang="tr-TR" sz="2400" dirty="0"/>
              <a:t> </a:t>
            </a:r>
            <a:r>
              <a:rPr lang="tr-TR" sz="2400" dirty="0" err="1"/>
              <a:t>the</a:t>
            </a:r>
            <a:r>
              <a:rPr lang="tr-TR" sz="2400" dirty="0"/>
              <a:t> </a:t>
            </a:r>
            <a:r>
              <a:rPr lang="tr-TR" sz="2400" dirty="0" err="1"/>
              <a:t>graphs</a:t>
            </a:r>
            <a:r>
              <a:rPr lang="tr-TR" sz="2400" dirty="0"/>
              <a:t>, </a:t>
            </a:r>
            <a:r>
              <a:rPr lang="tr-TR" sz="2400" dirty="0" err="1"/>
              <a:t>we</a:t>
            </a:r>
            <a:r>
              <a:rPr lang="tr-TR" sz="2400" dirty="0"/>
              <a:t> can say </a:t>
            </a:r>
            <a:r>
              <a:rPr lang="tr-TR" sz="2400" dirty="0" err="1"/>
              <a:t>that</a:t>
            </a:r>
            <a:r>
              <a:rPr lang="tr-TR" sz="2400" dirty="0"/>
              <a:t> </a:t>
            </a:r>
            <a:r>
              <a:rPr lang="tr-TR" sz="2400" dirty="0" err="1"/>
              <a:t>Yellow</a:t>
            </a:r>
            <a:r>
              <a:rPr lang="tr-TR" sz="2400" dirty="0"/>
              <a:t> </a:t>
            </a:r>
            <a:r>
              <a:rPr lang="tr-TR" sz="2400" dirty="0" err="1"/>
              <a:t>Cab</a:t>
            </a:r>
            <a:r>
              <a:rPr lang="tr-TR" sz="2400" dirty="0"/>
              <a:t> </a:t>
            </a:r>
            <a:r>
              <a:rPr lang="tr-TR" sz="2400" dirty="0" err="1"/>
              <a:t>costs</a:t>
            </a:r>
            <a:r>
              <a:rPr lang="tr-TR" sz="2400" dirty="0"/>
              <a:t> </a:t>
            </a:r>
            <a:r>
              <a:rPr lang="tr-TR" sz="2400" dirty="0" err="1"/>
              <a:t>more</a:t>
            </a:r>
            <a:r>
              <a:rPr lang="tr-TR" sz="2400" dirty="0"/>
              <a:t> </a:t>
            </a:r>
            <a:r>
              <a:rPr lang="tr-TR" sz="2400" dirty="0" err="1"/>
              <a:t>than</a:t>
            </a:r>
            <a:r>
              <a:rPr lang="tr-TR" sz="2400" dirty="0"/>
              <a:t> Pink </a:t>
            </a:r>
            <a:r>
              <a:rPr lang="tr-TR" sz="2400" dirty="0" err="1"/>
              <a:t>cab</a:t>
            </a:r>
            <a:r>
              <a:rPr lang="tr-TR" sz="2400" dirty="0"/>
              <a:t> in NYC.</a:t>
            </a:r>
          </a:p>
          <a:p>
            <a:pPr marL="342900" indent="-342900">
              <a:buFont typeface="Wingdings" panose="05000000000000000000" pitchFamily="2" charset="2"/>
              <a:buChar char="Ø"/>
            </a:pPr>
            <a:r>
              <a:rPr lang="tr-TR" sz="2400" dirty="0" err="1"/>
              <a:t>Also</a:t>
            </a:r>
            <a:r>
              <a:rPr lang="tr-TR" sz="2400" dirty="0"/>
              <a:t>, </a:t>
            </a:r>
            <a:r>
              <a:rPr lang="tr-TR" sz="2400" dirty="0" err="1"/>
              <a:t>we</a:t>
            </a:r>
            <a:r>
              <a:rPr lang="tr-TR" sz="2400" dirty="0"/>
              <a:t> can </a:t>
            </a:r>
            <a:r>
              <a:rPr lang="tr-TR" sz="2400" dirty="0" err="1"/>
              <a:t>see</a:t>
            </a:r>
            <a:r>
              <a:rPr lang="tr-TR" sz="2400" dirty="0"/>
              <a:t> </a:t>
            </a:r>
            <a:r>
              <a:rPr lang="tr-TR" sz="2400" dirty="0" err="1"/>
              <a:t>for</a:t>
            </a:r>
            <a:r>
              <a:rPr lang="tr-TR" sz="2400" dirty="0"/>
              <a:t> </a:t>
            </a:r>
            <a:r>
              <a:rPr lang="tr-TR" sz="2400" dirty="0" err="1"/>
              <a:t>Yellow</a:t>
            </a:r>
            <a:r>
              <a:rPr lang="tr-TR" sz="2400" dirty="0"/>
              <a:t> </a:t>
            </a:r>
            <a:r>
              <a:rPr lang="tr-TR" sz="2400" dirty="0" err="1"/>
              <a:t>Cab</a:t>
            </a:r>
            <a:r>
              <a:rPr lang="tr-TR" sz="2400" dirty="0"/>
              <a:t> </a:t>
            </a:r>
            <a:r>
              <a:rPr lang="tr-TR" sz="2400" dirty="0" err="1"/>
              <a:t>that</a:t>
            </a:r>
            <a:r>
              <a:rPr lang="tr-TR" sz="2400" dirty="0"/>
              <a:t> </a:t>
            </a:r>
            <a:r>
              <a:rPr lang="tr-TR" sz="2400" dirty="0" err="1"/>
              <a:t>they</a:t>
            </a:r>
            <a:r>
              <a:rPr lang="tr-TR" sz="2400" dirty="0"/>
              <a:t> </a:t>
            </a:r>
            <a:r>
              <a:rPr lang="tr-TR" sz="2400" dirty="0" err="1"/>
              <a:t>charge</a:t>
            </a:r>
            <a:r>
              <a:rPr lang="tr-TR" sz="2400" dirty="0"/>
              <a:t> </a:t>
            </a:r>
            <a:r>
              <a:rPr lang="tr-TR" sz="2400" dirty="0" err="1"/>
              <a:t>more</a:t>
            </a:r>
            <a:r>
              <a:rPr lang="tr-TR" sz="2400" dirty="0"/>
              <a:t> </a:t>
            </a:r>
            <a:r>
              <a:rPr lang="tr-TR" sz="2400" dirty="0" err="1"/>
              <a:t>than</a:t>
            </a:r>
            <a:r>
              <a:rPr lang="tr-TR" sz="2400" dirty="0"/>
              <a:t> </a:t>
            </a:r>
            <a:r>
              <a:rPr lang="tr-TR" sz="2400" dirty="0" err="1"/>
              <a:t>any</a:t>
            </a:r>
            <a:r>
              <a:rPr lang="tr-TR" sz="2400" dirty="0"/>
              <a:t> </a:t>
            </a:r>
            <a:r>
              <a:rPr lang="tr-TR" sz="2400" dirty="0" err="1"/>
              <a:t>other</a:t>
            </a:r>
            <a:r>
              <a:rPr lang="tr-TR" sz="2400" dirty="0"/>
              <a:t> </a:t>
            </a:r>
            <a:r>
              <a:rPr lang="tr-TR" sz="2400" dirty="0" err="1"/>
              <a:t>city</a:t>
            </a:r>
            <a:r>
              <a:rPr lang="tr-TR" sz="2400" dirty="0"/>
              <a:t> in NYC.</a:t>
            </a:r>
          </a:p>
        </p:txBody>
      </p:sp>
    </p:spTree>
    <p:extLst>
      <p:ext uri="{BB962C8B-B14F-4D97-AF65-F5344CB8AC3E}">
        <p14:creationId xmlns:p14="http://schemas.microsoft.com/office/powerpoint/2010/main" val="1508158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352B2A2-B8BA-4239-BCEF-02ECAAC0BE2A}"/>
              </a:ext>
            </a:extLst>
          </p:cNvPr>
          <p:cNvSpPr>
            <a:spLocks noGrp="1"/>
          </p:cNvSpPr>
          <p:nvPr>
            <p:ph idx="1"/>
          </p:nvPr>
        </p:nvSpPr>
        <p:spPr/>
        <p:txBody>
          <a:bodyPr/>
          <a:lstStyle/>
          <a:p>
            <a:pPr marL="0" indent="0">
              <a:buNone/>
            </a:pPr>
            <a:r>
              <a:rPr lang="en-US" dirty="0"/>
              <a:t>Did one of the companies had decrease in customers?</a:t>
            </a:r>
          </a:p>
        </p:txBody>
      </p:sp>
      <p:pic>
        <p:nvPicPr>
          <p:cNvPr id="5" name="Resim 4">
            <a:extLst>
              <a:ext uri="{FF2B5EF4-FFF2-40B4-BE49-F238E27FC236}">
                <a16:creationId xmlns:a16="http://schemas.microsoft.com/office/drawing/2014/main" id="{24C9CB11-1A88-49D4-BB4B-CD7367F03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49" y="1320800"/>
            <a:ext cx="11896302" cy="3733800"/>
          </a:xfrm>
          <a:prstGeom prst="rect">
            <a:avLst/>
          </a:prstGeom>
        </p:spPr>
      </p:pic>
      <p:sp>
        <p:nvSpPr>
          <p:cNvPr id="8" name="Metin kutusu 7">
            <a:extLst>
              <a:ext uri="{FF2B5EF4-FFF2-40B4-BE49-F238E27FC236}">
                <a16:creationId xmlns:a16="http://schemas.microsoft.com/office/drawing/2014/main" id="{D7D25E75-78E7-4635-8F03-00D3DE35202C}"/>
              </a:ext>
            </a:extLst>
          </p:cNvPr>
          <p:cNvSpPr txBox="1"/>
          <p:nvPr/>
        </p:nvSpPr>
        <p:spPr>
          <a:xfrm flipH="1">
            <a:off x="1447799" y="4839126"/>
            <a:ext cx="8267700" cy="461665"/>
          </a:xfrm>
          <a:prstGeom prst="rect">
            <a:avLst/>
          </a:prstGeom>
          <a:noFill/>
        </p:spPr>
        <p:txBody>
          <a:bodyPr wrap="square" rtlCol="0">
            <a:spAutoFit/>
          </a:bodyPr>
          <a:lstStyle/>
          <a:p>
            <a:pPr marL="342900" indent="-342900">
              <a:buFont typeface="Arial" panose="020B0604020202020204" pitchFamily="34" charset="0"/>
              <a:buChar char="•"/>
            </a:pPr>
            <a:r>
              <a:rPr lang="tr-TR" sz="2400" dirty="0"/>
              <a:t>As </a:t>
            </a:r>
            <a:r>
              <a:rPr lang="tr-TR" sz="2400" dirty="0" err="1"/>
              <a:t>shown,there</a:t>
            </a:r>
            <a:r>
              <a:rPr lang="tr-TR" sz="2400" dirty="0"/>
              <a:t> is </a:t>
            </a:r>
            <a:r>
              <a:rPr lang="tr-TR" sz="2400" dirty="0" err="1"/>
              <a:t>no</a:t>
            </a:r>
            <a:r>
              <a:rPr lang="tr-TR" sz="2400" dirty="0"/>
              <a:t> </a:t>
            </a:r>
            <a:r>
              <a:rPr lang="tr-TR" sz="2400" dirty="0" err="1"/>
              <a:t>decrease</a:t>
            </a:r>
            <a:r>
              <a:rPr lang="tr-TR" sz="2400" dirty="0"/>
              <a:t> in </a:t>
            </a:r>
            <a:r>
              <a:rPr lang="tr-TR" sz="2400" dirty="0" err="1"/>
              <a:t>customers</a:t>
            </a:r>
            <a:r>
              <a:rPr lang="tr-TR" sz="2400" dirty="0"/>
              <a:t> in </a:t>
            </a:r>
            <a:r>
              <a:rPr lang="tr-TR" sz="2400" dirty="0" err="1"/>
              <a:t>any</a:t>
            </a:r>
            <a:r>
              <a:rPr lang="tr-TR" sz="2400" dirty="0"/>
              <a:t> </a:t>
            </a:r>
            <a:r>
              <a:rPr lang="tr-TR" sz="2400" dirty="0" err="1"/>
              <a:t>cab</a:t>
            </a:r>
            <a:r>
              <a:rPr lang="tr-TR" sz="2400" dirty="0"/>
              <a:t> </a:t>
            </a:r>
            <a:r>
              <a:rPr lang="tr-TR" sz="2400" dirty="0" err="1"/>
              <a:t>firm</a:t>
            </a:r>
            <a:r>
              <a:rPr lang="tr-TR" sz="2400" dirty="0"/>
              <a:t>.</a:t>
            </a:r>
          </a:p>
        </p:txBody>
      </p:sp>
      <p:sp>
        <p:nvSpPr>
          <p:cNvPr id="9" name="Başlık 6">
            <a:extLst>
              <a:ext uri="{FF2B5EF4-FFF2-40B4-BE49-F238E27FC236}">
                <a16:creationId xmlns:a16="http://schemas.microsoft.com/office/drawing/2014/main" id="{E9D9CC00-2C78-4431-A645-55D21C85D9A8}"/>
              </a:ext>
            </a:extLst>
          </p:cNvPr>
          <p:cNvSpPr txBox="1">
            <a:spLocks/>
          </p:cNvSpPr>
          <p:nvPr/>
        </p:nvSpPr>
        <p:spPr>
          <a:xfrm>
            <a:off x="863600" y="512763"/>
            <a:ext cx="9144000" cy="592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000" dirty="0" err="1"/>
              <a:t>Customers</a:t>
            </a:r>
            <a:endParaRPr lang="tr-TR" sz="4000" dirty="0"/>
          </a:p>
        </p:txBody>
      </p:sp>
    </p:spTree>
    <p:extLst>
      <p:ext uri="{BB962C8B-B14F-4D97-AF65-F5344CB8AC3E}">
        <p14:creationId xmlns:p14="http://schemas.microsoft.com/office/powerpoint/2010/main" val="2741016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9C6B0E-8AAA-407A-BF9D-BCF1EDCA30D5}"/>
              </a:ext>
            </a:extLst>
          </p:cNvPr>
          <p:cNvSpPr>
            <a:spLocks noGrp="1"/>
          </p:cNvSpPr>
          <p:nvPr>
            <p:ph type="title"/>
          </p:nvPr>
        </p:nvSpPr>
        <p:spPr/>
        <p:txBody>
          <a:bodyPr/>
          <a:lstStyle/>
          <a:p>
            <a:r>
              <a:rPr lang="tr-TR" dirty="0" err="1"/>
              <a:t>Growth</a:t>
            </a:r>
            <a:r>
              <a:rPr lang="tr-TR" dirty="0"/>
              <a:t> rate</a:t>
            </a:r>
          </a:p>
        </p:txBody>
      </p:sp>
      <p:sp>
        <p:nvSpPr>
          <p:cNvPr id="3" name="İçerik Yer Tutucusu 2">
            <a:extLst>
              <a:ext uri="{FF2B5EF4-FFF2-40B4-BE49-F238E27FC236}">
                <a16:creationId xmlns:a16="http://schemas.microsoft.com/office/drawing/2014/main" id="{94FDFB48-10C4-4B17-932F-5E27BAC91964}"/>
              </a:ext>
            </a:extLst>
          </p:cNvPr>
          <p:cNvSpPr>
            <a:spLocks noGrp="1"/>
          </p:cNvSpPr>
          <p:nvPr>
            <p:ph idx="1"/>
          </p:nvPr>
        </p:nvSpPr>
        <p:spPr/>
        <p:txBody>
          <a:bodyPr/>
          <a:lstStyle/>
          <a:p>
            <a:pPr marL="0" indent="0">
              <a:buNone/>
            </a:pPr>
            <a:r>
              <a:rPr lang="tr-TR" dirty="0"/>
              <a:t>Since </a:t>
            </a:r>
            <a:r>
              <a:rPr lang="tr-TR" dirty="0" err="1"/>
              <a:t>both</a:t>
            </a:r>
            <a:r>
              <a:rPr lang="en-US" dirty="0"/>
              <a:t> gained customers</a:t>
            </a:r>
            <a:r>
              <a:rPr lang="tr-TR" dirty="0"/>
              <a:t>, </a:t>
            </a:r>
            <a:r>
              <a:rPr lang="tr-TR" dirty="0" err="1"/>
              <a:t>we</a:t>
            </a:r>
            <a:r>
              <a:rPr lang="tr-TR" dirty="0"/>
              <a:t> </a:t>
            </a:r>
            <a:r>
              <a:rPr lang="tr-TR" dirty="0" err="1"/>
              <a:t>needed</a:t>
            </a:r>
            <a:r>
              <a:rPr lang="tr-TR" dirty="0"/>
              <a:t> </a:t>
            </a:r>
            <a:r>
              <a:rPr lang="tr-TR" dirty="0" err="1"/>
              <a:t>to</a:t>
            </a:r>
            <a:r>
              <a:rPr lang="en-US" dirty="0"/>
              <a:t> look at which  gained more profit.</a:t>
            </a:r>
            <a:r>
              <a:rPr lang="tr-TR" dirty="0"/>
              <a:t> Time </a:t>
            </a:r>
            <a:r>
              <a:rPr lang="tr-TR" dirty="0" err="1"/>
              <a:t>frame</a:t>
            </a:r>
            <a:r>
              <a:rPr lang="tr-TR" dirty="0"/>
              <a:t> is </a:t>
            </a:r>
            <a:r>
              <a:rPr lang="en-US" dirty="0"/>
              <a:t>2016-2018 for calculating year-over-year growth in terms of customer number for each company</a:t>
            </a:r>
            <a:r>
              <a:rPr lang="tr-TR" dirty="0"/>
              <a:t>.</a:t>
            </a:r>
          </a:p>
          <a:p>
            <a:pPr marL="0" indent="0">
              <a:buNone/>
            </a:pPr>
            <a:endParaRPr lang="tr-TR" dirty="0"/>
          </a:p>
          <a:p>
            <a:pPr marL="0" indent="0">
              <a:buNone/>
            </a:pPr>
            <a:r>
              <a:rPr lang="tr-TR" dirty="0" err="1"/>
              <a:t>Yellow</a:t>
            </a:r>
            <a:r>
              <a:rPr lang="tr-TR" dirty="0"/>
              <a:t> </a:t>
            </a:r>
            <a:r>
              <a:rPr lang="tr-TR" dirty="0" err="1"/>
              <a:t>cab’s</a:t>
            </a:r>
            <a:r>
              <a:rPr lang="tr-TR" dirty="0"/>
              <a:t> </a:t>
            </a:r>
            <a:r>
              <a:rPr lang="tr-TR" dirty="0" err="1"/>
              <a:t>growth</a:t>
            </a:r>
            <a:r>
              <a:rPr lang="tr-TR" dirty="0"/>
              <a:t> rate : -0.0180814</a:t>
            </a:r>
          </a:p>
          <a:p>
            <a:pPr marL="0" indent="0">
              <a:buNone/>
            </a:pPr>
            <a:r>
              <a:rPr lang="tr-TR" dirty="0"/>
              <a:t>Pink </a:t>
            </a:r>
            <a:r>
              <a:rPr lang="tr-TR" dirty="0" err="1"/>
              <a:t>cab’s</a:t>
            </a:r>
            <a:r>
              <a:rPr lang="tr-TR" dirty="0"/>
              <a:t> </a:t>
            </a:r>
            <a:r>
              <a:rPr lang="tr-TR" dirty="0" err="1"/>
              <a:t>growth</a:t>
            </a:r>
            <a:r>
              <a:rPr lang="tr-TR" dirty="0"/>
              <a:t> rate     : -0.0028353</a:t>
            </a:r>
          </a:p>
          <a:p>
            <a:pPr marL="0" indent="0">
              <a:buNone/>
            </a:pPr>
            <a:endParaRPr lang="tr-TR" dirty="0"/>
          </a:p>
          <a:p>
            <a:pPr marL="0" indent="0">
              <a:buNone/>
            </a:pPr>
            <a:r>
              <a:rPr lang="tr-TR" dirty="0" err="1"/>
              <a:t>Yellow</a:t>
            </a:r>
            <a:r>
              <a:rPr lang="tr-TR" dirty="0"/>
              <a:t> </a:t>
            </a:r>
            <a:r>
              <a:rPr lang="tr-TR" dirty="0" err="1"/>
              <a:t>cab’s</a:t>
            </a:r>
            <a:r>
              <a:rPr lang="tr-TR" dirty="0"/>
              <a:t> </a:t>
            </a:r>
            <a:r>
              <a:rPr lang="tr-TR" dirty="0" err="1"/>
              <a:t>growth</a:t>
            </a:r>
            <a:r>
              <a:rPr lang="tr-TR" dirty="0"/>
              <a:t> rate is </a:t>
            </a:r>
            <a:r>
              <a:rPr lang="tr-TR" dirty="0" err="1"/>
              <a:t>better</a:t>
            </a:r>
            <a:r>
              <a:rPr lang="tr-TR" dirty="0"/>
              <a:t>. </a:t>
            </a:r>
            <a:r>
              <a:rPr lang="tr-TR" dirty="0" err="1"/>
              <a:t>Both</a:t>
            </a:r>
            <a:r>
              <a:rPr lang="tr-TR" dirty="0"/>
              <a:t> of </a:t>
            </a:r>
            <a:r>
              <a:rPr lang="tr-TR" dirty="0" err="1"/>
              <a:t>the</a:t>
            </a:r>
            <a:r>
              <a:rPr lang="tr-TR" dirty="0"/>
              <a:t> </a:t>
            </a:r>
            <a:r>
              <a:rPr lang="tr-TR" dirty="0" err="1"/>
              <a:t>companies</a:t>
            </a:r>
            <a:r>
              <a:rPr lang="tr-TR" dirty="0"/>
              <a:t> </a:t>
            </a:r>
            <a:r>
              <a:rPr lang="tr-TR" dirty="0" err="1"/>
              <a:t>are</a:t>
            </a:r>
            <a:r>
              <a:rPr lang="tr-TR" dirty="0"/>
              <a:t> in </a:t>
            </a:r>
            <a:r>
              <a:rPr lang="tr-TR" dirty="0" err="1"/>
              <a:t>negative</a:t>
            </a:r>
            <a:r>
              <a:rPr lang="tr-TR" dirty="0"/>
              <a:t> </a:t>
            </a:r>
            <a:r>
              <a:rPr lang="tr-TR" dirty="0" err="1"/>
              <a:t>values</a:t>
            </a:r>
            <a:r>
              <a:rPr lang="tr-TR" dirty="0"/>
              <a:t>.</a:t>
            </a:r>
          </a:p>
          <a:p>
            <a:pPr marL="0" indent="0">
              <a:buNone/>
            </a:pPr>
            <a:endParaRPr lang="en-US" dirty="0"/>
          </a:p>
        </p:txBody>
      </p:sp>
    </p:spTree>
    <p:extLst>
      <p:ext uri="{BB962C8B-B14F-4D97-AF65-F5344CB8AC3E}">
        <p14:creationId xmlns:p14="http://schemas.microsoft.com/office/powerpoint/2010/main" val="2290674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90E340-86AB-4B5D-93C3-1F4C482D3CC7}"/>
              </a:ext>
            </a:extLst>
          </p:cNvPr>
          <p:cNvSpPr>
            <a:spLocks noGrp="1"/>
          </p:cNvSpPr>
          <p:nvPr>
            <p:ph type="title"/>
          </p:nvPr>
        </p:nvSpPr>
        <p:spPr/>
        <p:txBody>
          <a:bodyPr/>
          <a:lstStyle/>
          <a:p>
            <a:r>
              <a:rPr lang="tr-TR" dirty="0" err="1"/>
              <a:t>Customer</a:t>
            </a:r>
            <a:r>
              <a:rPr lang="tr-TR" dirty="0"/>
              <a:t> </a:t>
            </a:r>
            <a:r>
              <a:rPr lang="tr-TR" dirty="0" err="1"/>
              <a:t>share</a:t>
            </a:r>
            <a:endParaRPr lang="tr-TR" dirty="0"/>
          </a:p>
        </p:txBody>
      </p:sp>
      <p:pic>
        <p:nvPicPr>
          <p:cNvPr id="5" name="İçerik Yer Tutucusu 4">
            <a:extLst>
              <a:ext uri="{FF2B5EF4-FFF2-40B4-BE49-F238E27FC236}">
                <a16:creationId xmlns:a16="http://schemas.microsoft.com/office/drawing/2014/main" id="{4389F53B-E8F7-47BD-87A3-0F03261255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6757" y="2254988"/>
            <a:ext cx="6368190" cy="3802911"/>
          </a:xfrm>
        </p:spPr>
      </p:pic>
      <p:sp>
        <p:nvSpPr>
          <p:cNvPr id="7" name="Metin kutusu 6">
            <a:extLst>
              <a:ext uri="{FF2B5EF4-FFF2-40B4-BE49-F238E27FC236}">
                <a16:creationId xmlns:a16="http://schemas.microsoft.com/office/drawing/2014/main" id="{02B51A09-757E-4534-B915-1054E6BF203C}"/>
              </a:ext>
            </a:extLst>
          </p:cNvPr>
          <p:cNvSpPr txBox="1"/>
          <p:nvPr/>
        </p:nvSpPr>
        <p:spPr>
          <a:xfrm>
            <a:off x="6845300" y="2964934"/>
            <a:ext cx="3048000" cy="830997"/>
          </a:xfrm>
          <a:prstGeom prst="rect">
            <a:avLst/>
          </a:prstGeom>
          <a:noFill/>
        </p:spPr>
        <p:txBody>
          <a:bodyPr wrap="square">
            <a:spAutoFit/>
          </a:bodyPr>
          <a:lstStyle/>
          <a:p>
            <a:pPr marL="342900" indent="-342900">
              <a:buFont typeface="Arial" panose="020B0604020202020204" pitchFamily="34" charset="0"/>
              <a:buChar char="•"/>
            </a:pPr>
            <a:r>
              <a:rPr lang="tr-TR" sz="2400" dirty="0" err="1"/>
              <a:t>Yellow</a:t>
            </a:r>
            <a:r>
              <a:rPr lang="tr-TR" sz="2400" dirty="0"/>
              <a:t> </a:t>
            </a:r>
            <a:r>
              <a:rPr lang="tr-TR" sz="2400" dirty="0" err="1"/>
              <a:t>cab</a:t>
            </a:r>
            <a:r>
              <a:rPr lang="tr-TR" sz="2400" dirty="0"/>
              <a:t> has </a:t>
            </a:r>
            <a:r>
              <a:rPr lang="tr-TR" sz="2400" dirty="0" err="1"/>
              <a:t>more</a:t>
            </a:r>
            <a:r>
              <a:rPr lang="tr-TR" sz="2400" dirty="0"/>
              <a:t> </a:t>
            </a:r>
            <a:r>
              <a:rPr lang="tr-TR" sz="2400" dirty="0" err="1"/>
              <a:t>share</a:t>
            </a:r>
            <a:r>
              <a:rPr lang="tr-TR" sz="2400" dirty="0"/>
              <a:t> in </a:t>
            </a:r>
            <a:r>
              <a:rPr lang="tr-TR" sz="2400" dirty="0" err="1"/>
              <a:t>customers</a:t>
            </a:r>
            <a:r>
              <a:rPr lang="tr-TR" sz="2400" dirty="0"/>
              <a:t>.</a:t>
            </a:r>
          </a:p>
        </p:txBody>
      </p:sp>
    </p:spTree>
    <p:extLst>
      <p:ext uri="{BB962C8B-B14F-4D97-AF65-F5344CB8AC3E}">
        <p14:creationId xmlns:p14="http://schemas.microsoft.com/office/powerpoint/2010/main" val="1871579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3EA6FA-5ED2-42CF-B1A1-26FA03A3C29A}"/>
              </a:ext>
            </a:extLst>
          </p:cNvPr>
          <p:cNvSpPr>
            <a:spLocks noGrp="1"/>
          </p:cNvSpPr>
          <p:nvPr>
            <p:ph type="title"/>
          </p:nvPr>
        </p:nvSpPr>
        <p:spPr/>
        <p:txBody>
          <a:bodyPr/>
          <a:lstStyle/>
          <a:p>
            <a:r>
              <a:rPr lang="tr-TR" dirty="0"/>
              <a:t>Age </a:t>
            </a:r>
            <a:r>
              <a:rPr lang="tr-TR" dirty="0" err="1"/>
              <a:t>range</a:t>
            </a:r>
            <a:endParaRPr lang="tr-TR" dirty="0"/>
          </a:p>
        </p:txBody>
      </p:sp>
      <p:pic>
        <p:nvPicPr>
          <p:cNvPr id="5" name="İçerik Yer Tutucusu 4">
            <a:extLst>
              <a:ext uri="{FF2B5EF4-FFF2-40B4-BE49-F238E27FC236}">
                <a16:creationId xmlns:a16="http://schemas.microsoft.com/office/drawing/2014/main" id="{B77B569C-690E-4B1D-B1F9-FB9AA2E940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358" y="1369130"/>
            <a:ext cx="11620929" cy="3647370"/>
          </a:xfrm>
        </p:spPr>
      </p:pic>
      <p:sp>
        <p:nvSpPr>
          <p:cNvPr id="7" name="Metin kutusu 6">
            <a:extLst>
              <a:ext uri="{FF2B5EF4-FFF2-40B4-BE49-F238E27FC236}">
                <a16:creationId xmlns:a16="http://schemas.microsoft.com/office/drawing/2014/main" id="{01774140-B452-4E46-B120-B03704F51204}"/>
              </a:ext>
            </a:extLst>
          </p:cNvPr>
          <p:cNvSpPr txBox="1"/>
          <p:nvPr/>
        </p:nvSpPr>
        <p:spPr>
          <a:xfrm>
            <a:off x="1063624" y="4914919"/>
            <a:ext cx="10064750" cy="830997"/>
          </a:xfrm>
          <a:prstGeom prst="rect">
            <a:avLst/>
          </a:prstGeom>
          <a:noFill/>
        </p:spPr>
        <p:txBody>
          <a:bodyPr wrap="square">
            <a:spAutoFit/>
          </a:bodyPr>
          <a:lstStyle/>
          <a:p>
            <a:pPr marL="342900" indent="-342900">
              <a:buFont typeface="Arial" panose="020B0604020202020204" pitchFamily="34" charset="0"/>
              <a:buChar char="•"/>
            </a:pPr>
            <a:r>
              <a:rPr lang="tr-TR" sz="2400" dirty="0"/>
              <a:t>As </a:t>
            </a:r>
            <a:r>
              <a:rPr lang="tr-TR" sz="2400" dirty="0" err="1"/>
              <a:t>shown</a:t>
            </a:r>
            <a:r>
              <a:rPr lang="tr-TR" sz="2400" dirty="0"/>
              <a:t>, </a:t>
            </a:r>
            <a:r>
              <a:rPr lang="tr-TR" sz="2400" dirty="0" err="1"/>
              <a:t>there</a:t>
            </a:r>
            <a:r>
              <a:rPr lang="tr-TR" sz="2400" dirty="0"/>
              <a:t> is </a:t>
            </a:r>
            <a:r>
              <a:rPr lang="tr-TR" sz="2400" dirty="0" err="1"/>
              <a:t>no</a:t>
            </a:r>
            <a:r>
              <a:rPr lang="tr-TR" sz="2400" dirty="0"/>
              <a:t> </a:t>
            </a:r>
            <a:r>
              <a:rPr lang="tr-TR" sz="2400" dirty="0" err="1"/>
              <a:t>significant</a:t>
            </a:r>
            <a:r>
              <a:rPr lang="tr-TR" sz="2400" dirty="0"/>
              <a:t> </a:t>
            </a:r>
            <a:r>
              <a:rPr lang="tr-TR" sz="2400" dirty="0" err="1"/>
              <a:t>difference</a:t>
            </a:r>
            <a:r>
              <a:rPr lang="tr-TR" sz="2400" dirty="0"/>
              <a:t> of </a:t>
            </a:r>
            <a:r>
              <a:rPr lang="tr-TR" sz="2400" dirty="0" err="1"/>
              <a:t>choice</a:t>
            </a:r>
            <a:r>
              <a:rPr lang="tr-TR" sz="2400" dirty="0"/>
              <a:t> </a:t>
            </a:r>
            <a:r>
              <a:rPr lang="tr-TR" sz="2400" dirty="0" err="1"/>
              <a:t>within</a:t>
            </a:r>
            <a:r>
              <a:rPr lang="tr-TR" sz="2400" dirty="0"/>
              <a:t> </a:t>
            </a:r>
            <a:r>
              <a:rPr lang="tr-TR" sz="2400" dirty="0" err="1"/>
              <a:t>age</a:t>
            </a:r>
            <a:r>
              <a:rPr lang="tr-TR" sz="2400" dirty="0"/>
              <a:t> </a:t>
            </a:r>
            <a:r>
              <a:rPr lang="tr-TR" sz="2400" dirty="0" err="1"/>
              <a:t>ranges</a:t>
            </a:r>
            <a:r>
              <a:rPr lang="tr-TR" sz="2400" dirty="0"/>
              <a:t>.</a:t>
            </a:r>
          </a:p>
          <a:p>
            <a:pPr marL="342900" indent="-342900">
              <a:buFont typeface="Arial" panose="020B0604020202020204" pitchFamily="34" charset="0"/>
              <a:buChar char="•"/>
            </a:pPr>
            <a:r>
              <a:rPr lang="tr-TR" sz="2400" dirty="0" err="1"/>
              <a:t>We</a:t>
            </a:r>
            <a:r>
              <a:rPr lang="tr-TR" sz="2400" dirty="0"/>
              <a:t> can say </a:t>
            </a:r>
            <a:r>
              <a:rPr lang="tr-TR" sz="2400" dirty="0" err="1"/>
              <a:t>that</a:t>
            </a:r>
            <a:r>
              <a:rPr lang="tr-TR" sz="2400" dirty="0"/>
              <a:t> </a:t>
            </a:r>
            <a:r>
              <a:rPr lang="tr-TR" sz="2400" dirty="0" err="1"/>
              <a:t>no</a:t>
            </a:r>
            <a:r>
              <a:rPr lang="tr-TR" sz="2400" dirty="0"/>
              <a:t> </a:t>
            </a:r>
            <a:r>
              <a:rPr lang="tr-TR" sz="2400" dirty="0" err="1"/>
              <a:t>matter</a:t>
            </a:r>
            <a:r>
              <a:rPr lang="tr-TR" sz="2400" dirty="0"/>
              <a:t> </a:t>
            </a:r>
            <a:r>
              <a:rPr lang="tr-TR" sz="2400" dirty="0" err="1"/>
              <a:t>the</a:t>
            </a:r>
            <a:r>
              <a:rPr lang="tr-TR" sz="2400" dirty="0"/>
              <a:t> </a:t>
            </a:r>
            <a:r>
              <a:rPr lang="tr-TR" sz="2400" dirty="0" err="1"/>
              <a:t>age,Yellow</a:t>
            </a:r>
            <a:r>
              <a:rPr lang="tr-TR" sz="2400" dirty="0"/>
              <a:t> </a:t>
            </a:r>
            <a:r>
              <a:rPr lang="tr-TR" sz="2400" dirty="0" err="1"/>
              <a:t>cab</a:t>
            </a:r>
            <a:r>
              <a:rPr lang="tr-TR" sz="2400" dirty="0"/>
              <a:t> is </a:t>
            </a:r>
            <a:r>
              <a:rPr lang="tr-TR" sz="2400" dirty="0" err="1"/>
              <a:t>preffered</a:t>
            </a:r>
            <a:r>
              <a:rPr lang="tr-TR" sz="2400" dirty="0"/>
              <a:t> </a:t>
            </a:r>
            <a:r>
              <a:rPr lang="tr-TR" sz="2400" dirty="0" err="1"/>
              <a:t>more</a:t>
            </a:r>
            <a:r>
              <a:rPr lang="tr-TR" sz="2400" dirty="0"/>
              <a:t> </a:t>
            </a:r>
            <a:r>
              <a:rPr lang="tr-TR" sz="2400" dirty="0" err="1"/>
              <a:t>than</a:t>
            </a:r>
            <a:r>
              <a:rPr lang="tr-TR" sz="2400" dirty="0"/>
              <a:t> Pink. </a:t>
            </a:r>
          </a:p>
        </p:txBody>
      </p:sp>
    </p:spTree>
    <p:extLst>
      <p:ext uri="{BB962C8B-B14F-4D97-AF65-F5344CB8AC3E}">
        <p14:creationId xmlns:p14="http://schemas.microsoft.com/office/powerpoint/2010/main" val="782758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9278DC-7C15-443B-8F48-BCE04555102E}"/>
              </a:ext>
            </a:extLst>
          </p:cNvPr>
          <p:cNvSpPr>
            <a:spLocks noGrp="1"/>
          </p:cNvSpPr>
          <p:nvPr>
            <p:ph type="title"/>
          </p:nvPr>
        </p:nvSpPr>
        <p:spPr/>
        <p:txBody>
          <a:bodyPr/>
          <a:lstStyle/>
          <a:p>
            <a:r>
              <a:rPr lang="tr-TR" dirty="0" err="1"/>
              <a:t>Gender</a:t>
            </a:r>
            <a:endParaRPr lang="tr-TR" dirty="0"/>
          </a:p>
        </p:txBody>
      </p:sp>
      <p:pic>
        <p:nvPicPr>
          <p:cNvPr id="5" name="İçerik Yer Tutucusu 4">
            <a:extLst>
              <a:ext uri="{FF2B5EF4-FFF2-40B4-BE49-F238E27FC236}">
                <a16:creationId xmlns:a16="http://schemas.microsoft.com/office/drawing/2014/main" id="{D6132112-9B83-40DA-AA49-AE39D704F9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11270"/>
            <a:ext cx="11874500" cy="3726956"/>
          </a:xfrm>
        </p:spPr>
      </p:pic>
      <p:sp>
        <p:nvSpPr>
          <p:cNvPr id="7" name="Metin kutusu 6">
            <a:extLst>
              <a:ext uri="{FF2B5EF4-FFF2-40B4-BE49-F238E27FC236}">
                <a16:creationId xmlns:a16="http://schemas.microsoft.com/office/drawing/2014/main" id="{F6716962-F34F-461C-ADAD-944CBAD8EE30}"/>
              </a:ext>
            </a:extLst>
          </p:cNvPr>
          <p:cNvSpPr txBox="1"/>
          <p:nvPr/>
        </p:nvSpPr>
        <p:spPr>
          <a:xfrm>
            <a:off x="1549400" y="5298429"/>
            <a:ext cx="8496300" cy="461665"/>
          </a:xfrm>
          <a:prstGeom prst="rect">
            <a:avLst/>
          </a:prstGeom>
          <a:noFill/>
        </p:spPr>
        <p:txBody>
          <a:bodyPr wrap="square">
            <a:spAutoFit/>
          </a:bodyPr>
          <a:lstStyle/>
          <a:p>
            <a:pPr marL="342900" indent="-342900">
              <a:buFont typeface="Arial" panose="020B0604020202020204" pitchFamily="34" charset="0"/>
              <a:buChar char="•"/>
            </a:pPr>
            <a:r>
              <a:rPr lang="tr-TR" sz="2400" dirty="0" err="1"/>
              <a:t>Yellow</a:t>
            </a:r>
            <a:r>
              <a:rPr lang="tr-TR" sz="2400" dirty="0"/>
              <a:t> </a:t>
            </a:r>
            <a:r>
              <a:rPr lang="tr-TR" sz="2400" dirty="0" err="1"/>
              <a:t>cab</a:t>
            </a:r>
            <a:r>
              <a:rPr lang="tr-TR" sz="2400" dirty="0"/>
              <a:t> is </a:t>
            </a:r>
            <a:r>
              <a:rPr lang="tr-TR" sz="2400" dirty="0" err="1"/>
              <a:t>preffered</a:t>
            </a:r>
            <a:r>
              <a:rPr lang="tr-TR" sz="2400" dirty="0"/>
              <a:t> </a:t>
            </a:r>
            <a:r>
              <a:rPr lang="tr-TR" sz="2400" dirty="0" err="1"/>
              <a:t>more</a:t>
            </a:r>
            <a:r>
              <a:rPr lang="tr-TR" sz="2400" dirty="0"/>
              <a:t> </a:t>
            </a:r>
            <a:r>
              <a:rPr lang="tr-TR" sz="2400" dirty="0" err="1"/>
              <a:t>no</a:t>
            </a:r>
            <a:r>
              <a:rPr lang="tr-TR" sz="2400" dirty="0"/>
              <a:t> </a:t>
            </a:r>
            <a:r>
              <a:rPr lang="tr-TR" sz="2400" dirty="0" err="1"/>
              <a:t>matter</a:t>
            </a:r>
            <a:r>
              <a:rPr lang="tr-TR" sz="2400" dirty="0"/>
              <a:t> </a:t>
            </a:r>
            <a:r>
              <a:rPr lang="tr-TR" sz="2400" dirty="0" err="1"/>
              <a:t>the</a:t>
            </a:r>
            <a:r>
              <a:rPr lang="tr-TR" sz="2400" dirty="0"/>
              <a:t> </a:t>
            </a:r>
            <a:r>
              <a:rPr lang="tr-TR" sz="2400" dirty="0" err="1"/>
              <a:t>gender</a:t>
            </a:r>
            <a:r>
              <a:rPr lang="tr-TR" sz="2400" dirty="0"/>
              <a:t>.</a:t>
            </a:r>
          </a:p>
        </p:txBody>
      </p:sp>
    </p:spTree>
    <p:extLst>
      <p:ext uri="{BB962C8B-B14F-4D97-AF65-F5344CB8AC3E}">
        <p14:creationId xmlns:p14="http://schemas.microsoft.com/office/powerpoint/2010/main" val="549104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30B51E-7C0D-4DC0-86A2-B6FF30F84109}"/>
              </a:ext>
            </a:extLst>
          </p:cNvPr>
          <p:cNvSpPr>
            <a:spLocks noGrp="1"/>
          </p:cNvSpPr>
          <p:nvPr>
            <p:ph type="title"/>
          </p:nvPr>
        </p:nvSpPr>
        <p:spPr/>
        <p:txBody>
          <a:bodyPr/>
          <a:lstStyle/>
          <a:p>
            <a:r>
              <a:rPr lang="tr-TR" dirty="0" err="1"/>
              <a:t>Social</a:t>
            </a:r>
            <a:r>
              <a:rPr lang="tr-TR" dirty="0"/>
              <a:t> </a:t>
            </a:r>
            <a:r>
              <a:rPr lang="tr-TR" dirty="0" err="1"/>
              <a:t>class</a:t>
            </a:r>
            <a:endParaRPr lang="tr-TR" dirty="0"/>
          </a:p>
        </p:txBody>
      </p:sp>
      <p:pic>
        <p:nvPicPr>
          <p:cNvPr id="5" name="İçerik Yer Tutucusu 4">
            <a:extLst>
              <a:ext uri="{FF2B5EF4-FFF2-40B4-BE49-F238E27FC236}">
                <a16:creationId xmlns:a16="http://schemas.microsoft.com/office/drawing/2014/main" id="{8B544DC3-030A-4A44-A94A-220D9FB4C2B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145"/>
          <a:stretch/>
        </p:blipFill>
        <p:spPr>
          <a:xfrm>
            <a:off x="552450" y="1512869"/>
            <a:ext cx="6819900" cy="3300449"/>
          </a:xfrm>
        </p:spPr>
      </p:pic>
      <p:pic>
        <p:nvPicPr>
          <p:cNvPr id="7" name="Resim 6">
            <a:extLst>
              <a:ext uri="{FF2B5EF4-FFF2-40B4-BE49-F238E27FC236}">
                <a16:creationId xmlns:a16="http://schemas.microsoft.com/office/drawing/2014/main" id="{4BF94DAD-DD6D-4675-911E-EDDE7A8E8DF4}"/>
              </a:ext>
            </a:extLst>
          </p:cNvPr>
          <p:cNvPicPr>
            <a:picLocks noChangeAspect="1"/>
          </p:cNvPicPr>
          <p:nvPr/>
        </p:nvPicPr>
        <p:blipFill rotWithShape="1">
          <a:blip r:embed="rId3">
            <a:extLst>
              <a:ext uri="{28A0092B-C50C-407E-A947-70E740481C1C}">
                <a14:useLocalDpi xmlns:a14="http://schemas.microsoft.com/office/drawing/2010/main" val="0"/>
              </a:ext>
            </a:extLst>
          </a:blip>
          <a:srcRect l="37576"/>
          <a:stretch/>
        </p:blipFill>
        <p:spPr>
          <a:xfrm>
            <a:off x="4248150" y="1512869"/>
            <a:ext cx="6819900" cy="3429000"/>
          </a:xfrm>
          <a:prstGeom prst="rect">
            <a:avLst/>
          </a:prstGeom>
        </p:spPr>
      </p:pic>
      <p:sp>
        <p:nvSpPr>
          <p:cNvPr id="10" name="Metin kutusu 9">
            <a:extLst>
              <a:ext uri="{FF2B5EF4-FFF2-40B4-BE49-F238E27FC236}">
                <a16:creationId xmlns:a16="http://schemas.microsoft.com/office/drawing/2014/main" id="{6C780664-663E-4DC9-B0B0-1FDB179CB5CC}"/>
              </a:ext>
            </a:extLst>
          </p:cNvPr>
          <p:cNvSpPr txBox="1"/>
          <p:nvPr/>
        </p:nvSpPr>
        <p:spPr>
          <a:xfrm flipH="1">
            <a:off x="609600" y="1690688"/>
            <a:ext cx="3581400" cy="369332"/>
          </a:xfrm>
          <a:prstGeom prst="rect">
            <a:avLst/>
          </a:prstGeom>
          <a:noFill/>
        </p:spPr>
        <p:txBody>
          <a:bodyPr wrap="square" rtlCol="0">
            <a:spAutoFit/>
          </a:bodyPr>
          <a:lstStyle/>
          <a:p>
            <a:r>
              <a:rPr lang="tr-TR" dirty="0" err="1"/>
              <a:t>Lower</a:t>
            </a:r>
            <a:r>
              <a:rPr lang="tr-TR" dirty="0"/>
              <a:t> </a:t>
            </a:r>
            <a:r>
              <a:rPr lang="tr-TR" dirty="0" err="1"/>
              <a:t>Income</a:t>
            </a:r>
            <a:endParaRPr lang="tr-TR" dirty="0"/>
          </a:p>
        </p:txBody>
      </p:sp>
      <p:sp>
        <p:nvSpPr>
          <p:cNvPr id="11" name="Metin kutusu 10">
            <a:extLst>
              <a:ext uri="{FF2B5EF4-FFF2-40B4-BE49-F238E27FC236}">
                <a16:creationId xmlns:a16="http://schemas.microsoft.com/office/drawing/2014/main" id="{D30AD73D-19CF-49E0-802A-CFDB0775BF8C}"/>
              </a:ext>
            </a:extLst>
          </p:cNvPr>
          <p:cNvSpPr txBox="1"/>
          <p:nvPr/>
        </p:nvSpPr>
        <p:spPr>
          <a:xfrm>
            <a:off x="4508500" y="1622686"/>
            <a:ext cx="1587500" cy="369332"/>
          </a:xfrm>
          <a:prstGeom prst="rect">
            <a:avLst/>
          </a:prstGeom>
          <a:noFill/>
        </p:spPr>
        <p:txBody>
          <a:bodyPr wrap="square" rtlCol="0">
            <a:spAutoFit/>
          </a:bodyPr>
          <a:lstStyle/>
          <a:p>
            <a:r>
              <a:rPr lang="tr-TR" dirty="0"/>
              <a:t>High </a:t>
            </a:r>
            <a:r>
              <a:rPr lang="tr-TR" dirty="0" err="1"/>
              <a:t>Income</a:t>
            </a:r>
            <a:endParaRPr lang="tr-TR" dirty="0"/>
          </a:p>
        </p:txBody>
      </p:sp>
      <p:sp>
        <p:nvSpPr>
          <p:cNvPr id="13" name="Metin kutusu 12">
            <a:extLst>
              <a:ext uri="{FF2B5EF4-FFF2-40B4-BE49-F238E27FC236}">
                <a16:creationId xmlns:a16="http://schemas.microsoft.com/office/drawing/2014/main" id="{F3D2149E-B8CB-4B41-B309-D6B746F5419D}"/>
              </a:ext>
            </a:extLst>
          </p:cNvPr>
          <p:cNvSpPr txBox="1"/>
          <p:nvPr/>
        </p:nvSpPr>
        <p:spPr>
          <a:xfrm>
            <a:off x="1123950" y="4861204"/>
            <a:ext cx="9410700" cy="1569660"/>
          </a:xfrm>
          <a:prstGeom prst="rect">
            <a:avLst/>
          </a:prstGeom>
          <a:noFill/>
        </p:spPr>
        <p:txBody>
          <a:bodyPr wrap="square">
            <a:spAutoFit/>
          </a:bodyPr>
          <a:lstStyle/>
          <a:p>
            <a:pPr marL="342900" indent="-342900">
              <a:buFont typeface="Arial" panose="020B0604020202020204" pitchFamily="34" charset="0"/>
              <a:buChar char="•"/>
            </a:pPr>
            <a:r>
              <a:rPr lang="tr-TR" sz="2400" dirty="0"/>
              <a:t>People </a:t>
            </a:r>
            <a:r>
              <a:rPr lang="tr-TR" sz="2400" dirty="0" err="1"/>
              <a:t>with</a:t>
            </a:r>
            <a:r>
              <a:rPr lang="tr-TR" sz="2400" dirty="0"/>
              <a:t> </a:t>
            </a:r>
            <a:r>
              <a:rPr lang="tr-TR" sz="2400" dirty="0" err="1"/>
              <a:t>lower</a:t>
            </a:r>
            <a:r>
              <a:rPr lang="tr-TR" sz="2400" dirty="0"/>
              <a:t> </a:t>
            </a:r>
            <a:r>
              <a:rPr lang="tr-TR" sz="2400" dirty="0" err="1"/>
              <a:t>income</a:t>
            </a:r>
            <a:r>
              <a:rPr lang="tr-TR" sz="2400" dirty="0"/>
              <a:t> </a:t>
            </a:r>
            <a:r>
              <a:rPr lang="tr-TR" sz="2400" dirty="0" err="1"/>
              <a:t>prefers</a:t>
            </a:r>
            <a:r>
              <a:rPr lang="tr-TR" sz="2400" dirty="0"/>
              <a:t> </a:t>
            </a:r>
            <a:r>
              <a:rPr lang="tr-TR" sz="2400" dirty="0" err="1"/>
              <a:t>Yellow</a:t>
            </a:r>
            <a:r>
              <a:rPr lang="tr-TR" sz="2400" dirty="0"/>
              <a:t> </a:t>
            </a:r>
            <a:r>
              <a:rPr lang="tr-TR" sz="2400" dirty="0" err="1"/>
              <a:t>Cab</a:t>
            </a:r>
            <a:r>
              <a:rPr lang="tr-TR" sz="2400" dirty="0"/>
              <a:t> </a:t>
            </a:r>
            <a:r>
              <a:rPr lang="tr-TR" sz="2400" dirty="0" err="1"/>
              <a:t>even</a:t>
            </a:r>
            <a:r>
              <a:rPr lang="tr-TR" sz="2400" dirty="0"/>
              <a:t> </a:t>
            </a:r>
            <a:r>
              <a:rPr lang="tr-TR" sz="2400" dirty="0" err="1"/>
              <a:t>though</a:t>
            </a:r>
            <a:r>
              <a:rPr lang="tr-TR" sz="2400" dirty="0"/>
              <a:t> it is </a:t>
            </a:r>
            <a:r>
              <a:rPr lang="tr-TR" sz="2400" dirty="0" err="1"/>
              <a:t>more</a:t>
            </a:r>
            <a:r>
              <a:rPr lang="tr-TR" sz="2400" dirty="0"/>
              <a:t> </a:t>
            </a:r>
            <a:r>
              <a:rPr lang="tr-TR" sz="2400" dirty="0" err="1"/>
              <a:t>expensive</a:t>
            </a:r>
            <a:r>
              <a:rPr lang="tr-TR" sz="2400" dirty="0"/>
              <a:t> in </a:t>
            </a:r>
            <a:r>
              <a:rPr lang="tr-TR" sz="2400" dirty="0" err="1"/>
              <a:t>some</a:t>
            </a:r>
            <a:r>
              <a:rPr lang="tr-TR" sz="2400" dirty="0"/>
              <a:t> </a:t>
            </a:r>
            <a:r>
              <a:rPr lang="tr-TR" sz="2400" dirty="0" err="1"/>
              <a:t>cities</a:t>
            </a:r>
            <a:r>
              <a:rPr lang="tr-TR" sz="2400" dirty="0"/>
              <a:t>.(</a:t>
            </a:r>
            <a:r>
              <a:rPr lang="tr-TR" sz="2400" dirty="0" err="1"/>
              <a:t>Like</a:t>
            </a:r>
            <a:r>
              <a:rPr lang="tr-TR" sz="2400" dirty="0"/>
              <a:t> NYC).</a:t>
            </a:r>
          </a:p>
          <a:p>
            <a:pPr marL="342900" indent="-342900">
              <a:buFont typeface="Arial" panose="020B0604020202020204" pitchFamily="34" charset="0"/>
              <a:buChar char="•"/>
            </a:pPr>
            <a:r>
              <a:rPr lang="tr-TR" sz="2400" dirty="0"/>
              <a:t>P</a:t>
            </a:r>
            <a:r>
              <a:rPr lang="en-US" sz="2400" dirty="0" err="1"/>
              <a:t>eople</a:t>
            </a:r>
            <a:r>
              <a:rPr lang="en-US" sz="2400" dirty="0"/>
              <a:t> with higher income prefers Yellow Cab.</a:t>
            </a:r>
          </a:p>
          <a:p>
            <a:pPr marL="342900" indent="-342900">
              <a:buFont typeface="Arial" panose="020B0604020202020204" pitchFamily="34" charset="0"/>
              <a:buChar char="•"/>
            </a:pPr>
            <a:endParaRPr lang="tr-TR" sz="2400" dirty="0"/>
          </a:p>
        </p:txBody>
      </p:sp>
    </p:spTree>
    <p:extLst>
      <p:ext uri="{BB962C8B-B14F-4D97-AF65-F5344CB8AC3E}">
        <p14:creationId xmlns:p14="http://schemas.microsoft.com/office/powerpoint/2010/main" val="3455727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EE1E47-90C2-4E26-8F13-6D66F97256C3}"/>
              </a:ext>
            </a:extLst>
          </p:cNvPr>
          <p:cNvSpPr>
            <a:spLocks noGrp="1"/>
          </p:cNvSpPr>
          <p:nvPr>
            <p:ph type="title"/>
          </p:nvPr>
        </p:nvSpPr>
        <p:spPr/>
        <p:txBody>
          <a:bodyPr/>
          <a:lstStyle/>
          <a:p>
            <a:r>
              <a:rPr lang="tr-TR" dirty="0" err="1"/>
              <a:t>Recommendations</a:t>
            </a:r>
            <a:endParaRPr lang="tr-TR" dirty="0"/>
          </a:p>
        </p:txBody>
      </p:sp>
      <p:sp>
        <p:nvSpPr>
          <p:cNvPr id="3" name="İçerik Yer Tutucusu 2">
            <a:extLst>
              <a:ext uri="{FF2B5EF4-FFF2-40B4-BE49-F238E27FC236}">
                <a16:creationId xmlns:a16="http://schemas.microsoft.com/office/drawing/2014/main" id="{B06B9654-4F94-4C3D-BED1-9C152D00D1F0}"/>
              </a:ext>
            </a:extLst>
          </p:cNvPr>
          <p:cNvSpPr>
            <a:spLocks noGrp="1"/>
          </p:cNvSpPr>
          <p:nvPr>
            <p:ph idx="1"/>
          </p:nvPr>
        </p:nvSpPr>
        <p:spPr/>
        <p:txBody>
          <a:bodyPr>
            <a:normAutofit fontScale="92500" lnSpcReduction="10000"/>
          </a:bodyPr>
          <a:lstStyle/>
          <a:p>
            <a:pPr algn="l"/>
            <a:r>
              <a:rPr lang="en-US" b="0" i="0" dirty="0">
                <a:effectLst/>
              </a:rPr>
              <a:t>1.Yellow cab is </a:t>
            </a:r>
            <a:r>
              <a:rPr lang="en-US" b="0" i="0" dirty="0" err="1">
                <a:effectLst/>
              </a:rPr>
              <a:t>preffered</a:t>
            </a:r>
            <a:r>
              <a:rPr lang="en-US" b="0" i="0" dirty="0">
                <a:effectLst/>
              </a:rPr>
              <a:t> more than pink cab no matter </a:t>
            </a:r>
            <a:r>
              <a:rPr lang="en-US" b="0" i="0" dirty="0" err="1">
                <a:effectLst/>
              </a:rPr>
              <a:t>age,income</a:t>
            </a:r>
            <a:r>
              <a:rPr lang="en-US" b="0" i="0" dirty="0">
                <a:effectLst/>
              </a:rPr>
              <a:t> or gender by customers.</a:t>
            </a:r>
            <a:endParaRPr lang="tr-TR" b="0" i="0" dirty="0">
              <a:effectLst/>
            </a:endParaRPr>
          </a:p>
          <a:p>
            <a:pPr algn="l"/>
            <a:r>
              <a:rPr lang="en-US" b="0" i="0" dirty="0">
                <a:effectLst/>
              </a:rPr>
              <a:t> 2.Yearly profit of yellow cab is always more than pink cab.</a:t>
            </a:r>
            <a:endParaRPr lang="tr-TR" b="0" i="0" dirty="0">
              <a:effectLst/>
            </a:endParaRPr>
          </a:p>
          <a:p>
            <a:pPr algn="l"/>
            <a:r>
              <a:rPr lang="en-US" b="0" i="0" dirty="0">
                <a:effectLst/>
              </a:rPr>
              <a:t> 3.Growth rate of yellow cab is higher than pink cab. </a:t>
            </a:r>
            <a:endParaRPr lang="tr-TR" b="0" i="0" dirty="0">
              <a:effectLst/>
            </a:endParaRPr>
          </a:p>
          <a:p>
            <a:pPr algn="l"/>
            <a:r>
              <a:rPr lang="en-US" b="0" i="0" dirty="0">
                <a:effectLst/>
              </a:rPr>
              <a:t>4.Out of 19 cities, only in three cities there are more transactions done by Pink Cab than Yellow Cab.</a:t>
            </a:r>
            <a:endParaRPr lang="tr-TR" b="0" i="0" dirty="0">
              <a:effectLst/>
            </a:endParaRPr>
          </a:p>
          <a:p>
            <a:pPr algn="l"/>
            <a:r>
              <a:rPr lang="en-US" b="0" i="0" dirty="0">
                <a:effectLst/>
              </a:rPr>
              <a:t> 5.Yellow cab has more customers every month of the </a:t>
            </a:r>
            <a:r>
              <a:rPr lang="en-US" b="0" i="0" dirty="0" err="1">
                <a:effectLst/>
              </a:rPr>
              <a:t>year,especially</a:t>
            </a:r>
            <a:r>
              <a:rPr lang="en-US" b="0" i="0" dirty="0">
                <a:effectLst/>
              </a:rPr>
              <a:t> during month of December which is a holiday month for USA. 6.Yellow cab usually costs more to customers.</a:t>
            </a:r>
          </a:p>
          <a:p>
            <a:pPr algn="l"/>
            <a:r>
              <a:rPr lang="en-US" b="0" i="0" dirty="0">
                <a:effectLst/>
              </a:rPr>
              <a:t>On the basis of above point , we will recommend Yellow cab for investment.</a:t>
            </a:r>
            <a:endParaRPr lang="tr-TR" dirty="0"/>
          </a:p>
        </p:txBody>
      </p:sp>
    </p:spTree>
    <p:extLst>
      <p:ext uri="{BB962C8B-B14F-4D97-AF65-F5344CB8AC3E}">
        <p14:creationId xmlns:p14="http://schemas.microsoft.com/office/powerpoint/2010/main" val="2153294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64C73C-228B-40B2-9D56-E80FCD2715AE}"/>
              </a:ext>
            </a:extLst>
          </p:cNvPr>
          <p:cNvSpPr>
            <a:spLocks noGrp="1"/>
          </p:cNvSpPr>
          <p:nvPr>
            <p:ph type="title"/>
          </p:nvPr>
        </p:nvSpPr>
        <p:spPr/>
        <p:txBody>
          <a:bodyPr/>
          <a:lstStyle/>
          <a:p>
            <a:r>
              <a:rPr lang="tr-TR" dirty="0" err="1"/>
              <a:t>Summary</a:t>
            </a:r>
            <a:r>
              <a:rPr lang="tr-TR" dirty="0"/>
              <a:t> &amp; Problem Statement</a:t>
            </a:r>
          </a:p>
        </p:txBody>
      </p:sp>
      <p:sp>
        <p:nvSpPr>
          <p:cNvPr id="3" name="İçerik Yer Tutucusu 2">
            <a:extLst>
              <a:ext uri="{FF2B5EF4-FFF2-40B4-BE49-F238E27FC236}">
                <a16:creationId xmlns:a16="http://schemas.microsoft.com/office/drawing/2014/main" id="{0642194C-182F-48DB-9813-05C1AA50DA2B}"/>
              </a:ext>
            </a:extLst>
          </p:cNvPr>
          <p:cNvSpPr>
            <a:spLocks noGrp="1"/>
          </p:cNvSpPr>
          <p:nvPr>
            <p:ph idx="1"/>
          </p:nvPr>
        </p:nvSpPr>
        <p:spPr>
          <a:xfrm>
            <a:off x="838200" y="1825625"/>
            <a:ext cx="10515600" cy="675528"/>
          </a:xfrm>
        </p:spPr>
        <p:txBody>
          <a:bodyPr/>
          <a:lstStyle/>
          <a:p>
            <a:r>
              <a:rPr lang="en-GB" sz="2000" dirty="0"/>
              <a:t>XYZ is a private equity firm in US. Due to remarkable growth in the Cab Industry in last few years and multiple key players in the market, it is planning for an investment in Cab industry.</a:t>
            </a:r>
          </a:p>
          <a:p>
            <a:endParaRPr lang="tr-TR" dirty="0"/>
          </a:p>
        </p:txBody>
      </p:sp>
      <p:sp>
        <p:nvSpPr>
          <p:cNvPr id="4" name="İçerik Yer Tutucusu 2">
            <a:extLst>
              <a:ext uri="{FF2B5EF4-FFF2-40B4-BE49-F238E27FC236}">
                <a16:creationId xmlns:a16="http://schemas.microsoft.com/office/drawing/2014/main" id="{6B8801AB-E0B4-48D2-A677-1B341822B47E}"/>
              </a:ext>
            </a:extLst>
          </p:cNvPr>
          <p:cNvSpPr txBox="1">
            <a:spLocks/>
          </p:cNvSpPr>
          <p:nvPr/>
        </p:nvSpPr>
        <p:spPr>
          <a:xfrm>
            <a:off x="838200" y="3532560"/>
            <a:ext cx="10515600" cy="3576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dirty="0" err="1"/>
              <a:t>Path</a:t>
            </a:r>
            <a:r>
              <a:rPr lang="tr-TR" sz="2000" dirty="0"/>
              <a:t> of t</a:t>
            </a:r>
            <a:r>
              <a:rPr lang="en-US" sz="2000" dirty="0"/>
              <a:t>he analyzes</a:t>
            </a:r>
            <a:r>
              <a:rPr lang="tr-TR" sz="2000" dirty="0"/>
              <a:t> </a:t>
            </a:r>
            <a:r>
              <a:rPr lang="en-US" sz="2000" dirty="0"/>
              <a:t>made in order to make the right decision </a:t>
            </a:r>
            <a:r>
              <a:rPr lang="tr-TR" sz="2000" dirty="0" err="1"/>
              <a:t>for</a:t>
            </a:r>
            <a:r>
              <a:rPr lang="tr-TR" sz="2000" dirty="0"/>
              <a:t> </a:t>
            </a:r>
            <a:r>
              <a:rPr lang="tr-TR" sz="2000" dirty="0" err="1"/>
              <a:t>making</a:t>
            </a:r>
            <a:r>
              <a:rPr lang="tr-TR" sz="2000" dirty="0"/>
              <a:t> </a:t>
            </a:r>
            <a:r>
              <a:rPr lang="tr-TR" sz="2000" dirty="0" err="1"/>
              <a:t>investment</a:t>
            </a:r>
            <a:r>
              <a:rPr lang="tr-TR" sz="2000" dirty="0"/>
              <a:t> </a:t>
            </a:r>
            <a:r>
              <a:rPr lang="en-US" sz="2000" dirty="0"/>
              <a:t>and the </a:t>
            </a:r>
            <a:r>
              <a:rPr lang="tr-TR" sz="2000" dirty="0" err="1"/>
              <a:t>conditions</a:t>
            </a:r>
            <a:r>
              <a:rPr lang="tr-TR" sz="2000" dirty="0"/>
              <a:t> </a:t>
            </a:r>
            <a:r>
              <a:rPr lang="en-US" sz="2000" dirty="0"/>
              <a:t>of the companies will be conveyed</a:t>
            </a:r>
            <a:r>
              <a:rPr lang="tr-TR" sz="2000" dirty="0"/>
              <a:t> :</a:t>
            </a:r>
          </a:p>
          <a:p>
            <a:pPr marL="457200" lvl="1" indent="0">
              <a:buNone/>
            </a:pPr>
            <a:endParaRPr lang="en-US" sz="1600" dirty="0"/>
          </a:p>
          <a:p>
            <a:pPr lvl="1">
              <a:buFont typeface="Wingdings" panose="05000000000000000000" pitchFamily="2" charset="2"/>
              <a:buChar char="Ø"/>
            </a:pPr>
            <a:r>
              <a:rPr lang="en-US" sz="1600" dirty="0"/>
              <a:t>Understanding</a:t>
            </a:r>
            <a:r>
              <a:rPr lang="tr-TR" sz="1600" dirty="0"/>
              <a:t> &amp; </a:t>
            </a:r>
            <a:r>
              <a:rPr lang="tr-TR" sz="1600" dirty="0" err="1"/>
              <a:t>evaluating</a:t>
            </a:r>
            <a:r>
              <a:rPr lang="tr-TR" sz="1600" dirty="0"/>
              <a:t> d</a:t>
            </a:r>
            <a:r>
              <a:rPr lang="en-US" sz="1600" dirty="0" err="1"/>
              <a:t>ata</a:t>
            </a:r>
            <a:endParaRPr lang="en-US" sz="1600" dirty="0"/>
          </a:p>
          <a:p>
            <a:pPr lvl="1">
              <a:buFont typeface="Wingdings" panose="05000000000000000000" pitchFamily="2" charset="2"/>
              <a:buChar char="Ø"/>
            </a:pPr>
            <a:r>
              <a:rPr lang="en-US" sz="1600" dirty="0"/>
              <a:t>Finding the most profitable Cab company</a:t>
            </a:r>
            <a:r>
              <a:rPr lang="tr-TR" sz="1600" dirty="0"/>
              <a:t> </a:t>
            </a:r>
            <a:r>
              <a:rPr lang="tr-TR" sz="1600" dirty="0" err="1"/>
              <a:t>by</a:t>
            </a:r>
            <a:r>
              <a:rPr lang="tr-TR" sz="1600" dirty="0"/>
              <a:t> </a:t>
            </a:r>
            <a:r>
              <a:rPr lang="tr-TR" sz="1600" dirty="0" err="1"/>
              <a:t>analyzing</a:t>
            </a:r>
            <a:r>
              <a:rPr lang="tr-TR" sz="1600" dirty="0"/>
              <a:t> data</a:t>
            </a:r>
            <a:endParaRPr lang="en-US" sz="1600" dirty="0"/>
          </a:p>
          <a:p>
            <a:pPr lvl="1">
              <a:buFont typeface="Wingdings" panose="05000000000000000000" pitchFamily="2" charset="2"/>
              <a:buChar char="Ø"/>
            </a:pPr>
            <a:r>
              <a:rPr lang="en-US" sz="1600" dirty="0"/>
              <a:t>Recommendations for investment</a:t>
            </a:r>
            <a:endParaRPr lang="tr-TR" sz="1600" dirty="0"/>
          </a:p>
          <a:p>
            <a:pPr marL="0" indent="0">
              <a:buNone/>
            </a:pPr>
            <a:endParaRPr lang="tr-TR" sz="2000" dirty="0"/>
          </a:p>
        </p:txBody>
      </p:sp>
    </p:spTree>
    <p:extLst>
      <p:ext uri="{BB962C8B-B14F-4D97-AF65-F5344CB8AC3E}">
        <p14:creationId xmlns:p14="http://schemas.microsoft.com/office/powerpoint/2010/main" val="4033972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2F22CE-FED4-446A-A6CC-4B420A710B7E}"/>
              </a:ext>
            </a:extLst>
          </p:cNvPr>
          <p:cNvSpPr>
            <a:spLocks noGrp="1"/>
          </p:cNvSpPr>
          <p:nvPr>
            <p:ph type="title"/>
          </p:nvPr>
        </p:nvSpPr>
        <p:spPr>
          <a:xfrm>
            <a:off x="838200" y="365125"/>
            <a:ext cx="10515600" cy="1325563"/>
          </a:xfrm>
        </p:spPr>
        <p:txBody>
          <a:bodyPr anchor="ctr">
            <a:normAutofit/>
          </a:bodyPr>
          <a:lstStyle/>
          <a:p>
            <a:r>
              <a:rPr lang="tr-TR" dirty="0" err="1"/>
              <a:t>Approach</a:t>
            </a:r>
            <a:endParaRPr lang="tr-TR" dirty="0"/>
          </a:p>
        </p:txBody>
      </p:sp>
      <p:sp>
        <p:nvSpPr>
          <p:cNvPr id="3" name="İçerik Yer Tutucusu 2">
            <a:extLst>
              <a:ext uri="{FF2B5EF4-FFF2-40B4-BE49-F238E27FC236}">
                <a16:creationId xmlns:a16="http://schemas.microsoft.com/office/drawing/2014/main" id="{A780D5C3-01FB-4054-8195-0B8AF9E80166}"/>
              </a:ext>
            </a:extLst>
          </p:cNvPr>
          <p:cNvSpPr>
            <a:spLocks noGrp="1"/>
          </p:cNvSpPr>
          <p:nvPr>
            <p:ph sz="half" idx="1"/>
          </p:nvPr>
        </p:nvSpPr>
        <p:spPr>
          <a:xfrm>
            <a:off x="838200" y="1825625"/>
            <a:ext cx="5181600" cy="4351338"/>
          </a:xfrm>
        </p:spPr>
        <p:txBody>
          <a:bodyPr>
            <a:normAutofit/>
          </a:bodyPr>
          <a:lstStyle/>
          <a:p>
            <a:r>
              <a:rPr lang="en-US" dirty="0"/>
              <a:t>Understanding</a:t>
            </a:r>
            <a:r>
              <a:rPr lang="tr-TR" dirty="0"/>
              <a:t> &amp; </a:t>
            </a:r>
            <a:r>
              <a:rPr lang="tr-TR" dirty="0" err="1"/>
              <a:t>evaluating</a:t>
            </a:r>
            <a:r>
              <a:rPr lang="tr-TR" dirty="0"/>
              <a:t> d</a:t>
            </a:r>
            <a:r>
              <a:rPr lang="en-US" dirty="0" err="1"/>
              <a:t>ata</a:t>
            </a:r>
            <a:endParaRPr lang="tr-TR" dirty="0"/>
          </a:p>
          <a:p>
            <a:pPr lvl="1">
              <a:buFont typeface="Wingdings" panose="05000000000000000000" pitchFamily="2" charset="2"/>
              <a:buChar char="Ø"/>
            </a:pPr>
            <a:endParaRPr lang="tr-TR" sz="2200" dirty="0"/>
          </a:p>
          <a:p>
            <a:pPr lvl="1">
              <a:buFont typeface="Wingdings" panose="05000000000000000000" pitchFamily="2" charset="2"/>
              <a:buChar char="Ø"/>
            </a:pPr>
            <a:endParaRPr lang="tr-TR" sz="2200" dirty="0"/>
          </a:p>
          <a:p>
            <a:pPr lvl="1">
              <a:buFont typeface="Wingdings" panose="05000000000000000000" pitchFamily="2" charset="2"/>
              <a:buChar char="Ø"/>
            </a:pPr>
            <a:r>
              <a:rPr lang="tr-TR" dirty="0" err="1"/>
              <a:t>There</a:t>
            </a:r>
            <a:r>
              <a:rPr lang="tr-TR" dirty="0"/>
              <a:t> </a:t>
            </a:r>
            <a:r>
              <a:rPr lang="tr-TR" dirty="0" err="1"/>
              <a:t>are</a:t>
            </a:r>
            <a:r>
              <a:rPr lang="tr-TR" dirty="0"/>
              <a:t> </a:t>
            </a:r>
            <a:r>
              <a:rPr lang="tr-TR" dirty="0" err="1"/>
              <a:t>four</a:t>
            </a:r>
            <a:r>
              <a:rPr lang="tr-TR" dirty="0"/>
              <a:t> data </a:t>
            </a:r>
            <a:r>
              <a:rPr lang="tr-TR" dirty="0" err="1"/>
              <a:t>sets</a:t>
            </a:r>
            <a:r>
              <a:rPr lang="tr-TR" dirty="0"/>
              <a:t>.</a:t>
            </a:r>
          </a:p>
          <a:p>
            <a:pPr lvl="1">
              <a:buFont typeface="Wingdings" panose="05000000000000000000" pitchFamily="2" charset="2"/>
              <a:buChar char="Ø"/>
            </a:pPr>
            <a:r>
              <a:rPr lang="tr-TR" dirty="0"/>
              <a:t>16</a:t>
            </a:r>
            <a:r>
              <a:rPr lang="en-US" dirty="0"/>
              <a:t> Features( including </a:t>
            </a:r>
            <a:r>
              <a:rPr lang="tr-TR" dirty="0"/>
              <a:t>3</a:t>
            </a:r>
            <a:r>
              <a:rPr lang="en-US" dirty="0"/>
              <a:t> derived features)</a:t>
            </a:r>
            <a:endParaRPr lang="tr-TR" dirty="0"/>
          </a:p>
          <a:p>
            <a:pPr lvl="1">
              <a:buFont typeface="Wingdings" panose="05000000000000000000" pitchFamily="2" charset="2"/>
              <a:buChar char="Ø"/>
            </a:pPr>
            <a:r>
              <a:rPr lang="en-US" dirty="0"/>
              <a:t>Price</a:t>
            </a:r>
            <a:r>
              <a:rPr lang="tr-TR" dirty="0"/>
              <a:t>_</a:t>
            </a:r>
            <a:r>
              <a:rPr lang="en-US" dirty="0"/>
              <a:t>Charged and </a:t>
            </a:r>
            <a:r>
              <a:rPr lang="en-US" dirty="0" err="1"/>
              <a:t>Cost_of_Trip</a:t>
            </a:r>
            <a:r>
              <a:rPr lang="en-US" dirty="0"/>
              <a:t> features are used to calculate profit.</a:t>
            </a:r>
            <a:endParaRPr lang="tr-TR" dirty="0"/>
          </a:p>
          <a:p>
            <a:pPr lvl="1">
              <a:buFont typeface="Wingdings" panose="05000000000000000000" pitchFamily="2" charset="2"/>
              <a:buChar char="Ø"/>
            </a:pPr>
            <a:r>
              <a:rPr lang="tr-TR" dirty="0"/>
              <a:t>Time </a:t>
            </a:r>
            <a:r>
              <a:rPr lang="tr-TR" dirty="0" err="1"/>
              <a:t>frame</a:t>
            </a:r>
            <a:r>
              <a:rPr lang="tr-TR" dirty="0"/>
              <a:t> is 31/01/2016 </a:t>
            </a:r>
            <a:r>
              <a:rPr lang="tr-TR" dirty="0" err="1"/>
              <a:t>to</a:t>
            </a:r>
            <a:r>
              <a:rPr lang="tr-TR" dirty="0"/>
              <a:t> 31/12/2018.</a:t>
            </a:r>
          </a:p>
          <a:p>
            <a:pPr lvl="1">
              <a:buFont typeface="Wingdings" panose="05000000000000000000" pitchFamily="2" charset="2"/>
              <a:buChar char="Ø"/>
            </a:pPr>
            <a:endParaRPr lang="tr-TR" sz="2800" dirty="0"/>
          </a:p>
          <a:p>
            <a:pPr lvl="1">
              <a:buFont typeface="Wingdings" panose="05000000000000000000" pitchFamily="2" charset="2"/>
              <a:buChar char="Ø"/>
            </a:pPr>
            <a:endParaRPr lang="en-US" sz="2800" dirty="0"/>
          </a:p>
        </p:txBody>
      </p:sp>
      <p:pic>
        <p:nvPicPr>
          <p:cNvPr id="5" name="Resim 4">
            <a:extLst>
              <a:ext uri="{FF2B5EF4-FFF2-40B4-BE49-F238E27FC236}">
                <a16:creationId xmlns:a16="http://schemas.microsoft.com/office/drawing/2014/main" id="{C5D517A9-B371-4AA5-ACA9-6C4B28655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155349"/>
            <a:ext cx="5181600" cy="3691889"/>
          </a:xfrm>
          <a:prstGeom prst="rect">
            <a:avLst/>
          </a:prstGeom>
          <a:noFill/>
        </p:spPr>
      </p:pic>
    </p:spTree>
    <p:extLst>
      <p:ext uri="{BB962C8B-B14F-4D97-AF65-F5344CB8AC3E}">
        <p14:creationId xmlns:p14="http://schemas.microsoft.com/office/powerpoint/2010/main" val="2848848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CBDC50-9CC2-4E28-9C1D-F9D4DF45EA4C}"/>
              </a:ext>
            </a:extLst>
          </p:cNvPr>
          <p:cNvSpPr>
            <a:spLocks noGrp="1"/>
          </p:cNvSpPr>
          <p:nvPr>
            <p:ph type="title"/>
          </p:nvPr>
        </p:nvSpPr>
        <p:spPr/>
        <p:txBody>
          <a:bodyPr/>
          <a:lstStyle/>
          <a:p>
            <a:r>
              <a:rPr lang="tr-TR" dirty="0"/>
              <a:t>Profit</a:t>
            </a:r>
          </a:p>
        </p:txBody>
      </p:sp>
      <p:pic>
        <p:nvPicPr>
          <p:cNvPr id="5" name="İçerik Yer Tutucusu 4">
            <a:extLst>
              <a:ext uri="{FF2B5EF4-FFF2-40B4-BE49-F238E27FC236}">
                <a16:creationId xmlns:a16="http://schemas.microsoft.com/office/drawing/2014/main" id="{222B790F-EC05-4CFA-BE13-E14E0C7819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1362" y="1283494"/>
            <a:ext cx="7915275" cy="3429000"/>
          </a:xfrm>
        </p:spPr>
      </p:pic>
      <p:sp>
        <p:nvSpPr>
          <p:cNvPr id="7" name="Metin kutusu 6">
            <a:extLst>
              <a:ext uri="{FF2B5EF4-FFF2-40B4-BE49-F238E27FC236}">
                <a16:creationId xmlns:a16="http://schemas.microsoft.com/office/drawing/2014/main" id="{AA14A743-0D10-41CB-91E7-86EFA769BC05}"/>
              </a:ext>
            </a:extLst>
          </p:cNvPr>
          <p:cNvSpPr txBox="1"/>
          <p:nvPr/>
        </p:nvSpPr>
        <p:spPr>
          <a:xfrm>
            <a:off x="1231900" y="4928175"/>
            <a:ext cx="8597900" cy="830997"/>
          </a:xfrm>
          <a:prstGeom prst="rect">
            <a:avLst/>
          </a:prstGeom>
          <a:noFill/>
        </p:spPr>
        <p:txBody>
          <a:bodyPr wrap="square">
            <a:spAutoFit/>
          </a:bodyPr>
          <a:lstStyle/>
          <a:p>
            <a:r>
              <a:rPr lang="tr-TR" sz="2400" dirty="0" err="1"/>
              <a:t>Sum</a:t>
            </a:r>
            <a:r>
              <a:rPr lang="tr-TR" sz="2400" dirty="0"/>
              <a:t> of </a:t>
            </a:r>
            <a:r>
              <a:rPr lang="tr-TR" sz="2400" dirty="0" err="1"/>
              <a:t>profit</a:t>
            </a:r>
            <a:r>
              <a:rPr lang="tr-TR" sz="2400" dirty="0"/>
              <a:t> of </a:t>
            </a:r>
            <a:r>
              <a:rPr lang="tr-TR" sz="2400" dirty="0" err="1"/>
              <a:t>yellow</a:t>
            </a:r>
            <a:r>
              <a:rPr lang="tr-TR" sz="2400" dirty="0"/>
              <a:t> </a:t>
            </a:r>
            <a:r>
              <a:rPr lang="tr-TR" sz="2400" dirty="0" err="1"/>
              <a:t>cab</a:t>
            </a:r>
            <a:r>
              <a:rPr lang="tr-TR" sz="2400" dirty="0"/>
              <a:t> is </a:t>
            </a:r>
            <a:r>
              <a:rPr lang="tr-TR" sz="2400" dirty="0" err="1"/>
              <a:t>way</a:t>
            </a:r>
            <a:r>
              <a:rPr lang="tr-TR" sz="2400" dirty="0"/>
              <a:t> </a:t>
            </a:r>
            <a:r>
              <a:rPr lang="tr-TR" sz="2400" dirty="0" err="1"/>
              <a:t>more</a:t>
            </a:r>
            <a:r>
              <a:rPr lang="tr-TR" sz="2400" dirty="0"/>
              <a:t> </a:t>
            </a:r>
            <a:r>
              <a:rPr lang="tr-TR" sz="2400" dirty="0" err="1"/>
              <a:t>than</a:t>
            </a:r>
            <a:r>
              <a:rPr lang="tr-TR" sz="2400" dirty="0"/>
              <a:t> </a:t>
            </a:r>
            <a:r>
              <a:rPr lang="tr-TR" sz="2400" dirty="0" err="1"/>
              <a:t>pink</a:t>
            </a:r>
            <a:r>
              <a:rPr lang="tr-TR" sz="2400" dirty="0"/>
              <a:t> </a:t>
            </a:r>
            <a:r>
              <a:rPr lang="tr-TR" sz="2400" dirty="0" err="1"/>
              <a:t>cab</a:t>
            </a:r>
            <a:r>
              <a:rPr lang="tr-TR" sz="2400" dirty="0"/>
              <a:t> </a:t>
            </a:r>
            <a:r>
              <a:rPr lang="tr-TR" sz="2400" dirty="0" err="1"/>
              <a:t>for</a:t>
            </a:r>
            <a:r>
              <a:rPr lang="tr-TR" sz="2400" dirty="0"/>
              <a:t> </a:t>
            </a:r>
            <a:r>
              <a:rPr lang="tr-TR" sz="2400" dirty="0" err="1"/>
              <a:t>given</a:t>
            </a:r>
            <a:r>
              <a:rPr lang="tr-TR" sz="2400" dirty="0"/>
              <a:t> time </a:t>
            </a:r>
            <a:r>
              <a:rPr lang="tr-TR" sz="2400" dirty="0" err="1"/>
              <a:t>frame</a:t>
            </a:r>
            <a:r>
              <a:rPr lang="tr-TR" sz="2400" dirty="0"/>
              <a:t>. </a:t>
            </a:r>
            <a:r>
              <a:rPr lang="tr-TR" sz="2400" dirty="0" err="1"/>
              <a:t>Yellow</a:t>
            </a:r>
            <a:r>
              <a:rPr lang="tr-TR" sz="2400" dirty="0"/>
              <a:t> </a:t>
            </a:r>
            <a:r>
              <a:rPr lang="tr-TR" sz="2400" dirty="0" err="1"/>
              <a:t>cab</a:t>
            </a:r>
            <a:r>
              <a:rPr lang="tr-TR" sz="2400" dirty="0"/>
              <a:t> is </a:t>
            </a:r>
            <a:r>
              <a:rPr lang="tr-TR" sz="2400" dirty="0" err="1"/>
              <a:t>close</a:t>
            </a:r>
            <a:r>
              <a:rPr lang="tr-TR" sz="2400" dirty="0"/>
              <a:t> </a:t>
            </a:r>
            <a:r>
              <a:rPr lang="tr-TR" sz="2400" dirty="0" err="1"/>
              <a:t>to</a:t>
            </a:r>
            <a:r>
              <a:rPr lang="tr-TR" sz="2400" dirty="0"/>
              <a:t> 39M </a:t>
            </a:r>
            <a:r>
              <a:rPr lang="tr-TR" sz="2400" dirty="0" err="1"/>
              <a:t>while</a:t>
            </a:r>
            <a:r>
              <a:rPr lang="tr-TR" sz="2400" dirty="0"/>
              <a:t> </a:t>
            </a:r>
            <a:r>
              <a:rPr lang="tr-TR" sz="2400" dirty="0" err="1"/>
              <a:t>pink</a:t>
            </a:r>
            <a:r>
              <a:rPr lang="tr-TR" sz="2400" dirty="0"/>
              <a:t> </a:t>
            </a:r>
            <a:r>
              <a:rPr lang="tr-TR" sz="2400" dirty="0" err="1"/>
              <a:t>cab</a:t>
            </a:r>
            <a:r>
              <a:rPr lang="tr-TR" sz="2400" dirty="0"/>
              <a:t> is </a:t>
            </a:r>
            <a:r>
              <a:rPr lang="tr-TR" sz="2400" dirty="0" err="1"/>
              <a:t>close</a:t>
            </a:r>
            <a:r>
              <a:rPr lang="tr-TR" sz="2400" dirty="0"/>
              <a:t> </a:t>
            </a:r>
            <a:r>
              <a:rPr lang="tr-TR" sz="2400" dirty="0" err="1"/>
              <a:t>to</a:t>
            </a:r>
            <a:r>
              <a:rPr lang="tr-TR" sz="2400" dirty="0"/>
              <a:t> 5.3 M.</a:t>
            </a:r>
          </a:p>
        </p:txBody>
      </p:sp>
    </p:spTree>
    <p:extLst>
      <p:ext uri="{BB962C8B-B14F-4D97-AF65-F5344CB8AC3E}">
        <p14:creationId xmlns:p14="http://schemas.microsoft.com/office/powerpoint/2010/main" val="4113531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çerik Yer Tutucusu 6">
            <a:extLst>
              <a:ext uri="{FF2B5EF4-FFF2-40B4-BE49-F238E27FC236}">
                <a16:creationId xmlns:a16="http://schemas.microsoft.com/office/drawing/2014/main" id="{C8242E38-899B-48FA-8C6B-E8419F35A2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4232" y="427364"/>
            <a:ext cx="7915275" cy="3429000"/>
          </a:xfrm>
        </p:spPr>
      </p:pic>
      <p:sp>
        <p:nvSpPr>
          <p:cNvPr id="9" name="Metin kutusu 8">
            <a:extLst>
              <a:ext uri="{FF2B5EF4-FFF2-40B4-BE49-F238E27FC236}">
                <a16:creationId xmlns:a16="http://schemas.microsoft.com/office/drawing/2014/main" id="{BE85E254-80E3-4515-A531-F2EFA75DF73D}"/>
              </a:ext>
            </a:extLst>
          </p:cNvPr>
          <p:cNvSpPr txBox="1"/>
          <p:nvPr/>
        </p:nvSpPr>
        <p:spPr>
          <a:xfrm>
            <a:off x="1066800" y="3856364"/>
            <a:ext cx="9029700" cy="1569660"/>
          </a:xfrm>
          <a:prstGeom prst="rect">
            <a:avLst/>
          </a:prstGeom>
          <a:noFill/>
        </p:spPr>
        <p:txBody>
          <a:bodyPr wrap="square">
            <a:spAutoFit/>
          </a:bodyPr>
          <a:lstStyle/>
          <a:p>
            <a:r>
              <a:rPr lang="tr-TR" sz="2400" dirty="0" err="1"/>
              <a:t>Yellow</a:t>
            </a:r>
            <a:r>
              <a:rPr lang="tr-TR" sz="2400" dirty="0"/>
              <a:t> </a:t>
            </a:r>
            <a:r>
              <a:rPr lang="tr-TR" sz="2400" dirty="0" err="1"/>
              <a:t>cab's</a:t>
            </a:r>
            <a:r>
              <a:rPr lang="tr-TR" sz="2400" dirty="0"/>
              <a:t> </a:t>
            </a:r>
            <a:r>
              <a:rPr lang="tr-TR" sz="2400" dirty="0" err="1"/>
              <a:t>profit</a:t>
            </a:r>
            <a:r>
              <a:rPr lang="tr-TR" sz="2400" dirty="0"/>
              <a:t> is </a:t>
            </a:r>
            <a:r>
              <a:rPr lang="tr-TR" sz="2400" dirty="0" err="1"/>
              <a:t>always</a:t>
            </a:r>
            <a:r>
              <a:rPr lang="tr-TR" sz="2400" dirty="0"/>
              <a:t> </a:t>
            </a:r>
            <a:r>
              <a:rPr lang="tr-TR" sz="2400" dirty="0" err="1"/>
              <a:t>higher</a:t>
            </a:r>
            <a:r>
              <a:rPr lang="tr-TR" sz="2400" dirty="0"/>
              <a:t> </a:t>
            </a:r>
            <a:r>
              <a:rPr lang="tr-TR" sz="2400" dirty="0" err="1"/>
              <a:t>than</a:t>
            </a:r>
            <a:r>
              <a:rPr lang="tr-TR" sz="2400" dirty="0"/>
              <a:t> </a:t>
            </a:r>
            <a:r>
              <a:rPr lang="tr-TR" sz="2400" dirty="0" err="1"/>
              <a:t>pink</a:t>
            </a:r>
            <a:r>
              <a:rPr lang="tr-TR" sz="2400" dirty="0"/>
              <a:t>. </a:t>
            </a:r>
            <a:r>
              <a:rPr lang="tr-TR" sz="2400" dirty="0" err="1"/>
              <a:t>Both</a:t>
            </a:r>
            <a:r>
              <a:rPr lang="tr-TR" sz="2400" dirty="0"/>
              <a:t> </a:t>
            </a:r>
            <a:r>
              <a:rPr lang="tr-TR" sz="2400" dirty="0" err="1"/>
              <a:t>pink</a:t>
            </a:r>
            <a:r>
              <a:rPr lang="tr-TR" sz="2400" dirty="0"/>
              <a:t> </a:t>
            </a:r>
            <a:r>
              <a:rPr lang="tr-TR" sz="2400" dirty="0" err="1"/>
              <a:t>and</a:t>
            </a:r>
            <a:r>
              <a:rPr lang="tr-TR" sz="2400" dirty="0"/>
              <a:t> </a:t>
            </a:r>
            <a:r>
              <a:rPr lang="tr-TR" sz="2400" dirty="0" err="1"/>
              <a:t>yellow</a:t>
            </a:r>
            <a:r>
              <a:rPr lang="tr-TR" sz="2400" dirty="0"/>
              <a:t> had </a:t>
            </a:r>
            <a:r>
              <a:rPr lang="tr-TR" sz="2400" dirty="0" err="1"/>
              <a:t>increase</a:t>
            </a:r>
            <a:r>
              <a:rPr lang="tr-TR" sz="2400" dirty="0"/>
              <a:t> in </a:t>
            </a:r>
            <a:r>
              <a:rPr lang="tr-TR" sz="2400" dirty="0" err="1"/>
              <a:t>their</a:t>
            </a:r>
            <a:r>
              <a:rPr lang="tr-TR" sz="2400" dirty="0"/>
              <a:t> </a:t>
            </a:r>
            <a:r>
              <a:rPr lang="tr-TR" sz="2400" dirty="0" err="1"/>
              <a:t>profits</a:t>
            </a:r>
            <a:r>
              <a:rPr lang="tr-TR" sz="2400" dirty="0"/>
              <a:t> in 2017.</a:t>
            </a:r>
          </a:p>
          <a:p>
            <a:r>
              <a:rPr lang="tr-TR" sz="2400" dirty="0" err="1"/>
              <a:t>Yellow</a:t>
            </a:r>
            <a:r>
              <a:rPr lang="tr-TR" sz="2400" dirty="0"/>
              <a:t> </a:t>
            </a:r>
            <a:r>
              <a:rPr lang="tr-TR" sz="2400" dirty="0" err="1"/>
              <a:t>cab</a:t>
            </a:r>
            <a:r>
              <a:rPr lang="tr-TR" sz="2400" dirty="0"/>
              <a:t> </a:t>
            </a:r>
            <a:r>
              <a:rPr lang="tr-TR" sz="2400" dirty="0" err="1"/>
              <a:t>lost</a:t>
            </a:r>
            <a:r>
              <a:rPr lang="tr-TR" sz="2400" dirty="0"/>
              <a:t> </a:t>
            </a:r>
            <a:r>
              <a:rPr lang="tr-TR" sz="2400" dirty="0" err="1"/>
              <a:t>nearly</a:t>
            </a:r>
            <a:r>
              <a:rPr lang="tr-TR" sz="2400" dirty="0"/>
              <a:t> 3M </a:t>
            </a:r>
            <a:r>
              <a:rPr lang="tr-TR" sz="2400" dirty="0" err="1"/>
              <a:t>and</a:t>
            </a:r>
            <a:r>
              <a:rPr lang="tr-TR" sz="2400" dirty="0"/>
              <a:t> </a:t>
            </a:r>
            <a:r>
              <a:rPr lang="tr-TR" sz="2400" dirty="0" err="1"/>
              <a:t>pink</a:t>
            </a:r>
            <a:r>
              <a:rPr lang="tr-TR" sz="2400" dirty="0"/>
              <a:t> </a:t>
            </a:r>
            <a:r>
              <a:rPr lang="tr-TR" sz="2400" dirty="0" err="1"/>
              <a:t>cab</a:t>
            </a:r>
            <a:r>
              <a:rPr lang="tr-TR" sz="2400" dirty="0"/>
              <a:t> </a:t>
            </a:r>
            <a:r>
              <a:rPr lang="tr-TR" sz="2400" dirty="0" err="1"/>
              <a:t>lost</a:t>
            </a:r>
            <a:r>
              <a:rPr lang="tr-TR" sz="2400" dirty="0"/>
              <a:t> </a:t>
            </a:r>
            <a:r>
              <a:rPr lang="tr-TR" sz="2400" dirty="0" err="1"/>
              <a:t>nearly</a:t>
            </a:r>
            <a:r>
              <a:rPr lang="tr-TR" sz="2400" dirty="0"/>
              <a:t> </a:t>
            </a:r>
            <a:r>
              <a:rPr lang="tr-TR" sz="2400" dirty="0" err="1"/>
              <a:t>half</a:t>
            </a:r>
            <a:r>
              <a:rPr lang="tr-TR" sz="2400" dirty="0"/>
              <a:t> a </a:t>
            </a:r>
            <a:r>
              <a:rPr lang="tr-TR" sz="2400" dirty="0" err="1"/>
              <a:t>million</a:t>
            </a:r>
            <a:r>
              <a:rPr lang="tr-TR" sz="2400" dirty="0"/>
              <a:t> in 2018.</a:t>
            </a:r>
          </a:p>
        </p:txBody>
      </p:sp>
    </p:spTree>
    <p:extLst>
      <p:ext uri="{BB962C8B-B14F-4D97-AF65-F5344CB8AC3E}">
        <p14:creationId xmlns:p14="http://schemas.microsoft.com/office/powerpoint/2010/main" val="1998146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Başlık 11">
            <a:extLst>
              <a:ext uri="{FF2B5EF4-FFF2-40B4-BE49-F238E27FC236}">
                <a16:creationId xmlns:a16="http://schemas.microsoft.com/office/drawing/2014/main" id="{D990F1D7-C7C5-4D49-A23F-8DD3227752E0}"/>
              </a:ext>
            </a:extLst>
          </p:cNvPr>
          <p:cNvSpPr>
            <a:spLocks noGrp="1"/>
          </p:cNvSpPr>
          <p:nvPr>
            <p:ph type="ctrTitle"/>
          </p:nvPr>
        </p:nvSpPr>
        <p:spPr>
          <a:xfrm>
            <a:off x="596900" y="368280"/>
            <a:ext cx="9144000" cy="990600"/>
          </a:xfrm>
        </p:spPr>
        <p:txBody>
          <a:bodyPr>
            <a:normAutofit/>
          </a:bodyPr>
          <a:lstStyle/>
          <a:p>
            <a:pPr algn="l"/>
            <a:r>
              <a:rPr lang="tr-TR" sz="4000" dirty="0" err="1"/>
              <a:t>Transactions</a:t>
            </a:r>
            <a:endParaRPr lang="tr-TR" sz="4000" dirty="0"/>
          </a:p>
        </p:txBody>
      </p:sp>
      <p:pic>
        <p:nvPicPr>
          <p:cNvPr id="5" name="İçerik Yer Tutucusu 4">
            <a:extLst>
              <a:ext uri="{FF2B5EF4-FFF2-40B4-BE49-F238E27FC236}">
                <a16:creationId xmlns:a16="http://schemas.microsoft.com/office/drawing/2014/main" id="{E87DD658-3C81-43ED-82A6-CD576D618958}"/>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802" t="7408" r="802" b="7212"/>
          <a:stretch/>
        </p:blipFill>
        <p:spPr>
          <a:xfrm>
            <a:off x="0" y="2082800"/>
            <a:ext cx="8737600" cy="3232150"/>
          </a:xfrm>
        </p:spPr>
      </p:pic>
      <p:sp>
        <p:nvSpPr>
          <p:cNvPr id="9" name="Metin kutusu 8">
            <a:extLst>
              <a:ext uri="{FF2B5EF4-FFF2-40B4-BE49-F238E27FC236}">
                <a16:creationId xmlns:a16="http://schemas.microsoft.com/office/drawing/2014/main" id="{29B0C98C-94E0-4A8A-9DFE-071A02E85B87}"/>
              </a:ext>
            </a:extLst>
          </p:cNvPr>
          <p:cNvSpPr txBox="1"/>
          <p:nvPr/>
        </p:nvSpPr>
        <p:spPr>
          <a:xfrm>
            <a:off x="8737600" y="2637294"/>
            <a:ext cx="3276600" cy="2677656"/>
          </a:xfrm>
          <a:prstGeom prst="rect">
            <a:avLst/>
          </a:prstGeom>
          <a:noFill/>
        </p:spPr>
        <p:txBody>
          <a:bodyPr wrap="square">
            <a:spAutoFit/>
          </a:bodyPr>
          <a:lstStyle/>
          <a:p>
            <a:pPr marL="342900" indent="-342900">
              <a:buFont typeface="Arial" panose="020B0604020202020204" pitchFamily="34" charset="0"/>
              <a:buChar char="•"/>
            </a:pPr>
            <a:r>
              <a:rPr lang="tr-TR" sz="2400" dirty="0" err="1"/>
              <a:t>Yellow</a:t>
            </a:r>
            <a:r>
              <a:rPr lang="tr-TR" sz="2400" dirty="0"/>
              <a:t> </a:t>
            </a:r>
            <a:r>
              <a:rPr lang="tr-TR" sz="2400" dirty="0" err="1"/>
              <a:t>cab</a:t>
            </a:r>
            <a:r>
              <a:rPr lang="tr-TR" sz="2400" dirty="0"/>
              <a:t> has </a:t>
            </a:r>
            <a:r>
              <a:rPr lang="tr-TR" sz="2400" dirty="0" err="1"/>
              <a:t>more</a:t>
            </a:r>
            <a:r>
              <a:rPr lang="tr-TR" sz="2400" dirty="0"/>
              <a:t> </a:t>
            </a:r>
            <a:r>
              <a:rPr lang="tr-TR" sz="2400" dirty="0" err="1"/>
              <a:t>transactions</a:t>
            </a:r>
            <a:r>
              <a:rPr lang="tr-TR" sz="2400" dirty="0"/>
              <a:t> </a:t>
            </a:r>
            <a:r>
              <a:rPr lang="tr-TR" sz="2400" dirty="0" err="1"/>
              <a:t>every</a:t>
            </a:r>
            <a:r>
              <a:rPr lang="tr-TR" sz="2400" dirty="0"/>
              <a:t> </a:t>
            </a:r>
            <a:r>
              <a:rPr lang="tr-TR" sz="2400" dirty="0" err="1"/>
              <a:t>month</a:t>
            </a:r>
            <a:r>
              <a:rPr lang="tr-TR" sz="2400" dirty="0"/>
              <a:t> of </a:t>
            </a:r>
            <a:r>
              <a:rPr lang="tr-TR" sz="2400" dirty="0" err="1"/>
              <a:t>the</a:t>
            </a:r>
            <a:r>
              <a:rPr lang="tr-TR" sz="2400" dirty="0"/>
              <a:t> </a:t>
            </a:r>
            <a:r>
              <a:rPr lang="tr-TR" sz="2400" dirty="0" err="1"/>
              <a:t>year</a:t>
            </a:r>
            <a:r>
              <a:rPr lang="tr-TR" sz="2400" dirty="0"/>
              <a:t>, </a:t>
            </a:r>
            <a:r>
              <a:rPr lang="tr-TR" sz="2400" dirty="0" err="1"/>
              <a:t>especially</a:t>
            </a:r>
            <a:r>
              <a:rPr lang="tr-TR" sz="2400" dirty="0"/>
              <a:t> </a:t>
            </a:r>
            <a:r>
              <a:rPr lang="tr-TR" sz="2400" dirty="0" err="1"/>
              <a:t>during</a:t>
            </a:r>
            <a:r>
              <a:rPr lang="tr-TR" sz="2400" dirty="0"/>
              <a:t> </a:t>
            </a:r>
            <a:r>
              <a:rPr lang="tr-TR" sz="2400" dirty="0" err="1"/>
              <a:t>month</a:t>
            </a:r>
            <a:r>
              <a:rPr lang="tr-TR" sz="2400" dirty="0"/>
              <a:t> of </a:t>
            </a:r>
            <a:r>
              <a:rPr lang="tr-TR" sz="2400" dirty="0" err="1"/>
              <a:t>December</a:t>
            </a:r>
            <a:r>
              <a:rPr lang="tr-TR" sz="2400" dirty="0"/>
              <a:t> </a:t>
            </a:r>
            <a:r>
              <a:rPr lang="tr-TR" sz="2400" dirty="0" err="1"/>
              <a:t>which</a:t>
            </a:r>
            <a:r>
              <a:rPr lang="tr-TR" sz="2400" dirty="0"/>
              <a:t> is a </a:t>
            </a:r>
            <a:r>
              <a:rPr lang="tr-TR" sz="2400" dirty="0" err="1"/>
              <a:t>holiday</a:t>
            </a:r>
            <a:r>
              <a:rPr lang="tr-TR" sz="2400" dirty="0"/>
              <a:t> </a:t>
            </a:r>
            <a:r>
              <a:rPr lang="tr-TR" sz="2400" dirty="0" err="1"/>
              <a:t>month</a:t>
            </a:r>
            <a:r>
              <a:rPr lang="tr-TR" sz="2400" dirty="0"/>
              <a:t> </a:t>
            </a:r>
            <a:r>
              <a:rPr lang="tr-TR" sz="2400" dirty="0" err="1"/>
              <a:t>for</a:t>
            </a:r>
            <a:r>
              <a:rPr lang="tr-TR" sz="2400" dirty="0"/>
              <a:t> USA.</a:t>
            </a:r>
          </a:p>
        </p:txBody>
      </p:sp>
    </p:spTree>
    <p:extLst>
      <p:ext uri="{BB962C8B-B14F-4D97-AF65-F5344CB8AC3E}">
        <p14:creationId xmlns:p14="http://schemas.microsoft.com/office/powerpoint/2010/main" val="1204618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B6328F-6C61-4135-8205-0E14C15EEEE3}"/>
              </a:ext>
            </a:extLst>
          </p:cNvPr>
          <p:cNvSpPr>
            <a:spLocks noGrp="1"/>
          </p:cNvSpPr>
          <p:nvPr>
            <p:ph type="title"/>
          </p:nvPr>
        </p:nvSpPr>
        <p:spPr/>
        <p:txBody>
          <a:bodyPr>
            <a:normAutofit/>
          </a:bodyPr>
          <a:lstStyle/>
          <a:p>
            <a:r>
              <a:rPr lang="tr-TR" sz="4000" dirty="0"/>
              <a:t>Transactions-2</a:t>
            </a:r>
          </a:p>
        </p:txBody>
      </p:sp>
      <p:pic>
        <p:nvPicPr>
          <p:cNvPr id="4" name="İçerik Yer Tutucusu 3">
            <a:extLst>
              <a:ext uri="{FF2B5EF4-FFF2-40B4-BE49-F238E27FC236}">
                <a16:creationId xmlns:a16="http://schemas.microsoft.com/office/drawing/2014/main" id="{EFDB949D-1DB4-408A-9504-647C1F0679F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517"/>
          <a:stretch/>
        </p:blipFill>
        <p:spPr>
          <a:xfrm>
            <a:off x="330200" y="1690688"/>
            <a:ext cx="10322766" cy="4135799"/>
          </a:xfrm>
          <a:prstGeom prst="rect">
            <a:avLst/>
          </a:prstGeom>
        </p:spPr>
      </p:pic>
      <p:sp>
        <p:nvSpPr>
          <p:cNvPr id="5" name="Metin kutusu 4">
            <a:extLst>
              <a:ext uri="{FF2B5EF4-FFF2-40B4-BE49-F238E27FC236}">
                <a16:creationId xmlns:a16="http://schemas.microsoft.com/office/drawing/2014/main" id="{E9BE6AE5-F790-434C-90B6-8248364F9705}"/>
              </a:ext>
            </a:extLst>
          </p:cNvPr>
          <p:cNvSpPr txBox="1"/>
          <p:nvPr/>
        </p:nvSpPr>
        <p:spPr>
          <a:xfrm>
            <a:off x="7429500" y="4584701"/>
            <a:ext cx="4432300" cy="830997"/>
          </a:xfrm>
          <a:prstGeom prst="rect">
            <a:avLst/>
          </a:prstGeom>
          <a:noFill/>
        </p:spPr>
        <p:txBody>
          <a:bodyPr wrap="square">
            <a:spAutoFit/>
          </a:bodyPr>
          <a:lstStyle/>
          <a:p>
            <a:pPr marL="342900" indent="-342900">
              <a:buFont typeface="Arial" panose="020B0604020202020204" pitchFamily="34" charset="0"/>
              <a:buChar char="•"/>
            </a:pPr>
            <a:r>
              <a:rPr lang="tr-TR" sz="2400" dirty="0" err="1"/>
              <a:t>About</a:t>
            </a:r>
            <a:r>
              <a:rPr lang="tr-TR" sz="2400" dirty="0"/>
              <a:t> a </a:t>
            </a:r>
            <a:r>
              <a:rPr lang="tr-TR" sz="2400" dirty="0" err="1"/>
              <a:t>quarter</a:t>
            </a:r>
            <a:r>
              <a:rPr lang="tr-TR" sz="2400" dirty="0"/>
              <a:t> of </a:t>
            </a:r>
            <a:r>
              <a:rPr lang="tr-TR" sz="2400" dirty="0" err="1"/>
              <a:t>all</a:t>
            </a:r>
            <a:r>
              <a:rPr lang="tr-TR" sz="2400" dirty="0"/>
              <a:t> </a:t>
            </a:r>
            <a:r>
              <a:rPr lang="tr-TR" sz="2400" dirty="0" err="1"/>
              <a:t>transactions</a:t>
            </a:r>
            <a:r>
              <a:rPr lang="tr-TR" sz="2400" dirty="0"/>
              <a:t> </a:t>
            </a:r>
            <a:r>
              <a:rPr lang="tr-TR" sz="2400" dirty="0" err="1"/>
              <a:t>are</a:t>
            </a:r>
            <a:r>
              <a:rPr lang="tr-TR" sz="2400" dirty="0"/>
              <a:t> in New York.</a:t>
            </a:r>
          </a:p>
        </p:txBody>
      </p:sp>
    </p:spTree>
    <p:extLst>
      <p:ext uri="{BB962C8B-B14F-4D97-AF65-F5344CB8AC3E}">
        <p14:creationId xmlns:p14="http://schemas.microsoft.com/office/powerpoint/2010/main" val="790230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7F27ED6-4BE7-4BE7-9F05-988F57BB36C2}"/>
              </a:ext>
            </a:extLst>
          </p:cNvPr>
          <p:cNvSpPr>
            <a:spLocks noGrp="1"/>
          </p:cNvSpPr>
          <p:nvPr>
            <p:ph type="title"/>
          </p:nvPr>
        </p:nvSpPr>
        <p:spPr>
          <a:xfrm>
            <a:off x="431800" y="149225"/>
            <a:ext cx="10515600" cy="662781"/>
          </a:xfrm>
        </p:spPr>
        <p:txBody>
          <a:bodyPr>
            <a:normAutofit fontScale="90000"/>
          </a:bodyPr>
          <a:lstStyle/>
          <a:p>
            <a:r>
              <a:rPr lang="tr-TR" dirty="0"/>
              <a:t>Transactions-3</a:t>
            </a:r>
            <a:endParaRPr lang="en-US" dirty="0"/>
          </a:p>
        </p:txBody>
      </p:sp>
      <p:sp>
        <p:nvSpPr>
          <p:cNvPr id="10" name="Metin kutusu 9">
            <a:extLst>
              <a:ext uri="{FF2B5EF4-FFF2-40B4-BE49-F238E27FC236}">
                <a16:creationId xmlns:a16="http://schemas.microsoft.com/office/drawing/2014/main" id="{3C08F362-7077-47A4-996F-01D990C38FE5}"/>
              </a:ext>
            </a:extLst>
          </p:cNvPr>
          <p:cNvSpPr txBox="1"/>
          <p:nvPr/>
        </p:nvSpPr>
        <p:spPr>
          <a:xfrm>
            <a:off x="698500" y="5138737"/>
            <a:ext cx="9791700" cy="3089275"/>
          </a:xfrm>
          <a:prstGeom prst="rect">
            <a:avLst/>
          </a:prstGeom>
        </p:spPr>
        <p:txBody>
          <a:bodyPr rtlCol="0">
            <a:normAutofit/>
          </a:bodyPr>
          <a:lstStyle/>
          <a:p>
            <a:pPr marL="457200" indent="-457200">
              <a:spcAft>
                <a:spcPts val="600"/>
              </a:spcAft>
              <a:buFont typeface="Wingdings" panose="05000000000000000000" pitchFamily="2" charset="2"/>
              <a:buChar char="Ø"/>
            </a:pPr>
            <a:r>
              <a:rPr lang="tr-TR" sz="2200" dirty="0" err="1"/>
              <a:t>This</a:t>
            </a:r>
            <a:r>
              <a:rPr lang="tr-TR" sz="2200" dirty="0"/>
              <a:t> </a:t>
            </a:r>
            <a:r>
              <a:rPr lang="tr-TR" sz="2200" dirty="0" err="1"/>
              <a:t>graph</a:t>
            </a:r>
            <a:r>
              <a:rPr lang="tr-TR" sz="2200" dirty="0"/>
              <a:t> </a:t>
            </a:r>
            <a:r>
              <a:rPr lang="tr-TR" sz="2200" dirty="0" err="1"/>
              <a:t>shows</a:t>
            </a:r>
            <a:r>
              <a:rPr lang="tr-TR" sz="2200" dirty="0"/>
              <a:t> us </a:t>
            </a:r>
            <a:r>
              <a:rPr lang="tr-TR" sz="2200" dirty="0" err="1"/>
              <a:t>transaction</a:t>
            </a:r>
            <a:r>
              <a:rPr lang="tr-TR" sz="2200" dirty="0"/>
              <a:t> </a:t>
            </a:r>
            <a:r>
              <a:rPr lang="tr-TR" sz="2200" dirty="0" err="1"/>
              <a:t>counts</a:t>
            </a:r>
            <a:r>
              <a:rPr lang="tr-TR" sz="2200" dirty="0"/>
              <a:t> </a:t>
            </a:r>
            <a:r>
              <a:rPr lang="tr-TR" sz="2200" dirty="0" err="1"/>
              <a:t>for</a:t>
            </a:r>
            <a:r>
              <a:rPr lang="tr-TR" sz="2200" dirty="0"/>
              <a:t> </a:t>
            </a:r>
            <a:r>
              <a:rPr lang="tr-TR" sz="2200" dirty="0" err="1"/>
              <a:t>each</a:t>
            </a:r>
            <a:r>
              <a:rPr lang="tr-TR" sz="2200" dirty="0"/>
              <a:t> </a:t>
            </a:r>
            <a:r>
              <a:rPr lang="tr-TR" sz="2200" dirty="0" err="1"/>
              <a:t>city</a:t>
            </a:r>
            <a:r>
              <a:rPr lang="tr-TR" sz="2200" dirty="0"/>
              <a:t> </a:t>
            </a:r>
            <a:r>
              <a:rPr lang="tr-TR" sz="2200" dirty="0" err="1"/>
              <a:t>grouped</a:t>
            </a:r>
            <a:r>
              <a:rPr lang="tr-TR" sz="2200" dirty="0"/>
              <a:t> </a:t>
            </a:r>
            <a:r>
              <a:rPr lang="tr-TR" sz="2200" dirty="0" err="1"/>
              <a:t>by</a:t>
            </a:r>
            <a:r>
              <a:rPr lang="tr-TR" sz="2200" dirty="0"/>
              <a:t> </a:t>
            </a:r>
            <a:r>
              <a:rPr lang="tr-TR" sz="2200" dirty="0" err="1"/>
              <a:t>company</a:t>
            </a:r>
            <a:r>
              <a:rPr lang="tr-TR" sz="2200" dirty="0"/>
              <a:t>.</a:t>
            </a:r>
          </a:p>
          <a:p>
            <a:pPr marL="457200" indent="-457200">
              <a:spcAft>
                <a:spcPts val="600"/>
              </a:spcAft>
              <a:buFont typeface="Wingdings" panose="05000000000000000000" pitchFamily="2" charset="2"/>
              <a:buChar char="Ø"/>
            </a:pPr>
            <a:r>
              <a:rPr lang="en-US" sz="2200" dirty="0"/>
              <a:t>In </a:t>
            </a:r>
            <a:r>
              <a:rPr lang="en-US" sz="2200" dirty="0" err="1"/>
              <a:t>Nashville,Sacramento</a:t>
            </a:r>
            <a:r>
              <a:rPr lang="en-US" sz="2200" dirty="0"/>
              <a:t> and San Diego CA there are more transactions</a:t>
            </a:r>
            <a:r>
              <a:rPr lang="tr-TR" sz="2200" dirty="0"/>
              <a:t> in Pink </a:t>
            </a:r>
            <a:r>
              <a:rPr lang="tr-TR" sz="2200" dirty="0" err="1"/>
              <a:t>Cab</a:t>
            </a:r>
            <a:r>
              <a:rPr lang="tr-TR" sz="2200" dirty="0"/>
              <a:t>.</a:t>
            </a:r>
            <a:endParaRPr lang="en-US" sz="2200" dirty="0"/>
          </a:p>
        </p:txBody>
      </p:sp>
      <p:pic>
        <p:nvPicPr>
          <p:cNvPr id="9" name="İçerik Yer Tutucusu 8">
            <a:extLst>
              <a:ext uri="{FF2B5EF4-FFF2-40B4-BE49-F238E27FC236}">
                <a16:creationId xmlns:a16="http://schemas.microsoft.com/office/drawing/2014/main" id="{FDD0D94D-1750-439F-879F-0FA7567D1A49}"/>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7955"/>
          <a:stretch/>
        </p:blipFill>
        <p:spPr>
          <a:xfrm>
            <a:off x="-25400" y="635000"/>
            <a:ext cx="10515600" cy="4186237"/>
          </a:xfrm>
          <a:noFill/>
        </p:spPr>
      </p:pic>
    </p:spTree>
    <p:extLst>
      <p:ext uri="{BB962C8B-B14F-4D97-AF65-F5344CB8AC3E}">
        <p14:creationId xmlns:p14="http://schemas.microsoft.com/office/powerpoint/2010/main" val="422763727"/>
      </p:ext>
    </p:extLst>
  </p:cSld>
  <p:clrMapOvr>
    <a:masterClrMapping/>
  </p:clrMapOvr>
</p:sld>
</file>

<file path=ppt/theme/theme1.xml><?xml version="1.0" encoding="utf-8"?>
<a:theme xmlns:a="http://schemas.openxmlformats.org/drawingml/2006/main" name="Office Teması">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 (1)</Template>
  <TotalTime>90</TotalTime>
  <Words>687</Words>
  <Application>Microsoft Office PowerPoint</Application>
  <PresentationFormat>Geniş ekran</PresentationFormat>
  <Paragraphs>80</Paragraphs>
  <Slides>20</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20</vt:i4>
      </vt:variant>
    </vt:vector>
  </HeadingPairs>
  <TitlesOfParts>
    <vt:vector size="26" baseType="lpstr">
      <vt:lpstr>Arial</vt:lpstr>
      <vt:lpstr>Arial Black</vt:lpstr>
      <vt:lpstr>Calibri</vt:lpstr>
      <vt:lpstr>Calibri Light</vt:lpstr>
      <vt:lpstr>Wingdings</vt:lpstr>
      <vt:lpstr>Office Teması</vt:lpstr>
      <vt:lpstr>PowerPoint Sunusu</vt:lpstr>
      <vt:lpstr>   Agenda</vt:lpstr>
      <vt:lpstr>Summary &amp; Problem Statement</vt:lpstr>
      <vt:lpstr>Approach</vt:lpstr>
      <vt:lpstr>Profit</vt:lpstr>
      <vt:lpstr>PowerPoint Sunusu</vt:lpstr>
      <vt:lpstr>Transactions</vt:lpstr>
      <vt:lpstr>Transactions-2</vt:lpstr>
      <vt:lpstr>Transactions-3</vt:lpstr>
      <vt:lpstr>Transactions-4</vt:lpstr>
      <vt:lpstr>PowerPoint Sunusu</vt:lpstr>
      <vt:lpstr>PowerPoint Sunusu</vt:lpstr>
      <vt:lpstr>PowerPoint Sunusu</vt:lpstr>
      <vt:lpstr>Growth rate</vt:lpstr>
      <vt:lpstr>Customer share</vt:lpstr>
      <vt:lpstr>Age range</vt:lpstr>
      <vt:lpstr>Gender</vt:lpstr>
      <vt:lpstr>Social class</vt:lpstr>
      <vt:lpstr>Recommendations</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DİLEM ÜNAL</dc:creator>
  <cp:lastModifiedBy>DİLEM ÜNAL</cp:lastModifiedBy>
  <cp:revision>9</cp:revision>
  <dcterms:created xsi:type="dcterms:W3CDTF">2021-08-08T19:29:00Z</dcterms:created>
  <dcterms:modified xsi:type="dcterms:W3CDTF">2021-08-08T20:59:23Z</dcterms:modified>
</cp:coreProperties>
</file>