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91" r:id="rId4"/>
    <p:sldId id="290" r:id="rId5"/>
    <p:sldId id="305" r:id="rId6"/>
    <p:sldId id="288" r:id="rId7"/>
    <p:sldId id="286" r:id="rId8"/>
    <p:sldId id="287" r:id="rId9"/>
    <p:sldId id="319" r:id="rId10"/>
    <p:sldId id="284" r:id="rId11"/>
    <p:sldId id="2147375135" r:id="rId12"/>
    <p:sldId id="2147375121" r:id="rId13"/>
    <p:sldId id="2147375134" r:id="rId14"/>
    <p:sldId id="324" r:id="rId15"/>
    <p:sldId id="302" r:id="rId16"/>
    <p:sldId id="296" r:id="rId17"/>
    <p:sldId id="297" r:id="rId18"/>
    <p:sldId id="298" r:id="rId19"/>
    <p:sldId id="2147375133" r:id="rId20"/>
    <p:sldId id="289" r:id="rId21"/>
    <p:sldId id="21473751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y Best" initials="NB" lastIdx="1" clrIdx="0">
    <p:extLst>
      <p:ext uri="{19B8F6BF-5375-455C-9EA6-DF929625EA0E}">
        <p15:presenceInfo xmlns:p15="http://schemas.microsoft.com/office/powerpoint/2012/main" userId="S::nicky.x.best@gsk.com::f33b7c88-b68a-43a4-b657-3a8c71ff5ae0" providerId="AD"/>
      </p:ext>
    </p:extLst>
  </p:cmAuthor>
  <p:cmAuthor id="2" name="Andy Nicholls" initials="AN" lastIdx="1" clrIdx="1">
    <p:extLst>
      <p:ext uri="{19B8F6BF-5375-455C-9EA6-DF929625EA0E}">
        <p15:presenceInfo xmlns:p15="http://schemas.microsoft.com/office/powerpoint/2012/main" userId="S::andy.p.nicholls@gsk.com::f3a83628-1c02-41d9-82d2-b3f17fb20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113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061F-EFBE-445B-AEDC-84126C6F44B3}" v="50" dt="2022-10-18T14:45:17.689"/>
    <p1510:client id="{48C48EF5-02B6-42C4-948D-DBAA41990487}" v="42" dt="2022-10-14T18:51:24.355"/>
    <p1510:client id="{DB1D6BB6-E31C-4858-9157-C74CF6A6A209}" v="33" dt="2022-10-21T14:04:4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43"/>
  </p:normalViewPr>
  <p:slideViewPr>
    <p:cSldViewPr snapToGrid="0">
      <p:cViewPr varScale="1">
        <p:scale>
          <a:sx n="96" d="100"/>
          <a:sy n="96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CrJbe7NhGRZLC6WXCoV1RwbD9DZdVFK/6u0r54sJjZ8=" providerId="None" clId="Web-{48C48EF5-02B6-42C4-948D-DBAA41990487}"/>
    <pc:docChg chg="addSld delSld modSld">
      <pc:chgData name="Ellis Hughes" userId="CrJbe7NhGRZLC6WXCoV1RwbD9DZdVFK/6u0r54sJjZ8=" providerId="None" clId="Web-{48C48EF5-02B6-42C4-948D-DBAA41990487}" dt="2022-10-14T18:51:24.355" v="38" actId="1076"/>
      <pc:docMkLst>
        <pc:docMk/>
      </pc:docMkLst>
      <pc:sldChg chg="addSp modSp">
        <pc:chgData name="Ellis Hughes" userId="CrJbe7NhGRZLC6WXCoV1RwbD9DZdVFK/6u0r54sJjZ8=" providerId="None" clId="Web-{48C48EF5-02B6-42C4-948D-DBAA41990487}" dt="2022-10-14T18:50:59.260" v="37"/>
        <pc:sldMkLst>
          <pc:docMk/>
          <pc:sldMk cId="1358297167" sldId="268"/>
        </pc:sldMkLst>
        <pc:spChg chg="add mod">
          <ac:chgData name="Ellis Hughes" userId="CrJbe7NhGRZLC6WXCoV1RwbD9DZdVFK/6u0r54sJjZ8=" providerId="None" clId="Web-{48C48EF5-02B6-42C4-948D-DBAA41990487}" dt="2022-10-14T18:50:59.260" v="37"/>
          <ac:spMkLst>
            <pc:docMk/>
            <pc:sldMk cId="1358297167" sldId="268"/>
            <ac:spMk id="2" creationId="{3B0F883C-C842-760B-50BC-D8107D55ED1C}"/>
          </ac:spMkLst>
        </pc:spChg>
        <pc:spChg chg="mod">
          <ac:chgData name="Ellis Hughes" userId="CrJbe7NhGRZLC6WXCoV1RwbD9DZdVFK/6u0r54sJjZ8=" providerId="None" clId="Web-{48C48EF5-02B6-42C4-948D-DBAA41990487}" dt="2022-10-14T18:50:31.321" v="27" actId="20577"/>
          <ac:spMkLst>
            <pc:docMk/>
            <pc:sldMk cId="1358297167" sldId="268"/>
            <ac:spMk id="7" creationId="{6953A29A-CAB9-4EE2-BF09-78408F604278}"/>
          </ac:spMkLst>
        </pc:spChg>
        <pc:picChg chg="mod">
          <ac:chgData name="Ellis Hughes" userId="CrJbe7NhGRZLC6WXCoV1RwbD9DZdVFK/6u0r54sJjZ8=" providerId="None" clId="Web-{48C48EF5-02B6-42C4-948D-DBAA41990487}" dt="2022-10-14T18:49:51.866" v="3" actId="1076"/>
          <ac:picMkLst>
            <pc:docMk/>
            <pc:sldMk cId="1358297167" sldId="268"/>
            <ac:picMk id="9" creationId="{ACAA2F58-5100-400F-A9B4-7362FF5C0439}"/>
          </ac:picMkLst>
        </pc:picChg>
      </pc:sldChg>
      <pc:sldChg chg="modSp">
        <pc:chgData name="Ellis Hughes" userId="CrJbe7NhGRZLC6WXCoV1RwbD9DZdVFK/6u0r54sJjZ8=" providerId="None" clId="Web-{48C48EF5-02B6-42C4-948D-DBAA41990487}" dt="2022-10-14T18:51:24.355" v="38" actId="1076"/>
        <pc:sldMkLst>
          <pc:docMk/>
          <pc:sldMk cId="3924506408" sldId="291"/>
        </pc:sldMkLst>
        <pc:grpChg chg="mod">
          <ac:chgData name="Ellis Hughes" userId="CrJbe7NhGRZLC6WXCoV1RwbD9DZdVFK/6u0r54sJjZ8=" providerId="None" clId="Web-{48C48EF5-02B6-42C4-948D-DBAA41990487}" dt="2022-10-14T18:51:24.355" v="38" actId="1076"/>
          <ac:grpSpMkLst>
            <pc:docMk/>
            <pc:sldMk cId="3924506408" sldId="291"/>
            <ac:grpSpMk id="22" creationId="{7B34BF8C-1F18-4949-B7AB-44FBE6421AC4}"/>
          </ac:grpSpMkLst>
        </pc:grpChg>
      </pc:sldChg>
      <pc:sldChg chg="new del">
        <pc:chgData name="Ellis Hughes" userId="CrJbe7NhGRZLC6WXCoV1RwbD9DZdVFK/6u0r54sJjZ8=" providerId="None" clId="Web-{48C48EF5-02B6-42C4-948D-DBAA41990487}" dt="2022-10-14T18:50:35.962" v="29"/>
        <pc:sldMkLst>
          <pc:docMk/>
          <pc:sldMk cId="3823240149" sldId="2147375140"/>
        </pc:sldMkLst>
      </pc:sldChg>
    </pc:docChg>
  </pc:docChgLst>
  <pc:docChgLst>
    <pc:chgData name="Christina Fillmore" clId="Web-{DB1D6BB6-E31C-4858-9157-C74CF6A6A209}"/>
    <pc:docChg chg="modSld">
      <pc:chgData name="Christina Fillmore" userId="" providerId="" clId="Web-{DB1D6BB6-E31C-4858-9157-C74CF6A6A209}" dt="2022-10-21T14:04:41.752" v="31"/>
      <pc:docMkLst>
        <pc:docMk/>
      </pc:docMkLst>
      <pc:sldChg chg="modSp">
        <pc:chgData name="Christina Fillmore" userId="" providerId="" clId="Web-{DB1D6BB6-E31C-4858-9157-C74CF6A6A209}" dt="2022-10-21T13:27:31.806" v="25" actId="20577"/>
        <pc:sldMkLst>
          <pc:docMk/>
          <pc:sldMk cId="91069005" sldId="284"/>
        </pc:sldMkLst>
        <pc:spChg chg="mod">
          <ac:chgData name="Christina Fillmore" userId="" providerId="" clId="Web-{DB1D6BB6-E31C-4858-9157-C74CF6A6A209}" dt="2022-10-21T13:27:31.806" v="25" actId="20577"/>
          <ac:spMkLst>
            <pc:docMk/>
            <pc:sldMk cId="91069005" sldId="284"/>
            <ac:spMk id="2" creationId="{0264D956-F0E0-4552-81A8-868C528AC5E7}"/>
          </ac:spMkLst>
        </pc:spChg>
      </pc:sldChg>
      <pc:sldChg chg="modSp">
        <pc:chgData name="Christina Fillmore" userId="" providerId="" clId="Web-{DB1D6BB6-E31C-4858-9157-C74CF6A6A209}" dt="2022-10-21T14:03:54.499" v="30"/>
        <pc:sldMkLst>
          <pc:docMk/>
          <pc:sldMk cId="2261250158" sldId="296"/>
        </pc:sldMkLst>
        <pc:spChg chg="mod">
          <ac:chgData name="Christina Fillmore" userId="" providerId="" clId="Web-{DB1D6BB6-E31C-4858-9157-C74CF6A6A209}" dt="2022-10-21T14:03:27.357" v="27"/>
          <ac:spMkLst>
            <pc:docMk/>
            <pc:sldMk cId="2261250158" sldId="296"/>
            <ac:spMk id="9" creationId="{7277F3E7-C0FD-40C1-8022-A211A77011B7}"/>
          </ac:spMkLst>
        </pc:spChg>
        <pc:spChg chg="mod">
          <ac:chgData name="Christina Fillmore" userId="" providerId="" clId="Web-{DB1D6BB6-E31C-4858-9157-C74CF6A6A209}" dt="2022-10-21T14:03:42.045" v="29"/>
          <ac:spMkLst>
            <pc:docMk/>
            <pc:sldMk cId="2261250158" sldId="296"/>
            <ac:spMk id="10" creationId="{3BDDD35B-4A75-4E76-83FF-6AEDB4DF9C4D}"/>
          </ac:spMkLst>
        </pc:spChg>
        <pc:spChg chg="mod">
          <ac:chgData name="Christina Fillmore" userId="" providerId="" clId="Web-{DB1D6BB6-E31C-4858-9157-C74CF6A6A209}" dt="2022-10-21T14:03:32.576" v="28"/>
          <ac:spMkLst>
            <pc:docMk/>
            <pc:sldMk cId="2261250158" sldId="296"/>
            <ac:spMk id="11" creationId="{E9E22FA6-98BF-49F7-9812-F5E19856E8D4}"/>
          </ac:spMkLst>
        </pc:spChg>
        <pc:spChg chg="mod">
          <ac:chgData name="Christina Fillmore" userId="" providerId="" clId="Web-{DB1D6BB6-E31C-4858-9157-C74CF6A6A209}" dt="2022-10-21T14:03:54.499" v="30"/>
          <ac:spMkLst>
            <pc:docMk/>
            <pc:sldMk cId="2261250158" sldId="296"/>
            <ac:spMk id="12" creationId="{BC9CDF0C-46ED-4CD3-AAA3-4BA1201D1695}"/>
          </ac:spMkLst>
        </pc:spChg>
      </pc:sldChg>
      <pc:sldChg chg="modSp">
        <pc:chgData name="Christina Fillmore" userId="" providerId="" clId="Web-{DB1D6BB6-E31C-4858-9157-C74CF6A6A209}" dt="2022-10-21T14:04:41.752" v="31"/>
        <pc:sldMkLst>
          <pc:docMk/>
          <pc:sldMk cId="972290145" sldId="298"/>
        </pc:sldMkLst>
        <pc:spChg chg="mod">
          <ac:chgData name="Christina Fillmore" userId="" providerId="" clId="Web-{DB1D6BB6-E31C-4858-9157-C74CF6A6A209}" dt="2022-10-21T14:04:41.752" v="31"/>
          <ac:spMkLst>
            <pc:docMk/>
            <pc:sldMk cId="972290145" sldId="298"/>
            <ac:spMk id="20" creationId="{B9BEEDF1-4A87-438D-BC83-2DE41BE702D3}"/>
          </ac:spMkLst>
        </pc:spChg>
      </pc:sldChg>
    </pc:docChg>
  </pc:docChgLst>
  <pc:docChgLst>
    <pc:chgData name="Christina Fillmore" userId="Etm8djXhvbh3/oJeb71HWU1ce3TOs8AKQrYLZ43Ey7I=" providerId="None" clId="Web-{438A061F-EFBE-445B-AEDC-84126C6F44B3}"/>
    <pc:docChg chg="modSld">
      <pc:chgData name="Christina Fillmore" userId="Etm8djXhvbh3/oJeb71HWU1ce3TOs8AKQrYLZ43Ey7I=" providerId="None" clId="Web-{438A061F-EFBE-445B-AEDC-84126C6F44B3}" dt="2022-10-18T14:45:17.689" v="47" actId="1076"/>
      <pc:docMkLst>
        <pc:docMk/>
      </pc:docMkLst>
      <pc:sldChg chg="modSp">
        <pc:chgData name="Christina Fillmore" userId="Etm8djXhvbh3/oJeb71HWU1ce3TOs8AKQrYLZ43Ey7I=" providerId="None" clId="Web-{438A061F-EFBE-445B-AEDC-84126C6F44B3}" dt="2022-10-18T14:45:17.689" v="47" actId="1076"/>
        <pc:sldMkLst>
          <pc:docMk/>
          <pc:sldMk cId="3924506408" sldId="291"/>
        </pc:sldMkLst>
        <pc:spChg chg="mod">
          <ac:chgData name="Christina Fillmore" userId="Etm8djXhvbh3/oJeb71HWU1ce3TOs8AKQrYLZ43Ey7I=" providerId="None" clId="Web-{438A061F-EFBE-445B-AEDC-84126C6F44B3}" dt="2022-10-18T14:44:42.624" v="38" actId="20577"/>
          <ac:spMkLst>
            <pc:docMk/>
            <pc:sldMk cId="3924506408" sldId="291"/>
            <ac:spMk id="50" creationId="{41CF81C7-AA6B-4E28-9E14-F7C2F21B3624}"/>
          </ac:spMkLst>
        </pc:spChg>
        <pc:spChg chg="mod">
          <ac:chgData name="Christina Fillmore" userId="Etm8djXhvbh3/oJeb71HWU1ce3TOs8AKQrYLZ43Ey7I=" providerId="None" clId="Web-{438A061F-EFBE-445B-AEDC-84126C6F44B3}" dt="2022-10-18T14:45:17.689" v="47" actId="1076"/>
          <ac:spMkLst>
            <pc:docMk/>
            <pc:sldMk cId="3924506408" sldId="291"/>
            <ac:spMk id="53" creationId="{926AC737-A186-4E3B-8200-15D14E91DF43}"/>
          </ac:spMkLst>
        </pc:spChg>
        <pc:spChg chg="mod">
          <ac:chgData name="Christina Fillmore" userId="Etm8djXhvbh3/oJeb71HWU1ce3TOs8AKQrYLZ43Ey7I=" providerId="None" clId="Web-{438A061F-EFBE-445B-AEDC-84126C6F44B3}" dt="2022-10-18T14:44:39.062" v="35" actId="20577"/>
          <ac:spMkLst>
            <pc:docMk/>
            <pc:sldMk cId="3924506408" sldId="291"/>
            <ac:spMk id="69" creationId="{FC332059-B577-505A-26CF-EEBA2D9C93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41FB-72EB-8E4F-935F-6CAD44133FF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B5153-621C-8C43-BED7-037C6B91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8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2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2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Why </a:t>
            </a:r>
            <a:r>
              <a:rPr lang="en-GB" err="1"/>
              <a:t>gt</a:t>
            </a:r>
            <a:r>
              <a:rPr lang="en-GB"/>
              <a:t>: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/>
              <a:t>From </a:t>
            </a:r>
            <a:r>
              <a:rPr lang="en-GB" err="1"/>
              <a:t>Rstudio</a:t>
            </a:r>
            <a:r>
              <a:rPr lang="en-GB"/>
              <a:t> so a reputable source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/>
              <a:t>Good functionality to go out to where we need to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 err="1"/>
              <a:t>Ect</a:t>
            </a:r>
            <a:r>
              <a:rPr lang="en-GB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7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break a table down into component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6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Tfrmt works by letting you set the styling of each component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8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Parameters allow you to combine elements and create conditional formatting for values with the same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30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9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2066" indent="-302066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2066" indent="-302066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6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Can be done, just using the </a:t>
            </a:r>
            <a:r>
              <a:rPr lang="en-GB" err="1"/>
              <a:t>tidyverse</a:t>
            </a:r>
            <a:r>
              <a:rPr lang="en-GB"/>
              <a:t>, but it requires a bit more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1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4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6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2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4943-7563-78DC-E84A-667CD93D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DD848-8C77-E8A4-A306-74326FA5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A6B6-9DB8-6A3A-7A7C-C83B9DF3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48B2-4615-D8D3-3D45-B4A327D8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78DA-0E72-6939-59C1-3290381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23D-7883-AB17-9587-04F95BE2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5D9D4-27E0-F5B3-C0A2-109AC5EE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0D55-ED30-F8F1-F5F3-993F7C38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13BC-8342-E3F8-816A-18F016C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4922-C141-3A4E-683A-5DE9BCA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43514-0FB9-69EA-58F8-7DAC26D7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3FD04-1B80-701C-4C78-E8941F5F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BDEF-52CE-EB77-B758-5DDEA620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818B-6467-B1E1-6BA1-F906EBE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641B-A8D3-CE4F-E775-889DFEB3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7A6D-CCB0-DF2D-0D9A-6184CE39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DB7-A7FE-AA4E-3952-EBCCAC237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D6505-B9A2-3A36-B9B6-3E3CF07A64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21 October 2022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924AB-56D4-343D-306B-195A924E9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84351E-5906-1465-ED52-DA75D363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DBB70-10FD-DDED-C062-9AA927656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DFC7D-EB75-1C71-FBB6-74679DF5FB23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C73C-816C-5682-467B-90150DC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CE50-2BDF-61FB-1DE3-CA89790F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E11A-3D5C-2153-3767-C2423C20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0F38-D465-D5B2-5B6E-917C99A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E5A4-E6D7-D590-7E4E-790748F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086-2CCB-AAFC-FD7C-4F68846F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9DC2-415F-FB66-C928-E461C3E9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33D8-B4CF-FCDE-054F-2CD7DF7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F8D-8506-7575-9EFE-0FE25B64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5664-F873-D80A-36F6-4A60535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FEDB-2609-E300-B0BE-B4810FFE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0666-A102-8F62-077B-128C7265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69E5-47DB-B4F0-E76E-D5339561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FBD1-3123-0B08-E87E-589118EE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CE7C-375A-FF58-C542-66BBFEAA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7EC9-EEB1-18F8-3067-968739EA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3A92-B6FC-560B-D746-276AF76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D12B-999B-8C8D-6D0F-69A1F5F9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1C2B-1F19-0EDF-2175-C7E25305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343AD-EF67-D3A4-CA91-C7E606B9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135A4-05D8-B597-28FC-D2300CD72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F40F2-87D3-ACE6-B57A-657D5D1E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CB95F-CEB3-E98B-3644-419FFECA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9D7A5-E87C-765D-650A-0FACD40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BC40-5E9A-76E7-000F-A671C140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84336-7108-7B7A-D740-6B9667C7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2474C-FFCE-0844-3601-DF1D49BB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4A52-65FA-50E7-F726-9697F91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79357-7F20-0C58-5804-9BC20C60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B6D6A-E0CD-681D-8E3A-C497702C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814C-99DB-40C8-551E-398F80D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A59-ECCC-149C-5CAC-881D8834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1D55-16A0-0F38-0A96-32A967DB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89F7-7FDB-34E7-0C34-6DE70B7E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6288-5D63-1B8F-5B2E-640FDDB9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A6DCC-E46F-0223-5976-FAA2AC62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817D-AF5C-8073-1647-81ADEAF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0063-E4DC-3E2C-A5C5-7C6D7E39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03784-659B-A19B-4AA1-60C7DC3A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B4F93-D092-FA62-5F07-38A9ECD1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9C73-8E19-9E67-0C6A-42A8651A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B3DA-189C-B9D2-87F3-B98CD012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EA62-EDD3-E4E5-CE19-6C36D02E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C5953-B1CE-FF50-16D7-84CF32B6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5343-1BEF-AD05-F6FF-787E75F4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1747-678D-80D3-919B-4BAB942AD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FBA5-A78C-0244-AAB4-6C579C3C656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2550-761B-3129-8B73-08CB00E9E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A64F-A2C7-9DEC-EABE-0F88469DF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hyperlink" Target="https://doi.org/10.48550/arXiv.2204.0995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spaces/2916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rstudio-conf-2022/clinical-reporting-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0EF9-34D7-85F1-E9EA-963DACBB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739F-01DE-C024-EE1A-F051C7704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~2 years. Fairly stable, but new features are still being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 vert="horz" wrap="square" lIns="91440" tIns="18000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General Purpose: </a:t>
            </a:r>
            <a:endParaRPr lang="en-GB"/>
          </a:p>
          <a:p>
            <a:r>
              <a:rPr lang="en-GB" sz="2000" dirty="0"/>
              <a:t>Create standard descriptive statistics from ADAMs </a:t>
            </a:r>
            <a:endParaRPr lang="en-GB" sz="2000" dirty="0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https://atorus-research.github.io/Tplyr/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Tplyr</a:t>
            </a:r>
            <a:r>
              <a:rPr lang="en-GB"/>
              <a:t>}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DF01794-D089-46D8-9CBE-41477D56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783" y="126760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a layer to build descriptive stats on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Calculates count based descriptive stats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Calculates continuous descriptive stats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add_total_group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totals column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get_numeric_data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Pulls out an ARD from a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Tplyr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table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how to count distinct subjects</a:t>
            </a:r>
          </a:p>
        </p:txBody>
      </p:sp>
    </p:spTree>
    <p:extLst>
      <p:ext uri="{BB962C8B-B14F-4D97-AF65-F5344CB8AC3E}">
        <p14:creationId xmlns:p14="http://schemas.microsoft.com/office/powerpoint/2010/main" val="910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928C-B6D0-CC0C-07B0-D3BB2D50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0222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ow: Right 57">
            <a:extLst>
              <a:ext uri="{FF2B5EF4-FFF2-40B4-BE49-F238E27FC236}">
                <a16:creationId xmlns:a16="http://schemas.microsoft.com/office/drawing/2014/main" id="{5A80E224-790F-4ADB-912C-363877D77EF8}"/>
              </a:ext>
            </a:extLst>
          </p:cNvPr>
          <p:cNvSpPr/>
          <p:nvPr/>
        </p:nvSpPr>
        <p:spPr bwMode="auto">
          <a:xfrm rot="12626398">
            <a:off x="5952041" y="231993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FF66F53-6F90-4AC2-B8E9-5F57472BE0F9}"/>
              </a:ext>
            </a:extLst>
          </p:cNvPr>
          <p:cNvSpPr/>
          <p:nvPr/>
        </p:nvSpPr>
        <p:spPr bwMode="auto">
          <a:xfrm rot="18561057">
            <a:off x="7881830" y="225601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E3C45-089A-46C5-BDA2-B67FE827FFCA}"/>
              </a:ext>
            </a:extLst>
          </p:cNvPr>
          <p:cNvSpPr txBox="1"/>
          <p:nvPr/>
        </p:nvSpPr>
        <p:spPr>
          <a:xfrm>
            <a:off x="7118358" y="369808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/>
              <a:t>A</a:t>
            </a:r>
            <a:r>
              <a:rPr lang="en-GB" sz="1200"/>
              <a:t>nalysis </a:t>
            </a:r>
            <a:r>
              <a:rPr lang="en-GB" sz="1200" b="1"/>
              <a:t>R</a:t>
            </a:r>
            <a:r>
              <a:rPr lang="en-GB" sz="1200"/>
              <a:t>esults </a:t>
            </a:r>
            <a:r>
              <a:rPr lang="en-GB" sz="1200" b="1"/>
              <a:t>D</a:t>
            </a:r>
            <a:r>
              <a:rPr lang="en-GB" sz="1200"/>
              <a:t>ata</a:t>
            </a:r>
          </a:p>
        </p:txBody>
      </p: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C8447DD5-4AF2-47DF-B7B6-0B7F5B5E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450" y="2802516"/>
            <a:ext cx="977131" cy="955232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3907E2B9-7E5D-405C-9CBA-3EF3ECA3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9427" y="2802516"/>
            <a:ext cx="977131" cy="955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770FB-BA0E-4F90-9DFB-BEE4042E3422}"/>
              </a:ext>
            </a:extLst>
          </p:cNvPr>
          <p:cNvSpPr txBox="1"/>
          <p:nvPr/>
        </p:nvSpPr>
        <p:spPr>
          <a:xfrm>
            <a:off x="2585334" y="369808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err="1"/>
              <a:t>ADaM</a:t>
            </a:r>
            <a:endParaRPr lang="en-GB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0FC15-07CF-4E7B-872E-9EE32DD98C88}"/>
              </a:ext>
            </a:extLst>
          </p:cNvPr>
          <p:cNvSpPr txBox="1"/>
          <p:nvPr/>
        </p:nvSpPr>
        <p:spPr>
          <a:xfrm>
            <a:off x="4120532" y="344771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2EF288B-19B2-4C24-8BCF-07404848722E}"/>
              </a:ext>
            </a:extLst>
          </p:cNvPr>
          <p:cNvSpPr/>
          <p:nvPr/>
        </p:nvSpPr>
        <p:spPr bwMode="auto">
          <a:xfrm>
            <a:off x="-99060" y="3253886"/>
            <a:ext cx="2301246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031AC-B43A-449F-A897-E82EF5755763}"/>
              </a:ext>
            </a:extLst>
          </p:cNvPr>
          <p:cNvSpPr/>
          <p:nvPr/>
        </p:nvSpPr>
        <p:spPr bwMode="auto">
          <a:xfrm>
            <a:off x="-99060" y="3055668"/>
            <a:ext cx="1907013" cy="645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68A2E83-FDBC-4B75-997A-8C99C6E0332C}"/>
              </a:ext>
            </a:extLst>
          </p:cNvPr>
          <p:cNvSpPr/>
          <p:nvPr/>
        </p:nvSpPr>
        <p:spPr bwMode="auto">
          <a:xfrm>
            <a:off x="3733800" y="325388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EF78D1-1BE9-43A3-9059-5B0DE2E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Analysis Results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A37B7A-E9A9-4517-B0F3-E5C32261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The Possibilities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B095C-5534-47B0-92B1-61EC57DD31EF}"/>
              </a:ext>
            </a:extLst>
          </p:cNvPr>
          <p:cNvSpPr/>
          <p:nvPr/>
        </p:nvSpPr>
        <p:spPr>
          <a:xfrm>
            <a:off x="4497817" y="204054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018B7-739B-44AF-A0FB-E26B0724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730" y="1238545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44A516-92F1-49F0-9557-A0FC85DAB659}"/>
              </a:ext>
            </a:extLst>
          </p:cNvPr>
          <p:cNvSpPr/>
          <p:nvPr/>
        </p:nvSpPr>
        <p:spPr>
          <a:xfrm>
            <a:off x="6737833" y="1580871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In-text CSR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5B0E3E2-09B3-49AA-A584-4BB38DA0115E}"/>
              </a:ext>
            </a:extLst>
          </p:cNvPr>
          <p:cNvSpPr/>
          <p:nvPr/>
        </p:nvSpPr>
        <p:spPr bwMode="auto">
          <a:xfrm rot="16200000">
            <a:off x="7161460" y="202646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3BA0AA-81AA-442B-8173-4E2AC0EAB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489" y="75428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C93056-7CB3-4DD6-9EB3-A5EDF27A27DD}"/>
              </a:ext>
            </a:extLst>
          </p:cNvPr>
          <p:cNvSpPr/>
          <p:nvPr/>
        </p:nvSpPr>
        <p:spPr>
          <a:xfrm>
            <a:off x="8695032" y="171133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52FE2BB-0ADE-4191-B9A3-D21253F61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673" y="962424"/>
            <a:ext cx="1341025" cy="7552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B74E6D4-781C-4ABA-87E0-9A8F2FADCBE6}"/>
              </a:ext>
            </a:extLst>
          </p:cNvPr>
          <p:cNvSpPr/>
          <p:nvPr/>
        </p:nvSpPr>
        <p:spPr>
          <a:xfrm>
            <a:off x="10082170" y="327534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CFA0107-E1F4-4E93-9F10-53D61B197DEF}"/>
              </a:ext>
            </a:extLst>
          </p:cNvPr>
          <p:cNvSpPr/>
          <p:nvPr/>
        </p:nvSpPr>
        <p:spPr bwMode="auto">
          <a:xfrm rot="21104292">
            <a:off x="8302076" y="288457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18BC7DC-3DB0-440C-BC4F-DDD352E80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579" y="221429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9328C9-3236-4276-98B5-2BE5CBCB5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4736" y="244783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E4BAC3-6D0E-499F-B1AB-76BDB3E08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9381" y="267480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B92ECB4-920A-4A77-8309-00DF59CC704F}"/>
              </a:ext>
            </a:extLst>
          </p:cNvPr>
          <p:cNvSpPr/>
          <p:nvPr/>
        </p:nvSpPr>
        <p:spPr>
          <a:xfrm>
            <a:off x="10077671" y="4667215"/>
            <a:ext cx="1303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clinicaltrials.gov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E46D812-E16F-4975-B08C-BB07E2677602}"/>
              </a:ext>
            </a:extLst>
          </p:cNvPr>
          <p:cNvSpPr/>
          <p:nvPr/>
        </p:nvSpPr>
        <p:spPr bwMode="auto">
          <a:xfrm rot="1240854">
            <a:off x="8268542" y="374104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E4C990-8AA5-4BD3-8697-0A6475181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3522" y="386539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2B29468-3C36-442E-AB3B-A287C4BFC543}"/>
              </a:ext>
            </a:extLst>
          </p:cNvPr>
          <p:cNvSpPr/>
          <p:nvPr/>
        </p:nvSpPr>
        <p:spPr>
          <a:xfrm>
            <a:off x="8676352" y="569312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E393EED-8AA4-4E72-8813-3BF9E40A2372}"/>
              </a:ext>
            </a:extLst>
          </p:cNvPr>
          <p:cNvSpPr/>
          <p:nvPr/>
        </p:nvSpPr>
        <p:spPr bwMode="auto">
          <a:xfrm rot="2620206">
            <a:off x="7974530" y="429623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1FDF5D-530F-4224-9112-F2C6AB9BA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7673" y="494306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9E5E9DC-7ECD-4B7A-9C0A-36CE815E10D0}"/>
              </a:ext>
            </a:extLst>
          </p:cNvPr>
          <p:cNvSpPr/>
          <p:nvPr/>
        </p:nvSpPr>
        <p:spPr>
          <a:xfrm>
            <a:off x="6835765" y="598011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44C7DFF-2CC0-4C6D-B190-4BDBAA4BED05}"/>
              </a:ext>
            </a:extLst>
          </p:cNvPr>
          <p:cNvSpPr/>
          <p:nvPr/>
        </p:nvSpPr>
        <p:spPr bwMode="auto">
          <a:xfrm rot="5400000">
            <a:off x="7217976" y="457252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394C75A-9178-4EF2-B1AF-BD0B200644E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7514"/>
          <a:stretch/>
        </p:blipFill>
        <p:spPr>
          <a:xfrm>
            <a:off x="6831032" y="518605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E623DCD-9B66-46D2-8880-C82FC13462FC}"/>
              </a:ext>
            </a:extLst>
          </p:cNvPr>
          <p:cNvSpPr/>
          <p:nvPr/>
        </p:nvSpPr>
        <p:spPr>
          <a:xfrm>
            <a:off x="4582670" y="537217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E52A4DF-DC07-4BA8-BDA5-7FAF93E47630}"/>
              </a:ext>
            </a:extLst>
          </p:cNvPr>
          <p:cNvSpPr/>
          <p:nvPr/>
        </p:nvSpPr>
        <p:spPr bwMode="auto">
          <a:xfrm rot="8473691">
            <a:off x="5975818" y="429624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C6FDA5F-0108-4DDC-A46E-1B5E30F22F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2670" y="444757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6B35C33D-902E-4610-944F-022CBF4E59FA}"/>
              </a:ext>
            </a:extLst>
          </p:cNvPr>
          <p:cNvSpPr/>
          <p:nvPr/>
        </p:nvSpPr>
        <p:spPr bwMode="auto">
          <a:xfrm>
            <a:off x="11426578" y="6237346"/>
            <a:ext cx="642363" cy="231291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4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324716F-DE0A-443A-B24A-5312A6891745}"/>
              </a:ext>
            </a:extLst>
          </p:cNvPr>
          <p:cNvSpPr/>
          <p:nvPr/>
        </p:nvSpPr>
        <p:spPr bwMode="auto">
          <a:xfrm>
            <a:off x="11426578" y="6556898"/>
            <a:ext cx="642363" cy="231291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4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00412-6A35-43E8-8CEB-C371E27EC39B}"/>
              </a:ext>
            </a:extLst>
          </p:cNvPr>
          <p:cNvSpPr txBox="1"/>
          <p:nvPr/>
        </p:nvSpPr>
        <p:spPr>
          <a:xfrm>
            <a:off x="10425260" y="6189780"/>
            <a:ext cx="10013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067"/>
              <a:t>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2651B-48A9-41D4-A641-5A4E4344EF2C}"/>
              </a:ext>
            </a:extLst>
          </p:cNvPr>
          <p:cNvSpPr txBox="1"/>
          <p:nvPr/>
        </p:nvSpPr>
        <p:spPr>
          <a:xfrm>
            <a:off x="10425260" y="6528622"/>
            <a:ext cx="10013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067"/>
              <a:t>Formatting</a:t>
            </a:r>
          </a:p>
        </p:txBody>
      </p:sp>
      <p:pic>
        <p:nvPicPr>
          <p:cNvPr id="65" name="Picture 64" descr="Diagram&#10;&#10;Description automatically generated">
            <a:extLst>
              <a:ext uri="{FF2B5EF4-FFF2-40B4-BE49-F238E27FC236}">
                <a16:creationId xmlns:a16="http://schemas.microsoft.com/office/drawing/2014/main" id="{3264EF1A-2A1F-4476-B54C-BE9A3F1200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" y="1199881"/>
            <a:ext cx="1640747" cy="1640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D543190-1D8D-446F-8734-0A0F61989F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9464" y="4605502"/>
            <a:ext cx="864521" cy="58055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4E9271-B2CD-4057-9FDC-BE454E057FE7}"/>
              </a:ext>
            </a:extLst>
          </p:cNvPr>
          <p:cNvSpPr/>
          <p:nvPr/>
        </p:nvSpPr>
        <p:spPr>
          <a:xfrm>
            <a:off x="889635" y="5295011"/>
            <a:ext cx="1303666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 future, graphics?</a:t>
            </a:r>
          </a:p>
        </p:txBody>
      </p:sp>
    </p:spTree>
    <p:extLst>
      <p:ext uri="{BB962C8B-B14F-4D97-AF65-F5344CB8AC3E}">
        <p14:creationId xmlns:p14="http://schemas.microsoft.com/office/powerpoint/2010/main" val="290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C72C32C-E36F-4D75-BAA6-2C38363F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423" y="1448438"/>
            <a:ext cx="7392862" cy="269149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F6FB14-DDA1-46D9-8234-40A083353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126" y="1311163"/>
            <a:ext cx="3597274" cy="2828766"/>
          </a:xfrm>
        </p:spPr>
        <p:txBody>
          <a:bodyPr/>
          <a:lstStyle/>
          <a:p>
            <a:r>
              <a:rPr lang="en-GB" sz="2000"/>
              <a:t>Key features</a:t>
            </a:r>
          </a:p>
          <a:p>
            <a:pPr lvl="1"/>
            <a:r>
              <a:rPr lang="en-GB" sz="1800" i="1"/>
              <a:t>Unformatted</a:t>
            </a:r>
            <a:r>
              <a:rPr lang="en-GB" sz="1800"/>
              <a:t> values</a:t>
            </a:r>
          </a:p>
          <a:p>
            <a:pPr lvl="1"/>
            <a:r>
              <a:rPr lang="en-GB" sz="1800"/>
              <a:t>1 value per row </a:t>
            </a:r>
          </a:p>
          <a:p>
            <a:pPr lvl="1"/>
            <a:r>
              <a:rPr lang="en-GB" sz="1800"/>
              <a:t>Distinct columns for each grouping variable</a:t>
            </a:r>
          </a:p>
          <a:p>
            <a:pPr lvl="1"/>
            <a:r>
              <a:rPr lang="en-GB" sz="1800"/>
              <a:t>Include everything you want to display (particularly labels)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A2DBFA-3A6F-42FB-9C4D-359F2724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78" y="242888"/>
            <a:ext cx="10645810" cy="430887"/>
          </a:xfrm>
        </p:spPr>
        <p:txBody>
          <a:bodyPr>
            <a:normAutofit fontScale="90000"/>
          </a:bodyPr>
          <a:lstStyle/>
          <a:p>
            <a:r>
              <a:rPr lang="en-GB"/>
              <a:t>Analysis Results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2ACEED-6413-43B2-8AE7-4278F65BCD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76548" y="6291599"/>
            <a:ext cx="10179369" cy="373975"/>
          </a:xfrm>
        </p:spPr>
        <p:txBody>
          <a:bodyPr/>
          <a:lstStyle/>
          <a:p>
            <a:r>
              <a:rPr lang="en-GB" sz="1050">
                <a:hlinkClick r:id="rId4"/>
              </a:rPr>
              <a:t>Why we should respect analysis results as data</a:t>
            </a:r>
            <a:endParaRPr lang="en-GB" sz="1050"/>
          </a:p>
          <a:p>
            <a:r>
              <a:rPr lang="en-GB" sz="1050" b="0" i="0" strike="noStrike">
                <a:effectLst/>
                <a:latin typeface="Lucida Grande"/>
              </a:rPr>
              <a:t>Joana M Barros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Lukas A Widmer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Mark Baillie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Simon </a:t>
            </a:r>
            <a:r>
              <a:rPr lang="en-GB" sz="1050" b="0" i="0" strike="noStrike" err="1">
                <a:effectLst/>
                <a:latin typeface="Lucida Grande"/>
              </a:rPr>
              <a:t>Wandel</a:t>
            </a:r>
            <a:r>
              <a:rPr lang="en-GB" sz="1050" b="0" i="0" strike="noStrike">
                <a:effectLst/>
                <a:latin typeface="Lucida Grande"/>
              </a:rPr>
              <a:t>, (</a:t>
            </a:r>
            <a:r>
              <a:rPr lang="en-GB" sz="1050"/>
              <a:t>Analytics, Novartis Pharma AG, Basel, Switzerland)</a:t>
            </a:r>
          </a:p>
          <a:p>
            <a:r>
              <a:rPr lang="en-GB" sz="1050"/>
              <a:t>https://doi.org/10.48550/arXiv.2204.09959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C6246-EBF8-4E42-A166-F4704EED798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21 October 2022</a:t>
            </a:fld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2C540-AFDB-4C9D-BAA3-BB6E4C99B37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677692D-92F0-4409-A149-5A2524A8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477" y="694950"/>
            <a:ext cx="10645811" cy="352800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F90D5DA3-EAD7-4BD1-8B0E-6B6E830CE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347" y="196159"/>
            <a:ext cx="977131" cy="955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AE8680-6D5D-4602-9BB5-1079C6C0335C}"/>
              </a:ext>
            </a:extLst>
          </p:cNvPr>
          <p:cNvSpPr txBox="1"/>
          <p:nvPr/>
        </p:nvSpPr>
        <p:spPr>
          <a:xfrm>
            <a:off x="365126" y="4685939"/>
            <a:ext cx="1009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Interested in reading more, see:</a:t>
            </a:r>
          </a:p>
          <a:p>
            <a:pPr lvl="1"/>
            <a:r>
              <a:rPr lang="en-GB" i="1">
                <a:hlinkClick r:id="rId4"/>
              </a:rPr>
              <a:t>Why we should respect analysis results as data</a:t>
            </a:r>
            <a:endParaRPr lang="en-GB" i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C0C13E-3A60-4F78-89E2-0F19788EA298}"/>
              </a:ext>
            </a:extLst>
          </p:cNvPr>
          <p:cNvSpPr/>
          <p:nvPr/>
        </p:nvSpPr>
        <p:spPr bwMode="auto">
          <a:xfrm>
            <a:off x="10889912" y="3007276"/>
            <a:ext cx="848434" cy="1210564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97D014-C13B-4FB2-BE3D-C5B8D667673D}"/>
              </a:ext>
            </a:extLst>
          </p:cNvPr>
          <p:cNvSpPr/>
          <p:nvPr/>
        </p:nvSpPr>
        <p:spPr bwMode="auto">
          <a:xfrm>
            <a:off x="9560718" y="1688688"/>
            <a:ext cx="1400988" cy="1119874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9F1FD-A72F-438A-81E6-5092D1EBF541}"/>
              </a:ext>
            </a:extLst>
          </p:cNvPr>
          <p:cNvCxnSpPr>
            <a:cxnSpLocks/>
          </p:cNvCxnSpPr>
          <p:nvPr/>
        </p:nvCxnSpPr>
        <p:spPr>
          <a:xfrm>
            <a:off x="9894873" y="3354572"/>
            <a:ext cx="0" cy="785357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78F0452-B9EA-447D-9C83-AFCBC277944E}"/>
              </a:ext>
            </a:extLst>
          </p:cNvPr>
          <p:cNvSpPr/>
          <p:nvPr/>
        </p:nvSpPr>
        <p:spPr bwMode="auto">
          <a:xfrm>
            <a:off x="4902007" y="2966981"/>
            <a:ext cx="4879448" cy="601386"/>
          </a:xfrm>
          <a:prstGeom prst="ellipse">
            <a:avLst/>
          </a:prstGeom>
          <a:noFill/>
          <a:ln w="57150"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23F8A3-DC53-4CB8-B69A-6503B39A595C}"/>
              </a:ext>
            </a:extLst>
          </p:cNvPr>
          <p:cNvSpPr/>
          <p:nvPr/>
        </p:nvSpPr>
        <p:spPr bwMode="auto">
          <a:xfrm>
            <a:off x="7378995" y="1898164"/>
            <a:ext cx="2402460" cy="837444"/>
          </a:xfrm>
          <a:prstGeom prst="ellipse">
            <a:avLst/>
          </a:prstGeom>
          <a:noFill/>
          <a:ln w="57150"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C791A4-FCDF-4931-8949-4368109D864D}"/>
              </a:ext>
            </a:extLst>
          </p:cNvPr>
          <p:cNvCxnSpPr>
            <a:cxnSpLocks/>
          </p:cNvCxnSpPr>
          <p:nvPr/>
        </p:nvCxnSpPr>
        <p:spPr>
          <a:xfrm>
            <a:off x="11844386" y="3354572"/>
            <a:ext cx="0" cy="785357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7C34C82-3708-43DE-839E-BFB904184D97}"/>
              </a:ext>
            </a:extLst>
          </p:cNvPr>
          <p:cNvSpPr/>
          <p:nvPr/>
        </p:nvSpPr>
        <p:spPr bwMode="auto">
          <a:xfrm>
            <a:off x="4220310" y="2998423"/>
            <a:ext cx="947105" cy="1219417"/>
          </a:xfrm>
          <a:prstGeom prst="ellipse">
            <a:avLst/>
          </a:prstGeom>
          <a:noFill/>
          <a:ln w="57150">
            <a:solidFill>
              <a:schemeClr val="accent3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C2A1E-1CAB-480A-9638-A3884662F892}"/>
              </a:ext>
            </a:extLst>
          </p:cNvPr>
          <p:cNvSpPr/>
          <p:nvPr/>
        </p:nvSpPr>
        <p:spPr bwMode="auto">
          <a:xfrm>
            <a:off x="9943305" y="2232612"/>
            <a:ext cx="1005682" cy="260695"/>
          </a:xfrm>
          <a:prstGeom prst="ellipse">
            <a:avLst/>
          </a:prstGeom>
          <a:noFill/>
          <a:ln w="57150">
            <a:solidFill>
              <a:schemeClr val="accent4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7056F5-7922-4379-8208-7666C1CC1270}"/>
              </a:ext>
            </a:extLst>
          </p:cNvPr>
          <p:cNvSpPr/>
          <p:nvPr/>
        </p:nvSpPr>
        <p:spPr bwMode="auto">
          <a:xfrm>
            <a:off x="11352548" y="3354572"/>
            <a:ext cx="323985" cy="435479"/>
          </a:xfrm>
          <a:prstGeom prst="ellipse">
            <a:avLst/>
          </a:prstGeom>
          <a:noFill/>
          <a:ln w="57150">
            <a:solidFill>
              <a:schemeClr val="accent4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32" grpId="0" animBg="1"/>
      <p:bldP spid="34" grpId="0" animBg="1"/>
      <p:bldP spid="40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Alpha release is out. Will likely go to CRAN by the end of the year once additional functionality is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5A589-D5B3-4938-86E7-C6284AD251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9C0A-E927-46EF-8F45-5415BFA6FF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C865-5262-4DC6-B64C-149C5761264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834A7A-F6DB-40EB-BEB2-DE44EC91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process 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E3AEF4-E175-4A5E-B218-6B3BBF72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B9EA4-6011-4C89-8B95-ABBC17F656A5}"/>
              </a:ext>
            </a:extLst>
          </p:cNvPr>
          <p:cNvSpPr/>
          <p:nvPr/>
        </p:nvSpPr>
        <p:spPr bwMode="auto">
          <a:xfrm>
            <a:off x="498297" y="2418364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Define table metadata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BDCBF7-E8C7-459A-9769-599295DBC265}"/>
              </a:ext>
            </a:extLst>
          </p:cNvPr>
          <p:cNvSpPr/>
          <p:nvPr/>
        </p:nvSpPr>
        <p:spPr bwMode="auto">
          <a:xfrm>
            <a:off x="4775771" y="1282557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Create a mock based on metadata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71645A-41A9-483C-8230-7666A541E1F3}"/>
              </a:ext>
            </a:extLst>
          </p:cNvPr>
          <p:cNvSpPr/>
          <p:nvPr/>
        </p:nvSpPr>
        <p:spPr bwMode="auto">
          <a:xfrm>
            <a:off x="4775771" y="3604536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Format values in accordance with metadata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06F30B-778A-404D-9783-1245500AC406}"/>
              </a:ext>
            </a:extLst>
          </p:cNvPr>
          <p:cNvSpPr/>
          <p:nvPr/>
        </p:nvSpPr>
        <p:spPr bwMode="auto">
          <a:xfrm rot="1395822">
            <a:off x="7474449" y="1783422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8358CE-71EE-4053-91DF-B311ECEC2F55}"/>
              </a:ext>
            </a:extLst>
          </p:cNvPr>
          <p:cNvSpPr/>
          <p:nvPr/>
        </p:nvSpPr>
        <p:spPr bwMode="auto">
          <a:xfrm rot="20204178" flipV="1">
            <a:off x="7421365" y="3431129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6A3BF2-732C-44B2-AF88-C5BE0CAA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725" y="2134287"/>
            <a:ext cx="1581223" cy="18236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4E79AC-960F-4001-B187-DA892C327B6F}"/>
              </a:ext>
            </a:extLst>
          </p:cNvPr>
          <p:cNvSpPr/>
          <p:nvPr/>
        </p:nvSpPr>
        <p:spPr bwMode="auto">
          <a:xfrm rot="20204178" flipV="1">
            <a:off x="2964887" y="1838175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C6B5CB-9F7A-447F-80ED-B6C30295A3A7}"/>
              </a:ext>
            </a:extLst>
          </p:cNvPr>
          <p:cNvSpPr/>
          <p:nvPr/>
        </p:nvSpPr>
        <p:spPr bwMode="auto">
          <a:xfrm rot="492277">
            <a:off x="2935413" y="3440419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03577787-1B38-4C20-ABF6-5528794610BC}"/>
              </a:ext>
            </a:extLst>
          </p:cNvPr>
          <p:cNvSpPr/>
          <p:nvPr/>
        </p:nvSpPr>
        <p:spPr bwMode="auto">
          <a:xfrm>
            <a:off x="1088376" y="3514388"/>
            <a:ext cx="652206" cy="652206"/>
          </a:xfrm>
          <a:prstGeom prst="mathPlus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8322C659-7A72-4D17-A4ED-75618CB7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285" y="346431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16062F-BEC9-473B-ABCC-A9104B21B505}"/>
              </a:ext>
            </a:extLst>
          </p:cNvPr>
          <p:cNvSpPr txBox="1"/>
          <p:nvPr/>
        </p:nvSpPr>
        <p:spPr>
          <a:xfrm>
            <a:off x="1804694" y="4123188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3"/>
                </a:solidFill>
              </a:rPr>
              <a:t>ARD</a:t>
            </a:r>
          </a:p>
        </p:txBody>
      </p:sp>
    </p:spTree>
    <p:extLst>
      <p:ext uri="{BB962C8B-B14F-4D97-AF65-F5344CB8AC3E}">
        <p14:creationId xmlns:p14="http://schemas.microsoft.com/office/powerpoint/2010/main" val="13594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08C554-69BE-4DEE-A5E5-7F8149AE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2119331" y="1134078"/>
          <a:ext cx="8463175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635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2049694" y="1134078"/>
            <a:ext cx="3457254" cy="5102335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972640" y="1068925"/>
            <a:ext cx="8768993" cy="657133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5506947" y="1726058"/>
            <a:ext cx="5234685" cy="4510355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CC48-FABE-437F-BB90-6E3099D97E77}"/>
              </a:ext>
            </a:extLst>
          </p:cNvPr>
          <p:cNvSpPr txBox="1"/>
          <p:nvPr/>
        </p:nvSpPr>
        <p:spPr>
          <a:xfrm>
            <a:off x="10695397" y="3981235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Table body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972640" y="1726058"/>
            <a:ext cx="8768993" cy="1741470"/>
          </a:xfrm>
          <a:prstGeom prst="rect">
            <a:avLst/>
          </a:prstGeom>
          <a:noFill/>
          <a:ln w="28575">
            <a:solidFill>
              <a:schemeClr val="accent6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B2EF8-92F0-40B5-81E5-DEDC3A2CAB29}"/>
              </a:ext>
            </a:extLst>
          </p:cNvPr>
          <p:cNvSpPr txBox="1"/>
          <p:nvPr/>
        </p:nvSpPr>
        <p:spPr>
          <a:xfrm>
            <a:off x="10715376" y="10477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32CDC-159E-48B9-84FD-E35A4AC73E20}"/>
              </a:ext>
            </a:extLst>
          </p:cNvPr>
          <p:cNvSpPr txBox="1"/>
          <p:nvPr/>
        </p:nvSpPr>
        <p:spPr>
          <a:xfrm>
            <a:off x="1009722" y="3685245"/>
            <a:ext cx="1109609" cy="91440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85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Labels and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8C954-DE06-4012-BCBF-C86B25A976D1}"/>
              </a:ext>
            </a:extLst>
          </p:cNvPr>
          <p:cNvSpPr txBox="1"/>
          <p:nvPr/>
        </p:nvSpPr>
        <p:spPr>
          <a:xfrm>
            <a:off x="627297" y="246066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Row groups</a:t>
            </a:r>
          </a:p>
        </p:txBody>
      </p:sp>
    </p:spTree>
    <p:extLst>
      <p:ext uri="{BB962C8B-B14F-4D97-AF65-F5344CB8AC3E}">
        <p14:creationId xmlns:p14="http://schemas.microsoft.com/office/powerpoint/2010/main" val="22612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9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1150694" y="984894"/>
          <a:ext cx="6357002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0360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1150692" y="995348"/>
            <a:ext cx="2013737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150694" y="919741"/>
            <a:ext cx="6482994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3164429" y="1576874"/>
            <a:ext cx="4469259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150694" y="1576874"/>
            <a:ext cx="6482994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15C20-53FB-4E92-B2A3-3E957816CD36}"/>
              </a:ext>
            </a:extLst>
          </p:cNvPr>
          <p:cNvSpPr txBox="1"/>
          <p:nvPr/>
        </p:nvSpPr>
        <p:spPr>
          <a:xfrm>
            <a:off x="7792947" y="2003460"/>
            <a:ext cx="2866489" cy="3262045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40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tfrmt(…,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= “var1”,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label = “var2”,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51888912-552C-426B-9CFE-AF5030193C1F}"/>
              </a:ext>
            </a:extLst>
          </p:cNvPr>
          <p:cNvGraphicFramePr>
            <a:graphicFrameLocks noGrp="1"/>
          </p:cNvGraphicFramePr>
          <p:nvPr/>
        </p:nvGraphicFramePr>
        <p:xfrm>
          <a:off x="864286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B052-63F9-41AA-91CA-4014D7F08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A3DF-FC2C-42DC-81FD-B9880EB4E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1DFE-03F4-44E5-8386-36DF175C55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132FCF-0491-42FB-898A-AA708FC8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with Analysis Results Data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F81ED-C550-49DC-BFE9-50B786FC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E5B768-8018-4DD6-847E-467852EBE949}"/>
              </a:ext>
            </a:extLst>
          </p:cNvPr>
          <p:cNvGraphicFramePr>
            <a:graphicFrameLocks noGrp="1"/>
          </p:cNvGraphicFramePr>
          <p:nvPr/>
        </p:nvGraphicFramePr>
        <p:xfrm>
          <a:off x="6989892" y="3525797"/>
          <a:ext cx="4835396" cy="21404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6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79789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(sd)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2CC5BC-62F6-47DA-81DF-1F9234C603D9}"/>
              </a:ext>
            </a:extLst>
          </p:cNvPr>
          <p:cNvSpPr txBox="1"/>
          <p:nvPr/>
        </p:nvSpPr>
        <p:spPr>
          <a:xfrm>
            <a:off x="4304872" y="1955762"/>
            <a:ext cx="3534310" cy="2557784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92500" lnSpcReduction="1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>
                <a:latin typeface="Consolas" panose="020B0609020204030204" pitchFamily="49" charset="0"/>
              </a:rPr>
              <a:t>tfrmt</a:t>
            </a:r>
            <a:r>
              <a:rPr lang="en-GB" sz="160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group = Group,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label = Label,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column = Column,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values = Value,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param = Param,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…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6B7EC-9B89-4D2B-9648-C1B24F84559B}"/>
              </a:ext>
            </a:extLst>
          </p:cNvPr>
          <p:cNvSpPr/>
          <p:nvPr/>
        </p:nvSpPr>
        <p:spPr bwMode="auto">
          <a:xfrm>
            <a:off x="857892" y="1193170"/>
            <a:ext cx="570216" cy="44538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11C29D-B68E-42DE-B61B-205704956B29}"/>
              </a:ext>
            </a:extLst>
          </p:cNvPr>
          <p:cNvSpPr/>
          <p:nvPr/>
        </p:nvSpPr>
        <p:spPr bwMode="auto">
          <a:xfrm>
            <a:off x="6989892" y="3981236"/>
            <a:ext cx="623259" cy="16181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3EFE58-93C8-4B87-8849-3B2DDAA940AF}"/>
              </a:ext>
            </a:extLst>
          </p:cNvPr>
          <p:cNvSpPr/>
          <p:nvPr/>
        </p:nvSpPr>
        <p:spPr bwMode="auto">
          <a:xfrm>
            <a:off x="1472628" y="1193170"/>
            <a:ext cx="570216" cy="44538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D1F432-F1E5-4096-89D6-40B8B483A9E2}"/>
              </a:ext>
            </a:extLst>
          </p:cNvPr>
          <p:cNvSpPr/>
          <p:nvPr/>
        </p:nvSpPr>
        <p:spPr bwMode="auto">
          <a:xfrm>
            <a:off x="2110461" y="1193170"/>
            <a:ext cx="591619" cy="445384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73CF6B-32D6-48E9-AA94-CEF170FF72C8}"/>
              </a:ext>
            </a:extLst>
          </p:cNvPr>
          <p:cNvSpPr/>
          <p:nvPr/>
        </p:nvSpPr>
        <p:spPr bwMode="auto">
          <a:xfrm>
            <a:off x="2727766" y="1193170"/>
            <a:ext cx="570216" cy="44538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076A0-A834-443F-B52A-93DDBFDF98DB}"/>
              </a:ext>
            </a:extLst>
          </p:cNvPr>
          <p:cNvSpPr/>
          <p:nvPr/>
        </p:nvSpPr>
        <p:spPr bwMode="auto">
          <a:xfrm>
            <a:off x="3323668" y="1193170"/>
            <a:ext cx="570216" cy="445384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BEEDF1-4A87-438D-BC83-2DE41BE702D3}"/>
              </a:ext>
            </a:extLst>
          </p:cNvPr>
          <p:cNvSpPr/>
          <p:nvPr/>
        </p:nvSpPr>
        <p:spPr bwMode="auto">
          <a:xfrm>
            <a:off x="7686823" y="3985964"/>
            <a:ext cx="763671" cy="1618180"/>
          </a:xfrm>
          <a:prstGeom prst="roundRect">
            <a:avLst/>
          </a:prstGeom>
          <a:solidFill>
            <a:srgbClr val="13D113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1C62A-983D-4563-B87D-6FB97D14B8A7}"/>
              </a:ext>
            </a:extLst>
          </p:cNvPr>
          <p:cNvSpPr/>
          <p:nvPr/>
        </p:nvSpPr>
        <p:spPr bwMode="auto">
          <a:xfrm>
            <a:off x="8599510" y="3978668"/>
            <a:ext cx="3148989" cy="16181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836E35-A4B3-4D43-A78B-CB8CA6AE9C74}"/>
              </a:ext>
            </a:extLst>
          </p:cNvPr>
          <p:cNvSpPr/>
          <p:nvPr/>
        </p:nvSpPr>
        <p:spPr bwMode="auto">
          <a:xfrm>
            <a:off x="6960675" y="3518108"/>
            <a:ext cx="4887034" cy="4308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06646-68E0-485B-A326-F1DBF71D0A4E}"/>
              </a:ext>
            </a:extLst>
          </p:cNvPr>
          <p:cNvSpPr/>
          <p:nvPr/>
        </p:nvSpPr>
        <p:spPr bwMode="auto">
          <a:xfrm>
            <a:off x="813775" y="3579622"/>
            <a:ext cx="3184989" cy="20673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2B5A-4283-4974-87DF-B5FAC3536A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171-C460-4252-B1DF-9E6904DDC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850C-46A4-4374-9C9B-708E7F4C23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9BF-B990-4DFE-ADE8-224A0D2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Value formatting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47549E-0B17-4655-BA46-CF77DA054A8C}"/>
              </a:ext>
            </a:extLst>
          </p:cNvPr>
          <p:cNvGraphicFramePr>
            <a:graphicFrameLocks noGrp="1"/>
          </p:cNvGraphicFramePr>
          <p:nvPr/>
        </p:nvGraphicFramePr>
        <p:xfrm>
          <a:off x="7670758" y="2309774"/>
          <a:ext cx="4521242" cy="19044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073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89882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A4E24BB-F323-4BCD-8BD7-C7DEE3CAF4F0}"/>
              </a:ext>
            </a:extLst>
          </p:cNvPr>
          <p:cNvGraphicFramePr>
            <a:graphicFrameLocks noGrp="1"/>
          </p:cNvGraphicFramePr>
          <p:nvPr/>
        </p:nvGraphicFramePr>
        <p:xfrm>
          <a:off x="244575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92054-F505-40D5-B1B0-671667750729}"/>
              </a:ext>
            </a:extLst>
          </p:cNvPr>
          <p:cNvSpPr txBox="1"/>
          <p:nvPr/>
        </p:nvSpPr>
        <p:spPr>
          <a:xfrm>
            <a:off x="3413760" y="907885"/>
            <a:ext cx="4173416" cy="534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 err="1">
                <a:latin typeface="Consolas" panose="020B0609020204030204" pitchFamily="49" charset="0"/>
              </a:rPr>
              <a:t>body_plan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".default",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("{n} ({pct}%)",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pct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xx.x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"n",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("XX")),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"Age (y)",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"Mean (</a:t>
            </a:r>
            <a:r>
              <a:rPr lang="en-GB" sz="1050" err="1">
                <a:latin typeface="Consolas" panose="020B0609020204030204" pitchFamily="49" charset="0"/>
              </a:rPr>
              <a:t>sd</a:t>
            </a:r>
            <a:r>
              <a:rPr lang="en-GB" sz="1050">
                <a:latin typeface="Consolas" panose="020B0609020204030204" pitchFamily="49" charset="0"/>
              </a:rPr>
              <a:t>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("{mean}({SD})",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mean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("XX.X"),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SD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x.xx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092CA0-24FE-4FA0-9C8F-8058942F56C7}"/>
              </a:ext>
            </a:extLst>
          </p:cNvPr>
          <p:cNvSpPr/>
          <p:nvPr/>
        </p:nvSpPr>
        <p:spPr bwMode="auto">
          <a:xfrm>
            <a:off x="3637914" y="1271239"/>
            <a:ext cx="3777647" cy="1884305"/>
          </a:xfrm>
          <a:prstGeom prst="round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C8F22-66E8-404F-B88F-DF95F8FF878B}"/>
              </a:ext>
            </a:extLst>
          </p:cNvPr>
          <p:cNvSpPr/>
          <p:nvPr/>
        </p:nvSpPr>
        <p:spPr bwMode="auto">
          <a:xfrm>
            <a:off x="3637913" y="3227805"/>
            <a:ext cx="3777647" cy="868534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622652-C301-411E-AF4B-30FC8ACDF6D6}"/>
              </a:ext>
            </a:extLst>
          </p:cNvPr>
          <p:cNvSpPr/>
          <p:nvPr/>
        </p:nvSpPr>
        <p:spPr bwMode="auto">
          <a:xfrm>
            <a:off x="3611644" y="4168600"/>
            <a:ext cx="3777647" cy="18843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9516DD-8A45-44EC-94B4-A3B62E862400}"/>
              </a:ext>
            </a:extLst>
          </p:cNvPr>
          <p:cNvSpPr/>
          <p:nvPr/>
        </p:nvSpPr>
        <p:spPr bwMode="auto">
          <a:xfrm>
            <a:off x="9091766" y="2926487"/>
            <a:ext cx="3081454" cy="30822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E7167-9AC0-448C-AAAD-685DB1AA1C0A}"/>
              </a:ext>
            </a:extLst>
          </p:cNvPr>
          <p:cNvSpPr/>
          <p:nvPr/>
        </p:nvSpPr>
        <p:spPr bwMode="auto">
          <a:xfrm>
            <a:off x="9110546" y="3443912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94FF00-6E1D-4EE9-9EC0-3159AF34A619}"/>
              </a:ext>
            </a:extLst>
          </p:cNvPr>
          <p:cNvSpPr/>
          <p:nvPr/>
        </p:nvSpPr>
        <p:spPr bwMode="auto">
          <a:xfrm>
            <a:off x="9072986" y="2699767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7DEB4B-B912-4C82-ACF9-9C4084E5139F}"/>
              </a:ext>
            </a:extLst>
          </p:cNvPr>
          <p:cNvSpPr/>
          <p:nvPr/>
        </p:nvSpPr>
        <p:spPr bwMode="auto">
          <a:xfrm>
            <a:off x="9090854" y="3703662"/>
            <a:ext cx="3081454" cy="51059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431D-C879-4286-86F8-B6EBE9D0D0A8}"/>
              </a:ext>
            </a:extLst>
          </p:cNvPr>
          <p:cNvSpPr/>
          <p:nvPr/>
        </p:nvSpPr>
        <p:spPr bwMode="auto">
          <a:xfrm>
            <a:off x="2711669" y="1495472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847D0D-FBBC-477B-A4E4-859583444B44}"/>
              </a:ext>
            </a:extLst>
          </p:cNvPr>
          <p:cNvSpPr/>
          <p:nvPr/>
        </p:nvSpPr>
        <p:spPr bwMode="auto">
          <a:xfrm>
            <a:off x="9412724" y="2653235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7D879B5A-E1BD-4CDC-8E55-C82FDD0A34E4}"/>
              </a:ext>
            </a:extLst>
          </p:cNvPr>
          <p:cNvSpPr/>
          <p:nvPr/>
        </p:nvSpPr>
        <p:spPr bwMode="auto">
          <a:xfrm rot="580015">
            <a:off x="3068491" y="745219"/>
            <a:ext cx="6980935" cy="1306122"/>
          </a:xfrm>
          <a:prstGeom prst="uturnArrow">
            <a:avLst>
              <a:gd name="adj1" fmla="val 7788"/>
              <a:gd name="adj2" fmla="val 12793"/>
              <a:gd name="adj3" fmla="val 26217"/>
              <a:gd name="adj4" fmla="val 50000"/>
              <a:gd name="adj5" fmla="val 100000"/>
            </a:avLst>
          </a:prstGeom>
          <a:solidFill>
            <a:schemeClr val="accent5">
              <a:lumMod val="20000"/>
              <a:lumOff val="80000"/>
              <a:alpha val="27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53A29A-CAB9-4EE2-BF09-78408F604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125" y="1162075"/>
            <a:ext cx="11460164" cy="5208040"/>
          </a:xfrm>
        </p:spPr>
        <p:txBody>
          <a:bodyPr vert="horz" wrap="square" lIns="91440" tIns="180000" rIns="91440" bIns="45720" rtlCol="0" anchor="t">
            <a:noAutofit/>
          </a:bodyPr>
          <a:lstStyle/>
          <a:p>
            <a:r>
              <a:rPr lang="en-GB" dirty="0"/>
              <a:t>For consistency, we’ll be working in </a:t>
            </a:r>
            <a:r>
              <a:rPr lang="en-GB" dirty="0">
                <a:hlinkClick r:id="rId3"/>
              </a:rPr>
              <a:t>RStudio Cloud</a:t>
            </a:r>
          </a:p>
          <a:p>
            <a:r>
              <a:rPr lang="en-GB" dirty="0"/>
              <a:t>We’ve installed and configured everything for you</a:t>
            </a:r>
            <a:endParaRPr lang="en-GB" dirty="0">
              <a:cs typeface="Calibri"/>
            </a:endParaRP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 dirty="0"/>
              <a:t>Following the course </a:t>
            </a:r>
            <a:r>
              <a:rPr lang="en-GB" dirty="0">
                <a:hlinkClick r:id="rId4"/>
              </a:rPr>
              <a:t>GitHub</a:t>
            </a:r>
            <a:r>
              <a:rPr lang="en-GB" dirty="0"/>
              <a:t>* will the environment installation script, examples and exercises</a:t>
            </a: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8D825-9CF7-474F-9283-5BF9C1C8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Our environment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97694F4-883D-41CF-9C25-A3E83EB3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83A0E5-5524-4BAF-950C-CF315A1BF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126" y="328511"/>
            <a:ext cx="2953162" cy="73352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A2F58-5100-400F-A9B4-7362FF5C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4" y="2283167"/>
            <a:ext cx="11142452" cy="26981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613600-DCDD-450E-A9E6-CD079B0BFE76}"/>
              </a:ext>
            </a:extLst>
          </p:cNvPr>
          <p:cNvSpPr/>
          <p:nvPr/>
        </p:nvSpPr>
        <p:spPr bwMode="auto">
          <a:xfrm>
            <a:off x="3685592" y="4180114"/>
            <a:ext cx="942392" cy="447870"/>
          </a:xfrm>
          <a:prstGeom prst="ellipse">
            <a:avLst/>
          </a:prstGeom>
          <a:noFill/>
          <a:ln w="762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2189C7-7137-49E7-9F9D-6E00FEDA8420}"/>
              </a:ext>
            </a:extLst>
          </p:cNvPr>
          <p:cNvSpPr/>
          <p:nvPr/>
        </p:nvSpPr>
        <p:spPr bwMode="auto">
          <a:xfrm>
            <a:off x="824203" y="2382557"/>
            <a:ext cx="2180253" cy="612569"/>
          </a:xfrm>
          <a:prstGeom prst="ellipse">
            <a:avLst/>
          </a:prstGeom>
          <a:noFill/>
          <a:ln w="762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F883C-C842-760B-50BC-D8107D55ED1C}"/>
              </a:ext>
            </a:extLst>
          </p:cNvPr>
          <p:cNvSpPr txBox="1"/>
          <p:nvPr/>
        </p:nvSpPr>
        <p:spPr>
          <a:xfrm>
            <a:off x="425727" y="6430617"/>
            <a:ext cx="9029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* https://github.com/rstudio-conf-2022/clinical-reporting-r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82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Alpha release is out. Will likely go to CRAN by the end of the year once additional functionality is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73A-5FDA-4407-97E4-D09BE88F67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AC9C-076D-4148-945C-01E59E49C9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C79AE7-904D-4C62-A8D9-480F25FA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404014"/>
            <a:ext cx="7713711" cy="269761"/>
          </a:xfrm>
        </p:spPr>
        <p:txBody>
          <a:bodyPr>
            <a:normAutofit fontScale="90000"/>
          </a:bodyPr>
          <a:lstStyle/>
          <a:p>
            <a:r>
              <a:rPr lang="en-GB"/>
              <a:t>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B24E8-65D9-4A30-B1A8-A54F5BBB00B5}"/>
              </a:ext>
            </a:extLst>
          </p:cNvPr>
          <p:cNvSpPr txBox="1"/>
          <p:nvPr/>
        </p:nvSpPr>
        <p:spPr>
          <a:xfrm>
            <a:off x="924674" y="3739787"/>
            <a:ext cx="914400" cy="1369413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Plan/Specs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BC4D6-AC1A-4B59-A804-8B573DA8CF82}"/>
              </a:ext>
            </a:extLst>
          </p:cNvPr>
          <p:cNvSpPr txBox="1"/>
          <p:nvPr/>
        </p:nvSpPr>
        <p:spPr>
          <a:xfrm>
            <a:off x="3121625" y="206887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Mocks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57F72-7259-4D56-A680-9AB6F64E8D1C}"/>
              </a:ext>
            </a:extLst>
          </p:cNvPr>
          <p:cNvSpPr txBox="1"/>
          <p:nvPr/>
        </p:nvSpPr>
        <p:spPr>
          <a:xfrm>
            <a:off x="5101119" y="3739787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/>
              <a:t>ADaMs</a:t>
            </a:r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BD15-396E-41D5-9089-7BC919D778DE}"/>
              </a:ext>
            </a:extLst>
          </p:cNvPr>
          <p:cNvSpPr txBox="1"/>
          <p:nvPr/>
        </p:nvSpPr>
        <p:spPr>
          <a:xfrm>
            <a:off x="7233000" y="2106609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61785-3D6C-471C-8DDD-79483452612E}"/>
              </a:ext>
            </a:extLst>
          </p:cNvPr>
          <p:cNvSpPr txBox="1"/>
          <p:nvPr/>
        </p:nvSpPr>
        <p:spPr>
          <a:xfrm>
            <a:off x="9683393" y="3689114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Outputs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37EC93-0422-40AD-B7D5-5180F84CACE0}"/>
              </a:ext>
            </a:extLst>
          </p:cNvPr>
          <p:cNvCxnSpPr>
            <a:cxnSpLocks/>
          </p:cNvCxnSpPr>
          <p:nvPr/>
        </p:nvCxnSpPr>
        <p:spPr>
          <a:xfrm flipV="1">
            <a:off x="719191" y="3223000"/>
            <a:ext cx="10340939" cy="15924"/>
          </a:xfrm>
          <a:prstGeom prst="line">
            <a:avLst/>
          </a:prstGeom>
          <a:ln w="19050" cap="rnd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BD849-DA19-42DE-A2AA-B9868C8A9BE9}"/>
              </a:ext>
            </a:extLst>
          </p:cNvPr>
          <p:cNvCxnSpPr>
            <a:endCxn id="14" idx="0"/>
          </p:cNvCxnSpPr>
          <p:nvPr/>
        </p:nvCxnSpPr>
        <p:spPr>
          <a:xfrm>
            <a:off x="1381874" y="323892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62BA9D-270A-4E8F-9236-898E70F487E1}"/>
              </a:ext>
            </a:extLst>
          </p:cNvPr>
          <p:cNvCxnSpPr/>
          <p:nvPr/>
        </p:nvCxnSpPr>
        <p:spPr>
          <a:xfrm>
            <a:off x="3582250" y="2722137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A6337-DADD-4FFB-8D15-48BF94CC7B24}"/>
              </a:ext>
            </a:extLst>
          </p:cNvPr>
          <p:cNvCxnSpPr/>
          <p:nvPr/>
        </p:nvCxnSpPr>
        <p:spPr>
          <a:xfrm>
            <a:off x="5558319" y="3238923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A5324-C6BE-4E2B-B997-7CB08A46E146}"/>
              </a:ext>
            </a:extLst>
          </p:cNvPr>
          <p:cNvCxnSpPr>
            <a:cxnSpLocks/>
          </p:cNvCxnSpPr>
          <p:nvPr/>
        </p:nvCxnSpPr>
        <p:spPr>
          <a:xfrm>
            <a:off x="7714173" y="2722137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82FB12-CEFC-4B69-879D-29F6C9DD4286}"/>
              </a:ext>
            </a:extLst>
          </p:cNvPr>
          <p:cNvCxnSpPr/>
          <p:nvPr/>
        </p:nvCxnSpPr>
        <p:spPr>
          <a:xfrm>
            <a:off x="10185114" y="3238923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Hike outline">
            <a:extLst>
              <a:ext uri="{FF2B5EF4-FFF2-40B4-BE49-F238E27FC236}">
                <a16:creationId xmlns:a16="http://schemas.microsoft.com/office/drawing/2014/main" id="{93FE007B-2628-43A1-A686-118074B9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327" y="2225827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A8699F-BCFC-40A2-B09D-4658CB8E15A5}"/>
              </a:ext>
            </a:extLst>
          </p:cNvPr>
          <p:cNvGrpSpPr/>
          <p:nvPr/>
        </p:nvGrpSpPr>
        <p:grpSpPr>
          <a:xfrm>
            <a:off x="11060130" y="2657748"/>
            <a:ext cx="929811" cy="924674"/>
            <a:chOff x="7950487" y="3775625"/>
            <a:chExt cx="929811" cy="924674"/>
          </a:xfrm>
        </p:grpSpPr>
        <p:pic>
          <p:nvPicPr>
            <p:cNvPr id="33" name="Graphic 32" descr="Castle scene with solid fill">
              <a:extLst>
                <a:ext uri="{FF2B5EF4-FFF2-40B4-BE49-F238E27FC236}">
                  <a16:creationId xmlns:a16="http://schemas.microsoft.com/office/drawing/2014/main" id="{543C2EBC-60DD-44B4-A738-A9820A76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65898" y="378589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stle scene outline">
              <a:extLst>
                <a:ext uri="{FF2B5EF4-FFF2-40B4-BE49-F238E27FC236}">
                  <a16:creationId xmlns:a16="http://schemas.microsoft.com/office/drawing/2014/main" id="{C31D803B-3ACB-4718-A2F1-FD2DEFA2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0487" y="3775625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5FEA7A-F265-4202-ACC7-642E318B825D}"/>
              </a:ext>
            </a:extLst>
          </p:cNvPr>
          <p:cNvGrpSpPr/>
          <p:nvPr/>
        </p:nvGrpSpPr>
        <p:grpSpPr>
          <a:xfrm>
            <a:off x="3594223" y="2673079"/>
            <a:ext cx="585641" cy="581175"/>
            <a:chOff x="7313489" y="4059253"/>
            <a:chExt cx="914400" cy="930324"/>
          </a:xfrm>
        </p:grpSpPr>
        <p:pic>
          <p:nvPicPr>
            <p:cNvPr id="38" name="Graphic 37" descr="Tent with solid fill">
              <a:extLst>
                <a:ext uri="{FF2B5EF4-FFF2-40B4-BE49-F238E27FC236}">
                  <a16:creationId xmlns:a16="http://schemas.microsoft.com/office/drawing/2014/main" id="{DA81EAC6-41DF-4FC4-A98D-F3BB253E0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ent outline">
              <a:extLst>
                <a:ext uri="{FF2B5EF4-FFF2-40B4-BE49-F238E27FC236}">
                  <a16:creationId xmlns:a16="http://schemas.microsoft.com/office/drawing/2014/main" id="{73A578DD-348D-449A-8156-2EFE1AB7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022C8-2425-420F-AA9E-10BF33395E2E}"/>
              </a:ext>
            </a:extLst>
          </p:cNvPr>
          <p:cNvGrpSpPr/>
          <p:nvPr/>
        </p:nvGrpSpPr>
        <p:grpSpPr>
          <a:xfrm>
            <a:off x="5618217" y="3180103"/>
            <a:ext cx="585641" cy="581175"/>
            <a:chOff x="7313489" y="4059253"/>
            <a:chExt cx="914400" cy="930324"/>
          </a:xfrm>
        </p:grpSpPr>
        <p:pic>
          <p:nvPicPr>
            <p:cNvPr id="41" name="Graphic 40" descr="Tent with solid fill">
              <a:extLst>
                <a:ext uri="{FF2B5EF4-FFF2-40B4-BE49-F238E27FC236}">
                  <a16:creationId xmlns:a16="http://schemas.microsoft.com/office/drawing/2014/main" id="{06E6FDAB-F2D3-44C5-80A9-21CF0DA1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ent outline">
              <a:extLst>
                <a:ext uri="{FF2B5EF4-FFF2-40B4-BE49-F238E27FC236}">
                  <a16:creationId xmlns:a16="http://schemas.microsoft.com/office/drawing/2014/main" id="{A721BE30-C99B-44FB-9FFB-BF94BFE9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30F4F3-A1E7-43A5-8B4A-70A0B5FAF2EB}"/>
              </a:ext>
            </a:extLst>
          </p:cNvPr>
          <p:cNvGrpSpPr/>
          <p:nvPr/>
        </p:nvGrpSpPr>
        <p:grpSpPr>
          <a:xfrm>
            <a:off x="7815162" y="2710660"/>
            <a:ext cx="585641" cy="581175"/>
            <a:chOff x="7313489" y="4059253"/>
            <a:chExt cx="914400" cy="930324"/>
          </a:xfrm>
        </p:grpSpPr>
        <p:pic>
          <p:nvPicPr>
            <p:cNvPr id="44" name="Graphic 43" descr="Tent with solid fill">
              <a:extLst>
                <a:ext uri="{FF2B5EF4-FFF2-40B4-BE49-F238E27FC236}">
                  <a16:creationId xmlns:a16="http://schemas.microsoft.com/office/drawing/2014/main" id="{79AD36A0-6B25-41C6-AD17-B56B92C6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ent outline">
              <a:extLst>
                <a:ext uri="{FF2B5EF4-FFF2-40B4-BE49-F238E27FC236}">
                  <a16:creationId xmlns:a16="http://schemas.microsoft.com/office/drawing/2014/main" id="{C20383FF-4C4B-4918-8703-5D393AB0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465CC-9188-4CD2-97DE-CE2D7778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65" y="4118947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450AD9-4BD2-4523-A10F-A3BB0C1F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2" y="4121829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E24241-F74E-4A09-AB40-000EBE9C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5" y="5272926"/>
            <a:ext cx="1328400" cy="15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5D823750-A69B-4FFB-8526-2C04F9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2" y="791282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tfrmt hex, which looks a bit like a blueprint with tfrmt written over it">
            <a:extLst>
              <a:ext uri="{FF2B5EF4-FFF2-40B4-BE49-F238E27FC236}">
                <a16:creationId xmlns:a16="http://schemas.microsoft.com/office/drawing/2014/main" id="{55AAEC21-028C-4D19-AD82-4094C6D1BE6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02" y="506621"/>
            <a:ext cx="1891968" cy="1891968"/>
          </a:xfrm>
          <a:prstGeom prst="rect">
            <a:avLst/>
          </a:prstGeom>
        </p:spPr>
      </p:pic>
      <p:pic>
        <p:nvPicPr>
          <p:cNvPr id="47" name="Picture 46" descr="tfrmt hex, which looks a bit like a blueprint with tfrmt written over it">
            <a:extLst>
              <a:ext uri="{FF2B5EF4-FFF2-40B4-BE49-F238E27FC236}">
                <a16:creationId xmlns:a16="http://schemas.microsoft.com/office/drawing/2014/main" id="{CD48F2D7-8B4F-4506-8C5C-E43BC93882B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64" y="4067181"/>
            <a:ext cx="1891968" cy="18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7B1DD9-109E-4C67-A43F-08587904EC91}"/>
              </a:ext>
            </a:extLst>
          </p:cNvPr>
          <p:cNvSpPr/>
          <p:nvPr/>
        </p:nvSpPr>
        <p:spPr bwMode="auto">
          <a:xfrm>
            <a:off x="6229562" y="910076"/>
            <a:ext cx="5936742" cy="511866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C8BD38-6C9A-4DFB-A974-4BBA943C6A7B}"/>
              </a:ext>
            </a:extLst>
          </p:cNvPr>
          <p:cNvSpPr/>
          <p:nvPr/>
        </p:nvSpPr>
        <p:spPr bwMode="auto">
          <a:xfrm>
            <a:off x="261137" y="904337"/>
            <a:ext cx="5936742" cy="511866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73A-5FDA-4407-97E4-D09BE88F67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AC9C-076D-4148-945C-01E59E49C9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C79AE7-904D-4C62-A8D9-480F25FA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 for this workshop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B24E8-65D9-4A30-B1A8-A54F5BBB00B5}"/>
              </a:ext>
            </a:extLst>
          </p:cNvPr>
          <p:cNvSpPr txBox="1"/>
          <p:nvPr/>
        </p:nvSpPr>
        <p:spPr>
          <a:xfrm>
            <a:off x="924674" y="3626773"/>
            <a:ext cx="914400" cy="1369413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Plan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57F72-7259-4D56-A680-9AB6F64E8D1C}"/>
              </a:ext>
            </a:extLst>
          </p:cNvPr>
          <p:cNvSpPr txBox="1"/>
          <p:nvPr/>
        </p:nvSpPr>
        <p:spPr>
          <a:xfrm>
            <a:off x="3808353" y="358322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 err="1">
                <a:solidFill>
                  <a:schemeClr val="bg1">
                    <a:lumMod val="65000"/>
                  </a:schemeClr>
                </a:solidFill>
              </a:rPr>
              <a:t>ADaMs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BD15-396E-41D5-9089-7BC919D778DE}"/>
              </a:ext>
            </a:extLst>
          </p:cNvPr>
          <p:cNvSpPr txBox="1"/>
          <p:nvPr/>
        </p:nvSpPr>
        <p:spPr>
          <a:xfrm>
            <a:off x="5252682" y="211311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37EC93-0422-40AD-B7D5-5180F84CACE0}"/>
              </a:ext>
            </a:extLst>
          </p:cNvPr>
          <p:cNvCxnSpPr>
            <a:cxnSpLocks/>
          </p:cNvCxnSpPr>
          <p:nvPr/>
        </p:nvCxnSpPr>
        <p:spPr>
          <a:xfrm flipV="1">
            <a:off x="719191" y="3109986"/>
            <a:ext cx="10340939" cy="15924"/>
          </a:xfrm>
          <a:prstGeom prst="line">
            <a:avLst/>
          </a:prstGeom>
          <a:ln w="19050" cap="rnd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BD849-DA19-42DE-A2AA-B9868C8A9BE9}"/>
              </a:ext>
            </a:extLst>
          </p:cNvPr>
          <p:cNvCxnSpPr>
            <a:endCxn id="14" idx="0"/>
          </p:cNvCxnSpPr>
          <p:nvPr/>
        </p:nvCxnSpPr>
        <p:spPr>
          <a:xfrm>
            <a:off x="1381874" y="3125910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A6337-DADD-4FFB-8D15-48BF94CC7B24}"/>
              </a:ext>
            </a:extLst>
          </p:cNvPr>
          <p:cNvCxnSpPr/>
          <p:nvPr/>
        </p:nvCxnSpPr>
        <p:spPr>
          <a:xfrm>
            <a:off x="4297078" y="3125909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A5324-C6BE-4E2B-B997-7CB08A46E146}"/>
              </a:ext>
            </a:extLst>
          </p:cNvPr>
          <p:cNvCxnSpPr/>
          <p:nvPr/>
        </p:nvCxnSpPr>
        <p:spPr>
          <a:xfrm>
            <a:off x="5813224" y="258678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Hike outline">
            <a:extLst>
              <a:ext uri="{FF2B5EF4-FFF2-40B4-BE49-F238E27FC236}">
                <a16:creationId xmlns:a16="http://schemas.microsoft.com/office/drawing/2014/main" id="{93FE007B-2628-43A1-A686-118074B9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674" y="2187624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A8699F-BCFC-40A2-B09D-4658CB8E15A5}"/>
              </a:ext>
            </a:extLst>
          </p:cNvPr>
          <p:cNvGrpSpPr/>
          <p:nvPr/>
        </p:nvGrpSpPr>
        <p:grpSpPr>
          <a:xfrm>
            <a:off x="11060130" y="2544734"/>
            <a:ext cx="929811" cy="924674"/>
            <a:chOff x="7950487" y="3775625"/>
            <a:chExt cx="929811" cy="924674"/>
          </a:xfrm>
        </p:grpSpPr>
        <p:pic>
          <p:nvPicPr>
            <p:cNvPr id="33" name="Graphic 32" descr="Castle scene with solid fill">
              <a:extLst>
                <a:ext uri="{FF2B5EF4-FFF2-40B4-BE49-F238E27FC236}">
                  <a16:creationId xmlns:a16="http://schemas.microsoft.com/office/drawing/2014/main" id="{543C2EBC-60DD-44B4-A738-A9820A76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65898" y="378589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stle scene outline">
              <a:extLst>
                <a:ext uri="{FF2B5EF4-FFF2-40B4-BE49-F238E27FC236}">
                  <a16:creationId xmlns:a16="http://schemas.microsoft.com/office/drawing/2014/main" id="{C31D803B-3ACB-4718-A2F1-FD2DEFA2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0487" y="3775625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022C8-2425-420F-AA9E-10BF33395E2E}"/>
              </a:ext>
            </a:extLst>
          </p:cNvPr>
          <p:cNvGrpSpPr/>
          <p:nvPr/>
        </p:nvGrpSpPr>
        <p:grpSpPr>
          <a:xfrm>
            <a:off x="4356976" y="3067089"/>
            <a:ext cx="585641" cy="581175"/>
            <a:chOff x="7313489" y="4059253"/>
            <a:chExt cx="914400" cy="930324"/>
          </a:xfrm>
        </p:grpSpPr>
        <p:pic>
          <p:nvPicPr>
            <p:cNvPr id="41" name="Graphic 40" descr="Tent with solid fill">
              <a:extLst>
                <a:ext uri="{FF2B5EF4-FFF2-40B4-BE49-F238E27FC236}">
                  <a16:creationId xmlns:a16="http://schemas.microsoft.com/office/drawing/2014/main" id="{06E6FDAB-F2D3-44C5-80A9-21CF0DA1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ent outline">
              <a:extLst>
                <a:ext uri="{FF2B5EF4-FFF2-40B4-BE49-F238E27FC236}">
                  <a16:creationId xmlns:a16="http://schemas.microsoft.com/office/drawing/2014/main" id="{A721BE30-C99B-44FB-9FFB-BF94BFE9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30F4F3-A1E7-43A5-8B4A-70A0B5FAF2EB}"/>
              </a:ext>
            </a:extLst>
          </p:cNvPr>
          <p:cNvGrpSpPr/>
          <p:nvPr/>
        </p:nvGrpSpPr>
        <p:grpSpPr>
          <a:xfrm>
            <a:off x="5938186" y="2526867"/>
            <a:ext cx="585641" cy="581175"/>
            <a:chOff x="7313489" y="4059253"/>
            <a:chExt cx="914400" cy="930324"/>
          </a:xfrm>
        </p:grpSpPr>
        <p:pic>
          <p:nvPicPr>
            <p:cNvPr id="44" name="Graphic 43" descr="Tent with solid fill">
              <a:extLst>
                <a:ext uri="{FF2B5EF4-FFF2-40B4-BE49-F238E27FC236}">
                  <a16:creationId xmlns:a16="http://schemas.microsoft.com/office/drawing/2014/main" id="{79AD36A0-6B25-41C6-AD17-B56B92C6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ent outline">
              <a:extLst>
                <a:ext uri="{FF2B5EF4-FFF2-40B4-BE49-F238E27FC236}">
                  <a16:creationId xmlns:a16="http://schemas.microsoft.com/office/drawing/2014/main" id="{C20383FF-4C4B-4918-8703-5D393AB0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34BF8C-1F18-4949-B7AB-44FBE6421AC4}"/>
              </a:ext>
            </a:extLst>
          </p:cNvPr>
          <p:cNvGrpSpPr/>
          <p:nvPr/>
        </p:nvGrpSpPr>
        <p:grpSpPr>
          <a:xfrm>
            <a:off x="1459393" y="4125827"/>
            <a:ext cx="1691856" cy="1111979"/>
            <a:chOff x="849342" y="4628499"/>
            <a:chExt cx="1691856" cy="111197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DDDE18D-FFD2-4FD6-9600-451A50F293B8}"/>
                </a:ext>
              </a:extLst>
            </p:cNvPr>
            <p:cNvSpPr/>
            <p:nvPr/>
          </p:nvSpPr>
          <p:spPr bwMode="auto">
            <a:xfrm>
              <a:off x="849342" y="4628499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14C96A-E9E8-4113-BAA9-5ABB2B1662BD}"/>
                </a:ext>
              </a:extLst>
            </p:cNvPr>
            <p:cNvSpPr txBox="1"/>
            <p:nvPr/>
          </p:nvSpPr>
          <p:spPr>
            <a:xfrm>
              <a:off x="889653" y="4780213"/>
              <a:ext cx="1651545" cy="864411"/>
            </a:xfrm>
            <a:prstGeom prst="rect">
              <a:avLst/>
            </a:prstGeom>
            <a:noFill/>
          </p:spPr>
          <p:txBody>
            <a:bodyPr wrap="square" lIns="180000" tIns="180000" rIns="180000" bIns="180000" rtlCol="0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Import metadata into 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BF6445-29CE-4042-8FE8-155AAAD30F76}"/>
              </a:ext>
            </a:extLst>
          </p:cNvPr>
          <p:cNvGrpSpPr/>
          <p:nvPr/>
        </p:nvGrpSpPr>
        <p:grpSpPr>
          <a:xfrm>
            <a:off x="4459829" y="4084414"/>
            <a:ext cx="1666152" cy="1190827"/>
            <a:chOff x="2709726" y="1011983"/>
            <a:chExt cx="1666152" cy="119082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7DCDFC4-72B5-4D55-9F18-701AF951BAC1}"/>
                </a:ext>
              </a:extLst>
            </p:cNvPr>
            <p:cNvSpPr/>
            <p:nvPr/>
          </p:nvSpPr>
          <p:spPr bwMode="auto">
            <a:xfrm>
              <a:off x="2709726" y="1046954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CF81C7-AA6B-4E28-9E14-F7C2F21B3624}"/>
                </a:ext>
              </a:extLst>
            </p:cNvPr>
            <p:cNvSpPr txBox="1"/>
            <p:nvPr/>
          </p:nvSpPr>
          <p:spPr>
            <a:xfrm>
              <a:off x="2777133" y="1011983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Create </a:t>
              </a:r>
              <a:r>
                <a:rPr lang="en-GB" sz="1200" dirty="0" err="1"/>
                <a:t>ADaMs</a:t>
              </a:r>
              <a:r>
                <a:rPr lang="en-GB" sz="1200" dirty="0"/>
                <a:t> for: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ADSL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ADAE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7C423A-B5F2-4617-AAF5-5D75B425B8B6}"/>
              </a:ext>
            </a:extLst>
          </p:cNvPr>
          <p:cNvGrpSpPr/>
          <p:nvPr/>
        </p:nvGrpSpPr>
        <p:grpSpPr>
          <a:xfrm>
            <a:off x="5251720" y="925281"/>
            <a:ext cx="1728199" cy="1190827"/>
            <a:chOff x="7248873" y="843801"/>
            <a:chExt cx="1728199" cy="119082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AB3692-E67E-418E-ADD1-87BFEEEC52E3}"/>
                </a:ext>
              </a:extLst>
            </p:cNvPr>
            <p:cNvSpPr/>
            <p:nvPr/>
          </p:nvSpPr>
          <p:spPr bwMode="auto">
            <a:xfrm>
              <a:off x="7310920" y="873085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600" kern="0" err="1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6AC737-A186-4E3B-8200-15D14E91DF43}"/>
                </a:ext>
              </a:extLst>
            </p:cNvPr>
            <p:cNvSpPr txBox="1"/>
            <p:nvPr/>
          </p:nvSpPr>
          <p:spPr>
            <a:xfrm>
              <a:off x="7248873" y="843801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 anchor="t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400" dirty="0"/>
                <a:t>Create Analysis for: 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400" dirty="0"/>
                <a:t>    </a:t>
              </a:r>
              <a:r>
                <a:rPr lang="en-GB" sz="1400" dirty="0">
                  <a:ea typeface="+mn-lt"/>
                  <a:cs typeface="+mn-lt"/>
                </a:rPr>
                <a:t>Demography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GB" sz="1400" dirty="0"/>
                <a:t>    AE Table </a:t>
              </a:r>
              <a:endParaRPr lang="en-GB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3DA14A2-F332-3AF8-02E8-7ACE715666D0}"/>
              </a:ext>
            </a:extLst>
          </p:cNvPr>
          <p:cNvSpPr txBox="1"/>
          <p:nvPr/>
        </p:nvSpPr>
        <p:spPr>
          <a:xfrm>
            <a:off x="7934864" y="3614226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0BC18B-B74B-B00D-074B-1399C7A71D6E}"/>
              </a:ext>
            </a:extLst>
          </p:cNvPr>
          <p:cNvCxnSpPr/>
          <p:nvPr/>
        </p:nvCxnSpPr>
        <p:spPr>
          <a:xfrm>
            <a:off x="8423589" y="315691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C36D2C-845F-C74D-C1FE-56D5AD25EC9C}"/>
              </a:ext>
            </a:extLst>
          </p:cNvPr>
          <p:cNvGrpSpPr/>
          <p:nvPr/>
        </p:nvGrpSpPr>
        <p:grpSpPr>
          <a:xfrm>
            <a:off x="8483487" y="3098094"/>
            <a:ext cx="585641" cy="581175"/>
            <a:chOff x="7313489" y="4059253"/>
            <a:chExt cx="914400" cy="930324"/>
          </a:xfrm>
        </p:grpSpPr>
        <p:pic>
          <p:nvPicPr>
            <p:cNvPr id="65" name="Graphic 64" descr="Tent with solid fill">
              <a:extLst>
                <a:ext uri="{FF2B5EF4-FFF2-40B4-BE49-F238E27FC236}">
                  <a16:creationId xmlns:a16="http://schemas.microsoft.com/office/drawing/2014/main" id="{010A5AF3-977E-CCB1-2F8E-5F1B5957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Tent outline">
              <a:extLst>
                <a:ext uri="{FF2B5EF4-FFF2-40B4-BE49-F238E27FC236}">
                  <a16:creationId xmlns:a16="http://schemas.microsoft.com/office/drawing/2014/main" id="{799CCA62-B5A4-38B6-3153-E931B362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6320CF-C7E5-3DFB-2026-55C0F0FBAFA9}"/>
              </a:ext>
            </a:extLst>
          </p:cNvPr>
          <p:cNvGrpSpPr/>
          <p:nvPr/>
        </p:nvGrpSpPr>
        <p:grpSpPr>
          <a:xfrm>
            <a:off x="8586340" y="4084414"/>
            <a:ext cx="1666152" cy="1190827"/>
            <a:chOff x="2709726" y="1011983"/>
            <a:chExt cx="1666152" cy="1190827"/>
          </a:xfrm>
        </p:grpSpPr>
        <p:sp>
          <p:nvSpPr>
            <p:cNvPr id="68" name="Rectangle: Rounded Corners 48">
              <a:extLst>
                <a:ext uri="{FF2B5EF4-FFF2-40B4-BE49-F238E27FC236}">
                  <a16:creationId xmlns:a16="http://schemas.microsoft.com/office/drawing/2014/main" id="{EA10AE2F-88DB-46F7-1E0C-5E2013B94501}"/>
                </a:ext>
              </a:extLst>
            </p:cNvPr>
            <p:cNvSpPr/>
            <p:nvPr/>
          </p:nvSpPr>
          <p:spPr bwMode="auto">
            <a:xfrm>
              <a:off x="2709726" y="1046954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332059-B577-505A-26CF-EEBA2D9C9371}"/>
                </a:ext>
              </a:extLst>
            </p:cNvPr>
            <p:cNvSpPr txBox="1"/>
            <p:nvPr/>
          </p:nvSpPr>
          <p:spPr>
            <a:xfrm>
              <a:off x="2777133" y="1011983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>
              <a:normAutofit fontScale="92500" lnSpcReduction="20000"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Create displays for: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AE Table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PFTs Summary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Stats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DACD96-706C-4995-9EF8-465641350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Phase 2B </a:t>
            </a:r>
          </a:p>
          <a:p>
            <a:r>
              <a:rPr lang="en-GB"/>
              <a:t>Respiratory study, with change in FEV1 as the primary endpoint </a:t>
            </a:r>
          </a:p>
          <a:p>
            <a:r>
              <a:rPr lang="en-GB"/>
              <a:t>Visits at: </a:t>
            </a:r>
          </a:p>
          <a:p>
            <a:pPr lvl="1"/>
            <a:r>
              <a:rPr lang="en-GB"/>
              <a:t>Screening</a:t>
            </a:r>
          </a:p>
          <a:p>
            <a:pPr lvl="1"/>
            <a:r>
              <a:rPr lang="en-GB"/>
              <a:t>Baseline</a:t>
            </a:r>
          </a:p>
          <a:p>
            <a:pPr lvl="1"/>
            <a:r>
              <a:rPr lang="en-GB"/>
              <a:t>Week 4</a:t>
            </a:r>
          </a:p>
          <a:p>
            <a:pPr lvl="1"/>
            <a:r>
              <a:rPr lang="en-GB"/>
              <a:t>Week 8</a:t>
            </a:r>
          </a:p>
          <a:p>
            <a:pPr lvl="1"/>
            <a:r>
              <a:rPr lang="en-GB"/>
              <a:t>Week 12 </a:t>
            </a:r>
          </a:p>
          <a:p>
            <a:r>
              <a:rPr lang="en-GB"/>
              <a:t>200 subjects</a:t>
            </a:r>
          </a:p>
          <a:p>
            <a:pPr lvl="1"/>
            <a:r>
              <a:rPr lang="en-GB"/>
              <a:t>100 per arm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DE23-894B-43ED-AE5E-D784145F5E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C9EF-7141-4DE3-8F69-E7C81465912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24EE6-1167-4401-A4B9-5681B25267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C357A6-4571-41F1-ABB5-B9872FE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Study Information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BDC3FFE-CA9D-4AF8-A96F-4BAF1F9EE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CA40BAD-29B4-4B60-84B1-80A29DFE21B9}"/>
              </a:ext>
            </a:extLst>
          </p:cNvPr>
          <p:cNvSpPr/>
          <p:nvPr/>
        </p:nvSpPr>
        <p:spPr bwMode="auto">
          <a:xfrm>
            <a:off x="7081024" y="3334215"/>
            <a:ext cx="3590693" cy="1820836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</a:rPr>
              <a:t>Dataset specification can be found at: </a:t>
            </a:r>
          </a:p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  <a:latin typeface="Consolas" panose="020B0609020204030204" pitchFamily="49" charset="0"/>
              </a:rPr>
              <a:t>specs/specs.xls</a:t>
            </a:r>
          </a:p>
        </p:txBody>
      </p:sp>
    </p:spTree>
    <p:extLst>
      <p:ext uri="{BB962C8B-B14F-4D97-AF65-F5344CB8AC3E}">
        <p14:creationId xmlns:p14="http://schemas.microsoft.com/office/powerpoint/2010/main" val="30954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73A2-A0AF-4C65-A13E-E19FCE02B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407D-54C4-4915-A613-EB00D4E706C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67F4-9BDA-4945-8383-64C11204D7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E98C36-63AC-4C7F-BF08-DE0F38D0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Building </a:t>
            </a:r>
            <a:r>
              <a:rPr lang="en-GB" err="1"/>
              <a:t>ADaMs</a:t>
            </a:r>
            <a:r>
              <a:rPr lang="en-GB"/>
              <a:t> process flow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47DA5-D702-4503-BCE9-45779206A919}"/>
              </a:ext>
            </a:extLst>
          </p:cNvPr>
          <p:cNvSpPr/>
          <p:nvPr/>
        </p:nvSpPr>
        <p:spPr bwMode="auto">
          <a:xfrm>
            <a:off x="490653" y="1583473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Import metadata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0B310-8B27-4133-BB07-A5A7CE67E45A}"/>
              </a:ext>
            </a:extLst>
          </p:cNvPr>
          <p:cNvSpPr/>
          <p:nvPr/>
        </p:nvSpPr>
        <p:spPr bwMode="auto">
          <a:xfrm>
            <a:off x="490652" y="3276964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Import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E0C118-F5D1-4C11-A856-62C3A38CE66B}"/>
              </a:ext>
            </a:extLst>
          </p:cNvPr>
          <p:cNvSpPr/>
          <p:nvPr/>
        </p:nvSpPr>
        <p:spPr bwMode="auto">
          <a:xfrm>
            <a:off x="3865754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Combine predecessor variables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8D37C-3022-44F3-8E0E-D99299271CC0}"/>
              </a:ext>
            </a:extLst>
          </p:cNvPr>
          <p:cNvSpPr/>
          <p:nvPr/>
        </p:nvSpPr>
        <p:spPr bwMode="auto">
          <a:xfrm>
            <a:off x="6713236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Do any calculations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EA7F83-1557-4012-8C92-50873F86454D}"/>
              </a:ext>
            </a:extLst>
          </p:cNvPr>
          <p:cNvSpPr/>
          <p:nvPr/>
        </p:nvSpPr>
        <p:spPr bwMode="auto">
          <a:xfrm>
            <a:off x="9560718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Drop unused variables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3E21F-ABAC-4511-8F42-1E33D30D6289}"/>
              </a:ext>
            </a:extLst>
          </p:cNvPr>
          <p:cNvSpPr/>
          <p:nvPr/>
        </p:nvSpPr>
        <p:spPr bwMode="auto">
          <a:xfrm rot="20423501">
            <a:off x="2667342" y="3168679"/>
            <a:ext cx="892097" cy="430887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5001DF-BA15-4C93-A266-8AF37C267F3E}"/>
              </a:ext>
            </a:extLst>
          </p:cNvPr>
          <p:cNvSpPr/>
          <p:nvPr/>
        </p:nvSpPr>
        <p:spPr bwMode="auto">
          <a:xfrm rot="1176499" flipV="1">
            <a:off x="2687972" y="1959747"/>
            <a:ext cx="892097" cy="430887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ABD0DB-E687-467D-AE37-F05407C04B5F}"/>
              </a:ext>
            </a:extLst>
          </p:cNvPr>
          <p:cNvSpPr/>
          <p:nvPr/>
        </p:nvSpPr>
        <p:spPr bwMode="auto">
          <a:xfrm>
            <a:off x="5967363" y="2638405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F42767-6027-46C5-9982-5C54C73C0ABE}"/>
              </a:ext>
            </a:extLst>
          </p:cNvPr>
          <p:cNvSpPr/>
          <p:nvPr/>
        </p:nvSpPr>
        <p:spPr bwMode="auto">
          <a:xfrm>
            <a:off x="8810101" y="2638405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7022477F-6A55-48F5-B197-0D71B160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" y="646873"/>
            <a:ext cx="1052278" cy="12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C812FC-86ED-45CB-9398-93393FB1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" y="3767214"/>
            <a:ext cx="1072591" cy="12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5EF456-0325-4F2E-901F-A110EBBB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53" y="1214140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EBEA60C-10E0-40E7-860E-30F7BCD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308" y="1307220"/>
            <a:ext cx="1051200" cy="12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AB1CDC-45A4-4F16-B8AB-B6ACD2F2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13" y="440265"/>
            <a:ext cx="1051200" cy="12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2D1E53E5-F074-40CA-A0E8-9EAEDEAF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98" y="446396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60822CC-55C8-4371-99B3-A71C5D18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1" y="1214139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B1EE9F-68FC-4BFE-AE26-6C665441B45D}"/>
              </a:ext>
            </a:extLst>
          </p:cNvPr>
          <p:cNvSpPr/>
          <p:nvPr/>
        </p:nvSpPr>
        <p:spPr bwMode="auto">
          <a:xfrm rot="5400000">
            <a:off x="10238586" y="3436579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8E3887-CA2A-4C21-8BE6-FEE625E0118B}"/>
              </a:ext>
            </a:extLst>
          </p:cNvPr>
          <p:cNvSpPr/>
          <p:nvPr/>
        </p:nvSpPr>
        <p:spPr bwMode="auto">
          <a:xfrm>
            <a:off x="9581521" y="4089399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Export dataset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E34E0C-7069-42E6-BD0B-4177A8AE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04" y="4789830"/>
            <a:ext cx="1051200" cy="121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~1.5 years. Fairly stable, but will change with CDISC standards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Holds the metadata used to build SDTM and </a:t>
            </a:r>
            <a:r>
              <a:rPr lang="en-GB" sz="2000" err="1"/>
              <a:t>ADaM</a:t>
            </a:r>
            <a:r>
              <a:rPr lang="en-GB" sz="2000"/>
              <a:t> datasets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https://atorus-research.github.io/metacore/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metacore</a:t>
            </a:r>
            <a:r>
              <a:rPr lang="en-GB"/>
              <a:t>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spec_to_metacore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Reads a P21 spec into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metacore</a:t>
            </a:r>
            <a:endParaRPr lang="en-GB" sz="14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select_dataset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Select a single dataset of metadata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get_control_term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Pulls out the control terms for a variable 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2B8823D-F9CB-4A50-93F7-87502B0E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550" y="147544"/>
            <a:ext cx="1328400" cy="15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 year. Fairly stable, but new features are still being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Automating dataset creation based on the {</a:t>
            </a:r>
            <a:r>
              <a:rPr lang="en-GB" sz="2000" err="1"/>
              <a:t>metacore</a:t>
            </a:r>
            <a:r>
              <a:rPr lang="en-GB" sz="2000"/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pharmaverse.github.io/</a:t>
            </a:r>
            <a:r>
              <a:rPr lang="en-GB" sz="1800" err="1"/>
              <a:t>metatools</a:t>
            </a:r>
            <a:r>
              <a:rPr lang="en-GB" sz="1800"/>
              <a:t>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metatools</a:t>
            </a:r>
            <a:r>
              <a:rPr lang="en-GB"/>
              <a:t>}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build_from_derived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Builds a dataset based on all predecessors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combine_supp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Combines supps and domains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create_var_from_codelist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new variable based on code/decode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create_cat_var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categorial variable from continues based on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codelist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order_cols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Orders the columns per metadata definitions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set_variable_labels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labels to all columns per metadata definitions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check_ct_data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Checks all values fall within control terms 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1F8F770-CC39-4C18-B306-D9716AFC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88" y="79281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~1.5 years. Some functions are still being sorted out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Functions to do common </a:t>
            </a:r>
            <a:r>
              <a:rPr lang="en-GB" sz="2000" err="1"/>
              <a:t>ADaM</a:t>
            </a:r>
            <a:r>
              <a:rPr lang="en-GB" sz="2000"/>
              <a:t> calculations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https://pharmaverse.github.io/admiral/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{admiral}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derive_vars_merged_dtm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Merge and impute datetime variables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derive_var_merged_exist_flag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Merge an existing flag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compute_bmi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Computes BMI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derive_var_base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baseline column from flag 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CEEAEFE-1DDC-4F9F-8B9C-3C6B9727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66" y="70635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7CA8-9D8C-4ECD-A415-F0A0893F647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21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750B-BD9E-48BC-A489-42EA7AC3C5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53D11C-A8E0-4767-9B33-766A886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Descriptive statistics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DA8B159-3ACA-47E7-89FA-93FE78C4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783" y="126760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7003BE-5EB4-429D-8D8C-4EB59FF1519D}"/>
              </a:ext>
            </a:extLst>
          </p:cNvPr>
          <p:cNvSpPr txBox="1"/>
          <p:nvPr/>
        </p:nvSpPr>
        <p:spPr>
          <a:xfrm>
            <a:off x="579863" y="1530740"/>
            <a:ext cx="4739268" cy="3796519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{</a:t>
            </a:r>
            <a:r>
              <a:rPr lang="en-GB" sz="1600" err="1"/>
              <a:t>Tplyr</a:t>
            </a:r>
            <a:r>
              <a:rPr lang="en-GB" sz="1600"/>
              <a:t>} works by layering groups of descriptive statistics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Each layer has two basic flavours: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err="1">
                <a:latin typeface="Consolas" panose="020B0609020204030204" pitchFamily="49" charset="0"/>
              </a:rPr>
              <a:t>group_count</a:t>
            </a:r>
            <a:r>
              <a:rPr lang="en-GB" sz="1600">
                <a:latin typeface="Consolas" panose="020B0609020204030204" pitchFamily="49" charset="0"/>
              </a:rPr>
              <a:t>() 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err="1">
                <a:latin typeface="Consolas" panose="020B0609020204030204" pitchFamily="49" charset="0"/>
              </a:rPr>
              <a:t>group_desc</a:t>
            </a:r>
            <a:r>
              <a:rPr lang="en-GB" sz="160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Within the layer function add additional specifications such as: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Statistics to calculate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Distinct counts 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/>
          </a:p>
        </p:txBody>
      </p:sp>
      <p:pic>
        <p:nvPicPr>
          <p:cNvPr id="12" name="Graphic 11" descr="Wedding cake with solid fill">
            <a:extLst>
              <a:ext uri="{FF2B5EF4-FFF2-40B4-BE49-F238E27FC236}">
                <a16:creationId xmlns:a16="http://schemas.microsoft.com/office/drawing/2014/main" id="{615D38D5-366B-4D47-B149-5AD53FAB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536" y="2683842"/>
            <a:ext cx="2412000" cy="230627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B357A5-4069-4BAA-9D05-AE67C59864CE}"/>
              </a:ext>
            </a:extLst>
          </p:cNvPr>
          <p:cNvSpPr/>
          <p:nvPr/>
        </p:nvSpPr>
        <p:spPr bwMode="auto">
          <a:xfrm>
            <a:off x="5124672" y="3359818"/>
            <a:ext cx="1159727" cy="607096"/>
          </a:xfrm>
          <a:custGeom>
            <a:avLst/>
            <a:gdLst>
              <a:gd name="connsiteX0" fmla="*/ 0 w 1159727"/>
              <a:gd name="connsiteY0" fmla="*/ 122663 h 624468"/>
              <a:gd name="connsiteX1" fmla="*/ 22303 w 1159727"/>
              <a:gd name="connsiteY1" fmla="*/ 624468 h 624468"/>
              <a:gd name="connsiteX2" fmla="*/ 379142 w 1159727"/>
              <a:gd name="connsiteY2" fmla="*/ 568712 h 624468"/>
              <a:gd name="connsiteX3" fmla="*/ 825191 w 1159727"/>
              <a:gd name="connsiteY3" fmla="*/ 579863 h 624468"/>
              <a:gd name="connsiteX4" fmla="*/ 1159727 w 1159727"/>
              <a:gd name="connsiteY4" fmla="*/ 613317 h 624468"/>
              <a:gd name="connsiteX5" fmla="*/ 1159727 w 1159727"/>
              <a:gd name="connsiteY5" fmla="*/ 156117 h 624468"/>
              <a:gd name="connsiteX6" fmla="*/ 1048215 w 1159727"/>
              <a:gd name="connsiteY6" fmla="*/ 44605 h 624468"/>
              <a:gd name="connsiteX7" fmla="*/ 713678 w 1159727"/>
              <a:gd name="connsiteY7" fmla="*/ 0 h 624468"/>
              <a:gd name="connsiteX8" fmla="*/ 434898 w 1159727"/>
              <a:gd name="connsiteY8" fmla="*/ 11151 h 624468"/>
              <a:gd name="connsiteX9" fmla="*/ 89210 w 1159727"/>
              <a:gd name="connsiteY9" fmla="*/ 55756 h 624468"/>
              <a:gd name="connsiteX10" fmla="*/ 0 w 1159727"/>
              <a:gd name="connsiteY10" fmla="*/ 122663 h 624468"/>
              <a:gd name="connsiteX0" fmla="*/ 0 w 1159727"/>
              <a:gd name="connsiteY0" fmla="*/ 116442 h 618247"/>
              <a:gd name="connsiteX1" fmla="*/ 22303 w 1159727"/>
              <a:gd name="connsiteY1" fmla="*/ 618247 h 618247"/>
              <a:gd name="connsiteX2" fmla="*/ 379142 w 1159727"/>
              <a:gd name="connsiteY2" fmla="*/ 562491 h 618247"/>
              <a:gd name="connsiteX3" fmla="*/ 825191 w 1159727"/>
              <a:gd name="connsiteY3" fmla="*/ 573642 h 618247"/>
              <a:gd name="connsiteX4" fmla="*/ 1159727 w 1159727"/>
              <a:gd name="connsiteY4" fmla="*/ 607096 h 618247"/>
              <a:gd name="connsiteX5" fmla="*/ 1159727 w 1159727"/>
              <a:gd name="connsiteY5" fmla="*/ 149896 h 618247"/>
              <a:gd name="connsiteX6" fmla="*/ 1048215 w 1159727"/>
              <a:gd name="connsiteY6" fmla="*/ 38384 h 618247"/>
              <a:gd name="connsiteX7" fmla="*/ 701237 w 1159727"/>
              <a:gd name="connsiteY7" fmla="*/ 0 h 618247"/>
              <a:gd name="connsiteX8" fmla="*/ 434898 w 1159727"/>
              <a:gd name="connsiteY8" fmla="*/ 4930 h 618247"/>
              <a:gd name="connsiteX9" fmla="*/ 89210 w 1159727"/>
              <a:gd name="connsiteY9" fmla="*/ 49535 h 618247"/>
              <a:gd name="connsiteX10" fmla="*/ 0 w 1159727"/>
              <a:gd name="connsiteY10" fmla="*/ 116442 h 618247"/>
              <a:gd name="connsiteX0" fmla="*/ 0 w 1159727"/>
              <a:gd name="connsiteY0" fmla="*/ 116442 h 618247"/>
              <a:gd name="connsiteX1" fmla="*/ 22303 w 1159727"/>
              <a:gd name="connsiteY1" fmla="*/ 618247 h 618247"/>
              <a:gd name="connsiteX2" fmla="*/ 379142 w 1159727"/>
              <a:gd name="connsiteY2" fmla="*/ 562491 h 618247"/>
              <a:gd name="connsiteX3" fmla="*/ 825191 w 1159727"/>
              <a:gd name="connsiteY3" fmla="*/ 573642 h 618247"/>
              <a:gd name="connsiteX4" fmla="*/ 1159727 w 1159727"/>
              <a:gd name="connsiteY4" fmla="*/ 607096 h 618247"/>
              <a:gd name="connsiteX5" fmla="*/ 1159727 w 1159727"/>
              <a:gd name="connsiteY5" fmla="*/ 149896 h 618247"/>
              <a:gd name="connsiteX6" fmla="*/ 1048215 w 1159727"/>
              <a:gd name="connsiteY6" fmla="*/ 38384 h 618247"/>
              <a:gd name="connsiteX7" fmla="*/ 701237 w 1159727"/>
              <a:gd name="connsiteY7" fmla="*/ 0 h 618247"/>
              <a:gd name="connsiteX8" fmla="*/ 434898 w 1159727"/>
              <a:gd name="connsiteY8" fmla="*/ 11151 h 618247"/>
              <a:gd name="connsiteX9" fmla="*/ 89210 w 1159727"/>
              <a:gd name="connsiteY9" fmla="*/ 49535 h 618247"/>
              <a:gd name="connsiteX10" fmla="*/ 0 w 1159727"/>
              <a:gd name="connsiteY10" fmla="*/ 116442 h 618247"/>
              <a:gd name="connsiteX0" fmla="*/ 0 w 1159727"/>
              <a:gd name="connsiteY0" fmla="*/ 116442 h 607096"/>
              <a:gd name="connsiteX1" fmla="*/ 9863 w 1159727"/>
              <a:gd name="connsiteY1" fmla="*/ 599586 h 607096"/>
              <a:gd name="connsiteX2" fmla="*/ 379142 w 1159727"/>
              <a:gd name="connsiteY2" fmla="*/ 562491 h 607096"/>
              <a:gd name="connsiteX3" fmla="*/ 825191 w 1159727"/>
              <a:gd name="connsiteY3" fmla="*/ 573642 h 607096"/>
              <a:gd name="connsiteX4" fmla="*/ 1159727 w 1159727"/>
              <a:gd name="connsiteY4" fmla="*/ 607096 h 607096"/>
              <a:gd name="connsiteX5" fmla="*/ 1159727 w 1159727"/>
              <a:gd name="connsiteY5" fmla="*/ 149896 h 607096"/>
              <a:gd name="connsiteX6" fmla="*/ 1048215 w 1159727"/>
              <a:gd name="connsiteY6" fmla="*/ 38384 h 607096"/>
              <a:gd name="connsiteX7" fmla="*/ 701237 w 1159727"/>
              <a:gd name="connsiteY7" fmla="*/ 0 h 607096"/>
              <a:gd name="connsiteX8" fmla="*/ 434898 w 1159727"/>
              <a:gd name="connsiteY8" fmla="*/ 11151 h 607096"/>
              <a:gd name="connsiteX9" fmla="*/ 89210 w 1159727"/>
              <a:gd name="connsiteY9" fmla="*/ 49535 h 607096"/>
              <a:gd name="connsiteX10" fmla="*/ 0 w 1159727"/>
              <a:gd name="connsiteY10" fmla="*/ 116442 h 6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727" h="607096">
                <a:moveTo>
                  <a:pt x="0" y="116442"/>
                </a:moveTo>
                <a:lnTo>
                  <a:pt x="9863" y="599586"/>
                </a:lnTo>
                <a:lnTo>
                  <a:pt x="379142" y="562491"/>
                </a:lnTo>
                <a:lnTo>
                  <a:pt x="825191" y="573642"/>
                </a:lnTo>
                <a:lnTo>
                  <a:pt x="1159727" y="607096"/>
                </a:lnTo>
                <a:lnTo>
                  <a:pt x="1159727" y="149896"/>
                </a:lnTo>
                <a:lnTo>
                  <a:pt x="1048215" y="38384"/>
                </a:lnTo>
                <a:lnTo>
                  <a:pt x="701237" y="0"/>
                </a:lnTo>
                <a:lnTo>
                  <a:pt x="434898" y="11151"/>
                </a:lnTo>
                <a:lnTo>
                  <a:pt x="89210" y="49535"/>
                </a:lnTo>
                <a:lnTo>
                  <a:pt x="0" y="116442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9" name="Graphic 8" descr="Wedding cake with solid fill">
            <a:extLst>
              <a:ext uri="{FF2B5EF4-FFF2-40B4-BE49-F238E27FC236}">
                <a16:creationId xmlns:a16="http://schemas.microsoft.com/office/drawing/2014/main" id="{DA30B330-D780-4C82-9D6A-FD7D1BA68F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506" b="44410"/>
          <a:stretch/>
        </p:blipFill>
        <p:spPr>
          <a:xfrm>
            <a:off x="4498536" y="3398353"/>
            <a:ext cx="2412000" cy="55490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E71FE37-C2A1-45C0-ABE9-A6B4B96C1549}"/>
              </a:ext>
            </a:extLst>
          </p:cNvPr>
          <p:cNvGraphicFramePr>
            <a:graphicFrameLocks noGrp="1"/>
          </p:cNvGraphicFramePr>
          <p:nvPr/>
        </p:nvGraphicFramePr>
        <p:xfrm>
          <a:off x="6936666" y="2779120"/>
          <a:ext cx="5019706" cy="21521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428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928547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058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777B44CD-983F-4506-8DF8-BBB937BD9160}"/>
              </a:ext>
            </a:extLst>
          </p:cNvPr>
          <p:cNvSpPr/>
          <p:nvPr/>
        </p:nvSpPr>
        <p:spPr>
          <a:xfrm>
            <a:off x="6655978" y="3236106"/>
            <a:ext cx="278807" cy="607096"/>
          </a:xfrm>
          <a:prstGeom prst="leftBrac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Wedding cake outline">
            <a:extLst>
              <a:ext uri="{FF2B5EF4-FFF2-40B4-BE49-F238E27FC236}">
                <a16:creationId xmlns:a16="http://schemas.microsoft.com/office/drawing/2014/main" id="{CEC52AAC-0FAA-4908-A909-E08228DE2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536" y="2637012"/>
            <a:ext cx="2412380" cy="241238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55106A09-F5F2-4223-936B-35605A00A84D}"/>
              </a:ext>
            </a:extLst>
          </p:cNvPr>
          <p:cNvSpPr/>
          <p:nvPr/>
        </p:nvSpPr>
        <p:spPr>
          <a:xfrm>
            <a:off x="6655978" y="4058085"/>
            <a:ext cx="278807" cy="867594"/>
          </a:xfrm>
          <a:prstGeom prst="leftBrac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31B1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3CD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2157</Words>
  <Application>Microsoft Office PowerPoint</Application>
  <PresentationFormat>Widescreen</PresentationFormat>
  <Paragraphs>629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Our environment</vt:lpstr>
      <vt:lpstr>Plan for this workshop</vt:lpstr>
      <vt:lpstr>Study Information</vt:lpstr>
      <vt:lpstr>Building ADaMs process flow </vt:lpstr>
      <vt:lpstr>{metacore} </vt:lpstr>
      <vt:lpstr>{metatools}  </vt:lpstr>
      <vt:lpstr>{admiral} </vt:lpstr>
      <vt:lpstr>Descriptive statistics </vt:lpstr>
      <vt:lpstr>{Tplyr} </vt:lpstr>
      <vt:lpstr>Day 2</vt:lpstr>
      <vt:lpstr>Analysis Results Data</vt:lpstr>
      <vt:lpstr>Analysis Results Data</vt:lpstr>
      <vt:lpstr>{tfrmt} </vt:lpstr>
      <vt:lpstr>tfrmt process flow </vt:lpstr>
      <vt:lpstr>Tables parts </vt:lpstr>
      <vt:lpstr>Tables parts </vt:lpstr>
      <vt:lpstr>tfrmt with Analysis Results Data </vt:lpstr>
      <vt:lpstr>Value formatting </vt:lpstr>
      <vt:lpstr>{tfrmt} 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Fillmore</dc:creator>
  <cp:lastModifiedBy>Christina Fillmore</cp:lastModifiedBy>
  <cp:revision>41</cp:revision>
  <dcterms:created xsi:type="dcterms:W3CDTF">2022-10-07T14:23:34Z</dcterms:created>
  <dcterms:modified xsi:type="dcterms:W3CDTF">2022-10-21T14:04:42Z</dcterms:modified>
</cp:coreProperties>
</file>