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96" r:id="rId5"/>
    <p:sldId id="297" r:id="rId6"/>
    <p:sldId id="298" r:id="rId7"/>
    <p:sldId id="299" r:id="rId8"/>
    <p:sldId id="300" r:id="rId9"/>
    <p:sldId id="301" r:id="rId10"/>
    <p:sldId id="302" r:id="rId11"/>
    <p:sldId id="303" r:id="rId12"/>
    <p:sldId id="266" r:id="rId13"/>
    <p:sldId id="267" r:id="rId14"/>
    <p:sldId id="280" r:id="rId15"/>
    <p:sldId id="269" r:id="rId16"/>
    <p:sldId id="284" r:id="rId17"/>
    <p:sldId id="270" r:id="rId18"/>
    <p:sldId id="271" r:id="rId19"/>
    <p:sldId id="286" r:id="rId20"/>
    <p:sldId id="287" r:id="rId21"/>
    <p:sldId id="288" r:id="rId22"/>
    <p:sldId id="289" r:id="rId23"/>
    <p:sldId id="293" r:id="rId24"/>
    <p:sldId id="292" r:id="rId25"/>
    <p:sldId id="304" r:id="rId26"/>
    <p:sldId id="290" r:id="rId27"/>
    <p:sldId id="295" r:id="rId28"/>
    <p:sldId id="276" r:id="rId29"/>
    <p:sldId id="282" r:id="rId30"/>
    <p:sldId id="278" r:id="rId31"/>
  </p:sldIdLst>
  <p:sldSz cx="9144000" cy="5143500" type="screen16x9"/>
  <p:notesSz cx="6858000" cy="9144000"/>
  <p:embeddedFontLst>
    <p:embeddedFont>
      <p:font typeface="Old Standard TT"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4216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72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379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80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17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434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281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9358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3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2846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37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1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smtClean="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Mongodb / Postgres                               </a:t>
            </a:r>
            <a:endParaRPr dirty="0"/>
          </a:p>
          <a:p>
            <a:pPr marL="457200" lvl="0" indent="-342900" algn="l" rtl="0">
              <a:spcBef>
                <a:spcPts val="0"/>
              </a:spcBef>
              <a:spcAft>
                <a:spcPts val="0"/>
              </a:spcAft>
              <a:buSzPts val="1800"/>
              <a:buChar char="●"/>
            </a:pPr>
            <a:r>
              <a:rPr lang="en" dirty="0" smtClean="0"/>
              <a:t>Express                      </a:t>
            </a:r>
            <a:endParaRPr dirty="0"/>
          </a:p>
          <a:p>
            <a:pPr marL="457200" lvl="0" indent="-342900" algn="l" rtl="0">
              <a:spcBef>
                <a:spcPts val="0"/>
              </a:spcBef>
              <a:spcAft>
                <a:spcPts val="0"/>
              </a:spcAft>
              <a:buSzPts val="1800"/>
              <a:buChar char="●"/>
            </a:pPr>
            <a:r>
              <a:rPr lang="en" dirty="0" smtClean="0"/>
              <a:t>React</a:t>
            </a:r>
          </a:p>
          <a:p>
            <a:pPr marL="457200" lvl="0" indent="-342900" algn="l" rtl="0">
              <a:spcBef>
                <a:spcPts val="0"/>
              </a:spcBef>
              <a:spcAft>
                <a:spcPts val="0"/>
              </a:spcAft>
              <a:buSzPts val="1800"/>
              <a:buChar char="●"/>
            </a:pPr>
            <a:r>
              <a:rPr lang="en" dirty="0" smtClean="0"/>
              <a:t>Node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632084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This platform will analyse the behaviour of the users and help detect any alarming behaviour.                                </a:t>
            </a:r>
            <a:endParaRPr dirty="0"/>
          </a:p>
          <a:p>
            <a:pPr marL="457200" lvl="0" indent="-342900" algn="l" rtl="0">
              <a:spcBef>
                <a:spcPts val="0"/>
              </a:spcBef>
              <a:spcAft>
                <a:spcPts val="0"/>
              </a:spcAft>
              <a:buSzPts val="1800"/>
              <a:buChar char="●"/>
            </a:pPr>
            <a:r>
              <a:rPr lang="en" dirty="0" smtClean="0"/>
              <a:t>Admins gets insights on their content thus helping them create effective and efficient content.                         </a:t>
            </a:r>
            <a:endParaRPr dirty="0"/>
          </a:p>
          <a:p>
            <a:pPr marL="457200" lvl="0" indent="-342900" algn="l" rtl="0">
              <a:spcBef>
                <a:spcPts val="0"/>
              </a:spcBef>
              <a:spcAft>
                <a:spcPts val="0"/>
              </a:spcAft>
              <a:buSzPts val="1800"/>
              <a:buChar char="●"/>
            </a:pPr>
            <a:r>
              <a:rPr lang="en" dirty="0" smtClean="0"/>
              <a:t>Based on the users’ behaviour on the application, they would see posts that would help them emotionally. For example, a depressed user would see motivational quotes.</a:t>
            </a:r>
          </a:p>
          <a:p>
            <a:pPr marL="457200" lvl="0" indent="-342900" algn="l" rtl="0">
              <a:spcBef>
                <a:spcPts val="0"/>
              </a:spcBef>
              <a:spcAft>
                <a:spcPts val="0"/>
              </a:spcAft>
              <a:buSzPts val="1800"/>
              <a:buChar char="●"/>
            </a:pPr>
            <a:r>
              <a:rPr lang="en" dirty="0" smtClean="0"/>
              <a:t>A user can administer groups and pages and manage the relative users and keep a check on their well being.</a:t>
            </a:r>
          </a:p>
        </p:txBody>
      </p:sp>
    </p:spTree>
    <p:extLst>
      <p:ext uri="{BB962C8B-B14F-4D97-AF65-F5344CB8AC3E}">
        <p14:creationId xmlns:p14="http://schemas.microsoft.com/office/powerpoint/2010/main" val="3755160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A social media platform with the ability to </a:t>
            </a:r>
            <a:r>
              <a:rPr lang="en-US" dirty="0" smtClean="0"/>
              <a:t>perform sentiment </a:t>
            </a:r>
            <a:r>
              <a:rPr lang="en-US" dirty="0"/>
              <a:t>analysis for 'high level users' is </a:t>
            </a:r>
            <a:r>
              <a:rPr lang="en-US" dirty="0" smtClean="0"/>
              <a:t>the desired </a:t>
            </a:r>
            <a:r>
              <a:rPr lang="en-US" dirty="0"/>
              <a:t>outcome of this project. The </a:t>
            </a:r>
            <a:r>
              <a:rPr lang="en-US" dirty="0" smtClean="0"/>
              <a:t>platform would </a:t>
            </a:r>
            <a:r>
              <a:rPr lang="en-US" dirty="0"/>
              <a:t>allow almost all activities that a </a:t>
            </a:r>
            <a:r>
              <a:rPr lang="en-US" dirty="0" smtClean="0"/>
              <a:t>normal social </a:t>
            </a:r>
            <a:r>
              <a:rPr lang="en-US" dirty="0"/>
              <a:t>platform does. The user would be able </a:t>
            </a:r>
            <a:r>
              <a:rPr lang="en-US" dirty="0" smtClean="0"/>
              <a:t>to share </a:t>
            </a:r>
            <a:r>
              <a:rPr lang="en-US" dirty="0"/>
              <a:t>content and view other users' content </a:t>
            </a:r>
            <a:r>
              <a:rPr lang="en-US" dirty="0" smtClean="0"/>
              <a:t>and express </a:t>
            </a:r>
            <a:r>
              <a:rPr lang="en-US" dirty="0"/>
              <a:t>their personal views on the same. A </a:t>
            </a:r>
            <a:r>
              <a:rPr lang="en-US" dirty="0" smtClean="0"/>
              <a:t>user can </a:t>
            </a:r>
            <a:r>
              <a:rPr lang="en-US" dirty="0"/>
              <a:t>be enrolled into different groups such as </a:t>
            </a:r>
            <a:r>
              <a:rPr lang="en-US" dirty="0" smtClean="0"/>
              <a:t>a business </a:t>
            </a:r>
            <a:r>
              <a:rPr lang="en-US" dirty="0"/>
              <a:t>or a university. The user would also </a:t>
            </a:r>
            <a:r>
              <a:rPr lang="en-US" dirty="0" smtClean="0"/>
              <a:t>be able </a:t>
            </a:r>
            <a:r>
              <a:rPr lang="en-US" dirty="0"/>
              <a:t>to share content from one this platform </a:t>
            </a:r>
            <a:r>
              <a:rPr lang="en-US" dirty="0" smtClean="0"/>
              <a:t>to other </a:t>
            </a:r>
            <a:r>
              <a:rPr lang="en-US" dirty="0"/>
              <a:t>social media platforms. The other aspect </a:t>
            </a:r>
            <a:r>
              <a:rPr lang="en-US" dirty="0" smtClean="0"/>
              <a:t>of the </a:t>
            </a:r>
            <a:r>
              <a:rPr lang="en-US" dirty="0"/>
              <a:t>project is the sentiment analysis part where </a:t>
            </a:r>
            <a:r>
              <a:rPr lang="en-US" dirty="0" smtClean="0"/>
              <a:t>all the </a:t>
            </a:r>
            <a:r>
              <a:rPr lang="en-US" dirty="0"/>
              <a:t>activities of a user in a group would </a:t>
            </a:r>
            <a:r>
              <a:rPr lang="en-US" dirty="0" smtClean="0"/>
              <a:t>be analyzed. The </a:t>
            </a:r>
            <a:r>
              <a:rPr lang="en-US" dirty="0"/>
              <a:t>flow of the analysis is as follows:</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latin typeface="Times New Roman"/>
                <a:ea typeface="Times New Roman"/>
                <a:cs typeface="Times New Roman"/>
                <a:sym typeface="Times New Roman"/>
              </a:rPr>
              <a:t>2.2 Design(Flow Of Modules)</a:t>
            </a:r>
            <a:endParaRPr lang="en-US" dirty="0"/>
          </a:p>
        </p:txBody>
      </p:sp>
      <p:sp>
        <p:nvSpPr>
          <p:cNvPr id="4" name="Rounded Rectangle 3"/>
          <p:cNvSpPr/>
          <p:nvPr/>
        </p:nvSpPr>
        <p:spPr>
          <a:xfrm>
            <a:off x="493486" y="1785257"/>
            <a:ext cx="1103085" cy="9579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ounded Rectangle 4"/>
          <p:cNvSpPr/>
          <p:nvPr/>
        </p:nvSpPr>
        <p:spPr>
          <a:xfrm>
            <a:off x="3849914" y="1785257"/>
            <a:ext cx="1103085" cy="9579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2155369" y="1785257"/>
            <a:ext cx="1103085" cy="9579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ounded Rectangle 6"/>
          <p:cNvSpPr/>
          <p:nvPr/>
        </p:nvSpPr>
        <p:spPr>
          <a:xfrm>
            <a:off x="5477330" y="1785257"/>
            <a:ext cx="1103085" cy="9579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ounded Rectangle 7"/>
          <p:cNvSpPr/>
          <p:nvPr/>
        </p:nvSpPr>
        <p:spPr>
          <a:xfrm>
            <a:off x="7142845" y="1785257"/>
            <a:ext cx="1103085" cy="9579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493487" y="1785258"/>
            <a:ext cx="1128482" cy="954107"/>
          </a:xfrm>
          <a:prstGeom prst="rect">
            <a:avLst/>
          </a:prstGeom>
          <a:noFill/>
        </p:spPr>
        <p:txBody>
          <a:bodyPr wrap="square" rtlCol="0">
            <a:spAutoFit/>
          </a:bodyPr>
          <a:lstStyle/>
          <a:p>
            <a:pPr algn="ctr"/>
            <a:r>
              <a:rPr lang="en-US" b="1" dirty="0" smtClean="0"/>
              <a:t>User Post, Comment or Reaction</a:t>
            </a:r>
            <a:endParaRPr lang="en-US" b="1" dirty="0"/>
          </a:p>
        </p:txBody>
      </p:sp>
      <p:sp>
        <p:nvSpPr>
          <p:cNvPr id="10" name="TextBox 9"/>
          <p:cNvSpPr txBox="1"/>
          <p:nvPr/>
        </p:nvSpPr>
        <p:spPr>
          <a:xfrm>
            <a:off x="2235200" y="1836057"/>
            <a:ext cx="863600" cy="307777"/>
          </a:xfrm>
          <a:prstGeom prst="rect">
            <a:avLst/>
          </a:prstGeom>
          <a:noFill/>
        </p:spPr>
        <p:txBody>
          <a:bodyPr wrap="square" rtlCol="0">
            <a:spAutoFit/>
          </a:bodyPr>
          <a:lstStyle/>
          <a:p>
            <a:pPr algn="ctr"/>
            <a:r>
              <a:rPr lang="en-US" b="1" dirty="0" smtClean="0"/>
              <a:t>Rated</a:t>
            </a:r>
            <a:endParaRPr lang="en-US" b="1" dirty="0"/>
          </a:p>
        </p:txBody>
      </p:sp>
      <p:sp>
        <p:nvSpPr>
          <p:cNvPr id="11" name="TextBox 10"/>
          <p:cNvSpPr txBox="1"/>
          <p:nvPr/>
        </p:nvSpPr>
        <p:spPr>
          <a:xfrm>
            <a:off x="3849914" y="1836057"/>
            <a:ext cx="1103085" cy="523220"/>
          </a:xfrm>
          <a:prstGeom prst="rect">
            <a:avLst/>
          </a:prstGeom>
          <a:noFill/>
        </p:spPr>
        <p:txBody>
          <a:bodyPr wrap="square" rtlCol="0">
            <a:spAutoFit/>
          </a:bodyPr>
          <a:lstStyle/>
          <a:p>
            <a:pPr algn="ctr"/>
            <a:r>
              <a:rPr lang="en-US" b="1" dirty="0" smtClean="0"/>
              <a:t>Stored in</a:t>
            </a:r>
          </a:p>
          <a:p>
            <a:pPr algn="ctr"/>
            <a:r>
              <a:rPr lang="en-US" b="1" dirty="0" smtClean="0"/>
              <a:t>Database</a:t>
            </a:r>
            <a:endParaRPr lang="en-US" b="1" dirty="0"/>
          </a:p>
        </p:txBody>
      </p:sp>
      <p:sp>
        <p:nvSpPr>
          <p:cNvPr id="12" name="TextBox 11"/>
          <p:cNvSpPr txBox="1"/>
          <p:nvPr/>
        </p:nvSpPr>
        <p:spPr>
          <a:xfrm>
            <a:off x="5537200" y="1836057"/>
            <a:ext cx="972457" cy="307777"/>
          </a:xfrm>
          <a:prstGeom prst="rect">
            <a:avLst/>
          </a:prstGeom>
          <a:noFill/>
        </p:spPr>
        <p:txBody>
          <a:bodyPr wrap="square" rtlCol="0">
            <a:spAutoFit/>
          </a:bodyPr>
          <a:lstStyle/>
          <a:p>
            <a:pPr algn="ctr"/>
            <a:r>
              <a:rPr lang="en-US" b="1" dirty="0" smtClean="0"/>
              <a:t>Analysis</a:t>
            </a:r>
            <a:endParaRPr lang="en-US" b="1" dirty="0"/>
          </a:p>
        </p:txBody>
      </p:sp>
      <p:sp>
        <p:nvSpPr>
          <p:cNvPr id="13" name="TextBox 12"/>
          <p:cNvSpPr txBox="1"/>
          <p:nvPr/>
        </p:nvSpPr>
        <p:spPr>
          <a:xfrm>
            <a:off x="7249886" y="1836057"/>
            <a:ext cx="979714" cy="738664"/>
          </a:xfrm>
          <a:prstGeom prst="rect">
            <a:avLst/>
          </a:prstGeom>
          <a:noFill/>
        </p:spPr>
        <p:txBody>
          <a:bodyPr wrap="square" rtlCol="0">
            <a:spAutoFit/>
          </a:bodyPr>
          <a:lstStyle/>
          <a:p>
            <a:pPr algn="ctr"/>
            <a:r>
              <a:rPr lang="en-US" b="1" dirty="0" smtClean="0"/>
              <a:t>Action by Admin</a:t>
            </a:r>
            <a:endParaRPr lang="en-US" b="1" dirty="0"/>
          </a:p>
        </p:txBody>
      </p:sp>
      <p:sp>
        <p:nvSpPr>
          <p:cNvPr id="14" name="Right Arrow 13"/>
          <p:cNvSpPr/>
          <p:nvPr/>
        </p:nvSpPr>
        <p:spPr>
          <a:xfrm>
            <a:off x="1621969" y="2256971"/>
            <a:ext cx="524331"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a:off x="3291112" y="2241368"/>
            <a:ext cx="524331"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ight Arrow 15"/>
          <p:cNvSpPr/>
          <p:nvPr/>
        </p:nvSpPr>
        <p:spPr>
          <a:xfrm>
            <a:off x="4952999" y="2234111"/>
            <a:ext cx="524331"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ight Arrow 17"/>
          <p:cNvSpPr/>
          <p:nvPr/>
        </p:nvSpPr>
        <p:spPr>
          <a:xfrm>
            <a:off x="6618514" y="2234111"/>
            <a:ext cx="524331"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714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25555" y="278771"/>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a:t>
            </a:r>
            <a:r>
              <a:rPr lang="en" b="1" dirty="0" smtClean="0">
                <a:latin typeface="Times New Roman"/>
                <a:ea typeface="Times New Roman"/>
                <a:cs typeface="Times New Roman"/>
                <a:sym typeface="Times New Roman"/>
              </a:rPr>
              <a:t>Use Case Diagram</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1" y="950685"/>
            <a:ext cx="7503885" cy="406400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smtClean="0"/>
              <a:t>Admin can view and moderate user’s reactions on post. Can view user’s profile engagement and also groups &amp; pages engagement. Admin has a special privilege to post. Post, Like, Comment and Share actions also with sharing post on different platforms.</a:t>
            </a:r>
          </a:p>
          <a:p>
            <a:pPr marL="285750" indent="-285750">
              <a:spcAft>
                <a:spcPts val="1600"/>
              </a:spcAft>
            </a:pPr>
            <a:r>
              <a:rPr lang="en-IN" dirty="0" smtClean="0"/>
              <a:t>Users can Post, Like, Comment and Share with option of sharing the post on different platforms along with option to share the posts individually and user can share it on groups and pages. Can view other user’s profile. </a:t>
            </a:r>
          </a:p>
        </p:txBody>
      </p:sp>
    </p:spTree>
    <p:extLst>
      <p:ext uri="{BB962C8B-B14F-4D97-AF65-F5344CB8AC3E}">
        <p14:creationId xmlns:p14="http://schemas.microsoft.com/office/powerpoint/2010/main" val="1159282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943" y="123372"/>
            <a:ext cx="3323771" cy="441223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63" y="1058225"/>
            <a:ext cx="7438051" cy="379548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2.7 Module-1 Post</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latin typeface="Times New Roman"/>
                <a:ea typeface="Times New Roman"/>
                <a:cs typeface="Times New Roman"/>
                <a:sym typeface="Times New Roman"/>
              </a:rPr>
              <a:t>The users can view and create new posts. Along with it, they can also share and react to all the posts that they see</a:t>
            </a:r>
            <a:r>
              <a:rPr lang="en-IN" dirty="0" smtClean="0">
                <a:latin typeface="Times New Roman"/>
                <a:ea typeface="Times New Roman"/>
                <a:cs typeface="Times New Roman"/>
                <a:sym typeface="Times New Roman"/>
              </a:rPr>
              <a:t>.</a:t>
            </a:r>
          </a:p>
          <a:p>
            <a:pPr marL="285750" indent="-285750">
              <a:spcAft>
                <a:spcPts val="1600"/>
              </a:spcAft>
            </a:pPr>
            <a:r>
              <a:rPr lang="en-IN" dirty="0" smtClean="0">
                <a:latin typeface="Times New Roman"/>
                <a:ea typeface="Times New Roman"/>
                <a:cs typeface="Times New Roman"/>
                <a:sym typeface="Times New Roman"/>
              </a:rPr>
              <a:t> </a:t>
            </a:r>
            <a:r>
              <a:rPr lang="en-IN" dirty="0">
                <a:latin typeface="Times New Roman"/>
                <a:ea typeface="Times New Roman"/>
                <a:cs typeface="Times New Roman"/>
                <a:sym typeface="Times New Roman"/>
              </a:rPr>
              <a:t>The user can post pictures, videos and audios along with </a:t>
            </a:r>
            <a:r>
              <a:rPr lang="en-IN" dirty="0" smtClean="0">
                <a:latin typeface="Times New Roman"/>
                <a:ea typeface="Times New Roman"/>
                <a:cs typeface="Times New Roman"/>
                <a:sym typeface="Times New Roman"/>
              </a:rPr>
              <a:t>text.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97459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dirty="0" smtClean="0">
                <a:latin typeface="Times New Roman"/>
                <a:ea typeface="Times New Roman"/>
                <a:cs typeface="Times New Roman"/>
                <a:sym typeface="Times New Roman"/>
              </a:rPr>
              <a:t>Sentimental Analysis on Social Media</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a:t>
            </a:r>
            <a:r>
              <a:rPr lang="en" sz="1800" dirty="0" smtClean="0">
                <a:latin typeface="Times New Roman"/>
                <a:ea typeface="Times New Roman"/>
                <a:cs typeface="Times New Roman"/>
                <a:sym typeface="Times New Roman"/>
              </a:rPr>
              <a:t>Engineering(Sem-8)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smtClean="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Dilesh Tanna(16104064)</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Manasi Dudhane(16104068)</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Amrut Sardar(15104050)</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US" sz="1800" dirty="0" smtClean="0">
                <a:latin typeface="Times New Roman"/>
                <a:ea typeface="Times New Roman"/>
                <a:cs typeface="Times New Roman"/>
                <a:sym typeface="Times New Roman"/>
              </a:rPr>
              <a:t>Prof. Kiran Deshpande</a:t>
            </a:r>
            <a:br>
              <a:rPr lang="en-US" sz="1800" dirty="0" smtClean="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Prof. Neha </a:t>
            </a:r>
            <a:r>
              <a:rPr lang="en-US" sz="1800" dirty="0" err="1" smtClean="0">
                <a:latin typeface="Times New Roman"/>
                <a:ea typeface="Times New Roman"/>
                <a:cs typeface="Times New Roman"/>
                <a:sym typeface="Times New Roman"/>
              </a:rPr>
              <a:t>Deshmukh</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Module-2 Groups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users can create different </a:t>
            </a:r>
            <a:r>
              <a:rPr lang="en-US" dirty="0" smtClean="0"/>
              <a:t>groups and share posts in the same.</a:t>
            </a:r>
          </a:p>
          <a:p>
            <a:pPr marL="285750" indent="-285750">
              <a:spcAft>
                <a:spcPts val="1600"/>
              </a:spcAft>
            </a:pPr>
            <a:r>
              <a:rPr lang="en-US" dirty="0" smtClean="0"/>
              <a:t>Admin of the group will have the right to add or delete any member of that group.</a:t>
            </a:r>
          </a:p>
          <a:p>
            <a:pPr marL="285750" indent="-285750">
              <a:spcAft>
                <a:spcPts val="1600"/>
              </a:spcAft>
            </a:pPr>
            <a:r>
              <a:rPr lang="en-US" dirty="0"/>
              <a:t>Posts shared in the groups would only be visible to the members of the same group.</a:t>
            </a:r>
          </a:p>
          <a:p>
            <a:pPr marL="285750" indent="-285750">
              <a:spcAft>
                <a:spcPts val="1600"/>
              </a:spcAft>
            </a:pPr>
            <a:endParaRPr lang="en-US" dirty="0" smtClean="0"/>
          </a:p>
        </p:txBody>
      </p:sp>
    </p:spTree>
    <p:extLst>
      <p:ext uri="{BB962C8B-B14F-4D97-AF65-F5344CB8AC3E}">
        <p14:creationId xmlns:p14="http://schemas.microsoft.com/office/powerpoint/2010/main" val="3202246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smtClean="0">
                <a:latin typeface="Times New Roman"/>
                <a:ea typeface="Times New Roman"/>
                <a:cs typeface="Times New Roman"/>
                <a:sym typeface="Times New Roman"/>
              </a:rPr>
              <a:t>Module-3 Dashboard</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administrators can get a view of all the users belonging to their jurisdiction and look at their 'sentiment score'. </a:t>
            </a:r>
            <a:endParaRPr lang="en-US" dirty="0" smtClean="0"/>
          </a:p>
          <a:p>
            <a:pPr marL="285750" indent="-285750">
              <a:spcAft>
                <a:spcPts val="1600"/>
              </a:spcAft>
            </a:pPr>
            <a:r>
              <a:rPr lang="en-US" dirty="0" smtClean="0"/>
              <a:t>The </a:t>
            </a:r>
            <a:r>
              <a:rPr lang="en-US" dirty="0"/>
              <a:t>sentiment score is the aggregate score based on the posts created by the user. </a:t>
            </a:r>
            <a:endParaRPr lang="en-US" dirty="0" smtClean="0"/>
          </a:p>
          <a:p>
            <a:pPr marL="285750" indent="-285750">
              <a:spcAft>
                <a:spcPts val="1600"/>
              </a:spcAft>
            </a:pPr>
            <a:r>
              <a:rPr lang="en-US" dirty="0" smtClean="0"/>
              <a:t>Judging </a:t>
            </a:r>
            <a:r>
              <a:rPr lang="en-US" dirty="0"/>
              <a:t>by the score, the admin can tell if the user needs any special help.</a:t>
            </a:r>
            <a:endParaRPr dirty="0"/>
          </a:p>
        </p:txBody>
      </p:sp>
    </p:spTree>
    <p:extLst>
      <p:ext uri="{BB962C8B-B14F-4D97-AF65-F5344CB8AC3E}">
        <p14:creationId xmlns:p14="http://schemas.microsoft.com/office/powerpoint/2010/main" val="1658750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latin typeface="Times New Roman"/>
                <a:ea typeface="Times New Roman"/>
                <a:cs typeface="Times New Roman"/>
                <a:sym typeface="Times New Roman"/>
              </a:rPr>
              <a:t>Module-4 Profile</a:t>
            </a:r>
            <a:endParaRPr lang="en-US" dirty="0"/>
          </a:p>
        </p:txBody>
      </p:sp>
      <p:sp>
        <p:nvSpPr>
          <p:cNvPr id="3" name="Text Placeholder 2"/>
          <p:cNvSpPr>
            <a:spLocks noGrp="1"/>
          </p:cNvSpPr>
          <p:nvPr>
            <p:ph type="body" idx="1"/>
          </p:nvPr>
        </p:nvSpPr>
        <p:spPr/>
        <p:txBody>
          <a:bodyPr/>
          <a:lstStyle/>
          <a:p>
            <a:r>
              <a:rPr lang="en-US" dirty="0" smtClean="0"/>
              <a:t>The </a:t>
            </a:r>
            <a:r>
              <a:rPr lang="en-US" dirty="0"/>
              <a:t>users can see their own and other users' profile. </a:t>
            </a:r>
            <a:endParaRPr lang="en-US" dirty="0" smtClean="0"/>
          </a:p>
          <a:p>
            <a:r>
              <a:rPr lang="en-US" dirty="0" smtClean="0"/>
              <a:t>The </a:t>
            </a:r>
            <a:r>
              <a:rPr lang="en-US" dirty="0"/>
              <a:t>profile view of the application would contain all the groups and pages administered by the user along with all the posts created by them.</a:t>
            </a:r>
          </a:p>
        </p:txBody>
      </p:sp>
    </p:spTree>
    <p:extLst>
      <p:ext uri="{BB962C8B-B14F-4D97-AF65-F5344CB8AC3E}">
        <p14:creationId xmlns:p14="http://schemas.microsoft.com/office/powerpoint/2010/main" val="3883628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latin typeface="Times New Roman"/>
                <a:ea typeface="Times New Roman"/>
                <a:cs typeface="Times New Roman"/>
                <a:sym typeface="Times New Roman"/>
              </a:rPr>
              <a:t>Module-5 Notification </a:t>
            </a:r>
            <a:endParaRPr lang="en-US" dirty="0"/>
          </a:p>
        </p:txBody>
      </p:sp>
      <p:sp>
        <p:nvSpPr>
          <p:cNvPr id="3" name="Text Placeholder 2"/>
          <p:cNvSpPr>
            <a:spLocks noGrp="1"/>
          </p:cNvSpPr>
          <p:nvPr>
            <p:ph type="body" idx="1"/>
          </p:nvPr>
        </p:nvSpPr>
        <p:spPr/>
        <p:txBody>
          <a:bodyPr/>
          <a:lstStyle/>
          <a:p>
            <a:r>
              <a:rPr lang="en-US" dirty="0" smtClean="0"/>
              <a:t>If the user ticks ‘mark as compulsory’ field, then the receiver will get the notification.</a:t>
            </a:r>
          </a:p>
          <a:p>
            <a:r>
              <a:rPr lang="en-US" dirty="0" smtClean="0"/>
              <a:t>User will get notified by the bell icon in his/her home page.</a:t>
            </a:r>
          </a:p>
          <a:p>
            <a:r>
              <a:rPr lang="en-US" dirty="0" smtClean="0"/>
              <a:t>Notifications will pop up in the home page and the user can click on that to take an action.</a:t>
            </a:r>
          </a:p>
          <a:p>
            <a:endParaRPr lang="en-US" dirty="0" smtClean="0"/>
          </a:p>
          <a:p>
            <a:endParaRPr lang="en-US" dirty="0"/>
          </a:p>
        </p:txBody>
      </p:sp>
    </p:spTree>
    <p:extLst>
      <p:ext uri="{BB962C8B-B14F-4D97-AF65-F5344CB8AC3E}">
        <p14:creationId xmlns:p14="http://schemas.microsoft.com/office/powerpoint/2010/main" val="119245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smtClean="0">
                <a:latin typeface="Times New Roman"/>
                <a:ea typeface="Times New Roman"/>
                <a:cs typeface="Times New Roman"/>
                <a:sym typeface="Times New Roman"/>
              </a:rPr>
              <a:t>Module-6 Sharing</a:t>
            </a:r>
            <a:endParaRPr lang="en-US" dirty="0"/>
          </a:p>
        </p:txBody>
      </p:sp>
      <p:sp>
        <p:nvSpPr>
          <p:cNvPr id="3" name="Text Placeholder 2"/>
          <p:cNvSpPr>
            <a:spLocks noGrp="1"/>
          </p:cNvSpPr>
          <p:nvPr>
            <p:ph type="body" idx="1"/>
          </p:nvPr>
        </p:nvSpPr>
        <p:spPr/>
        <p:txBody>
          <a:bodyPr/>
          <a:lstStyle/>
          <a:p>
            <a:r>
              <a:rPr lang="en-US" dirty="0" smtClean="0"/>
              <a:t>The </a:t>
            </a:r>
            <a:r>
              <a:rPr lang="en-US" dirty="0"/>
              <a:t>users can </a:t>
            </a:r>
            <a:r>
              <a:rPr lang="en-US" dirty="0" smtClean="0"/>
              <a:t>Share their posts on Facebook or in other groups.</a:t>
            </a:r>
          </a:p>
          <a:p>
            <a:r>
              <a:rPr lang="en-US" dirty="0" smtClean="0"/>
              <a:t>This would be done via </a:t>
            </a:r>
            <a:r>
              <a:rPr lang="en-US" dirty="0"/>
              <a:t>F</a:t>
            </a:r>
            <a:r>
              <a:rPr lang="en-US" dirty="0" smtClean="0"/>
              <a:t>acebook APIs</a:t>
            </a:r>
            <a:endParaRPr lang="en-US" dirty="0"/>
          </a:p>
          <a:p>
            <a:r>
              <a:rPr lang="en-US" dirty="0" smtClean="0"/>
              <a:t>Posts shared in the groups would only be visible to the members of the same group.</a:t>
            </a:r>
          </a:p>
        </p:txBody>
      </p:sp>
    </p:spTree>
    <p:extLst>
      <p:ext uri="{BB962C8B-B14F-4D97-AF65-F5344CB8AC3E}">
        <p14:creationId xmlns:p14="http://schemas.microsoft.com/office/powerpoint/2010/main" val="2924934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68" y="2140498"/>
            <a:ext cx="3390047" cy="1237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a:fillRect/>
          </a:stretch>
        </p:blipFill>
        <p:spPr>
          <a:xfrm>
            <a:off x="4516016" y="1523900"/>
            <a:ext cx="3654943" cy="2954794"/>
          </a:xfrm>
          <a:prstGeom prst="rect">
            <a:avLst/>
          </a:prstGeom>
        </p:spPr>
      </p:pic>
    </p:spTree>
    <p:extLst>
      <p:ext uri="{BB962C8B-B14F-4D97-AF65-F5344CB8AC3E}">
        <p14:creationId xmlns:p14="http://schemas.microsoft.com/office/powerpoint/2010/main" val="243927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err="1" smtClean="0"/>
              <a:t>Hutto</a:t>
            </a:r>
            <a:r>
              <a:rPr lang="en-IN" dirty="0" smtClean="0"/>
              <a:t> </a:t>
            </a:r>
            <a:r>
              <a:rPr lang="en-IN" dirty="0"/>
              <a:t>C.J., Gilbert E., VADER: A Parsimonious Rule-based Model for Sentiment Analysis of Social Media Text, AAAI, 2014</a:t>
            </a:r>
            <a:r>
              <a:rPr lang="en-IN" dirty="0" smtClean="0"/>
              <a:t>.</a:t>
            </a:r>
          </a:p>
          <a:p>
            <a:pPr lvl="0"/>
            <a:r>
              <a:rPr lang="en-IN" dirty="0" err="1" smtClean="0"/>
              <a:t>Anees</a:t>
            </a:r>
            <a:r>
              <a:rPr lang="en-IN" dirty="0" smtClean="0"/>
              <a:t> </a:t>
            </a:r>
            <a:r>
              <a:rPr lang="en-IN" dirty="0" err="1"/>
              <a:t>Ul</a:t>
            </a:r>
            <a:r>
              <a:rPr lang="en-IN" dirty="0"/>
              <a:t> Hassan, </a:t>
            </a:r>
            <a:r>
              <a:rPr lang="en-IN" dirty="0" err="1"/>
              <a:t>Jamil</a:t>
            </a:r>
            <a:r>
              <a:rPr lang="en-IN" dirty="0"/>
              <a:t> </a:t>
            </a:r>
            <a:r>
              <a:rPr lang="en-IN" dirty="0" err="1"/>
              <a:t>Hussain</a:t>
            </a:r>
            <a:r>
              <a:rPr lang="en-IN" dirty="0"/>
              <a:t>, </a:t>
            </a:r>
            <a:r>
              <a:rPr lang="en-IN" dirty="0" err="1"/>
              <a:t>Musarrat</a:t>
            </a:r>
            <a:r>
              <a:rPr lang="en-IN" dirty="0"/>
              <a:t> </a:t>
            </a:r>
            <a:r>
              <a:rPr lang="en-IN" dirty="0" err="1"/>
              <a:t>Hussain</a:t>
            </a:r>
            <a:r>
              <a:rPr lang="en-IN" dirty="0"/>
              <a:t>, Muhammad </a:t>
            </a:r>
            <a:r>
              <a:rPr lang="en-IN" dirty="0" err="1"/>
              <a:t>Sadiq</a:t>
            </a:r>
            <a:r>
              <a:rPr lang="en-IN" dirty="0"/>
              <a:t>, </a:t>
            </a:r>
            <a:r>
              <a:rPr lang="en-IN" dirty="0" err="1"/>
              <a:t>Sungyoung</a:t>
            </a:r>
            <a:r>
              <a:rPr lang="en-IN" dirty="0"/>
              <a:t> </a:t>
            </a:r>
            <a:r>
              <a:rPr lang="en-IN" dirty="0" err="1"/>
              <a:t>Lee,’Sentiment</a:t>
            </a:r>
            <a:r>
              <a:rPr lang="en-IN" dirty="0"/>
              <a:t> analysis of social networking sites (SNS) data using machine learning approach for the measurement of depression’, 2017 International Conference on Information and Communication Technology Convergence (ICTC) </a:t>
            </a:r>
            <a:endParaRPr lang="en-IN" dirty="0" smtClean="0"/>
          </a:p>
          <a:p>
            <a:pPr lvl="0"/>
            <a:r>
              <a:rPr lang="en-IN" dirty="0" smtClean="0"/>
              <a:t>Persia</a:t>
            </a:r>
            <a:r>
              <a:rPr lang="en-IN" dirty="0"/>
              <a:t>, F., &amp; </a:t>
            </a:r>
            <a:r>
              <a:rPr lang="en-IN" dirty="0" err="1"/>
              <a:t>D’Auria</a:t>
            </a:r>
            <a:r>
              <a:rPr lang="en-IN" dirty="0"/>
              <a:t>, D. (2017). A Survey of Online Social Networks: Challenges and Opportunities. 2017 IEEE International Conference on Information Reuse and Integration (IRI</a:t>
            </a:r>
            <a:r>
              <a:rPr lang="en-IN" dirty="0" smtClean="0"/>
              <a:t>).</a:t>
            </a:r>
          </a:p>
          <a:p>
            <a:pPr lvl="0"/>
            <a:endParaRPr lang="en-IN" dirty="0"/>
          </a:p>
          <a:p>
            <a:pPr lvl="0"/>
            <a:endParaRPr lang="en-IN" dirty="0" smtClean="0"/>
          </a:p>
          <a:p>
            <a:pPr lvl="0"/>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639276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IN" dirty="0"/>
              <a:t>Rosa, R. L., Rodriguez, D. Z., Schwartz, G. M., de Campos </a:t>
            </a:r>
            <a:r>
              <a:rPr lang="en-IN" dirty="0" err="1"/>
              <a:t>Ribeiro</a:t>
            </a:r>
            <a:r>
              <a:rPr lang="en-IN" dirty="0"/>
              <a:t>, I., &amp; </a:t>
            </a:r>
            <a:r>
              <a:rPr lang="en-IN" dirty="0" err="1"/>
              <a:t>Bressan</a:t>
            </a:r>
            <a:r>
              <a:rPr lang="en-IN" dirty="0"/>
              <a:t>, G. (2016). Monitoring system for potential users with depression using sentiment analysis. 2016 IEEE International Conference on Consumer Electronics (ICCE).                 </a:t>
            </a:r>
          </a:p>
        </p:txBody>
      </p:sp>
    </p:spTree>
    <p:extLst>
      <p:ext uri="{BB962C8B-B14F-4D97-AF65-F5344CB8AC3E}">
        <p14:creationId xmlns:p14="http://schemas.microsoft.com/office/powerpoint/2010/main" val="1741695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3. Future Scope</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The scope of social networking is widening, and today it offers a strong support to the companies in providing the much desired touch of concern.</a:t>
            </a:r>
          </a:p>
          <a:p>
            <a:pPr marL="285750" indent="-285750">
              <a:spcAft>
                <a:spcPts val="1600"/>
              </a:spcAft>
            </a:pPr>
            <a:r>
              <a:rPr lang="en-IN" dirty="0"/>
              <a:t> Future of social media networking brings exciting promises as expected from the experience of limited users.</a:t>
            </a:r>
          </a:p>
          <a:p>
            <a:pPr marL="285750" indent="-285750">
              <a:spcAft>
                <a:spcPts val="1600"/>
              </a:spcAft>
            </a:pPr>
            <a:r>
              <a:rPr lang="en-IN" dirty="0"/>
              <a:t> By the use of sentimental analysis, the platform can be well analysed by user’s activity </a:t>
            </a:r>
          </a:p>
          <a:p>
            <a:pPr marL="285750" indent="-285750">
              <a:spcAft>
                <a:spcPts val="1600"/>
              </a:spcAft>
            </a:pPr>
            <a:r>
              <a:rPr lang="en-IN" dirty="0"/>
              <a:t>College Universities will get analytical statistics of their students. </a:t>
            </a:r>
          </a:p>
          <a:p>
            <a:pPr marL="285750" indent="-285750">
              <a:spcAft>
                <a:spcPts val="1600"/>
              </a:spcAft>
            </a:pPr>
            <a:r>
              <a:rPr lang="en-IN" dirty="0"/>
              <a:t> In campus recruitment, companies can consider the analysis made by the system.</a:t>
            </a:r>
          </a:p>
          <a:p>
            <a:pPr marL="285750" indent="-285750">
              <a:spcAft>
                <a:spcPts val="1600"/>
              </a:spcAft>
            </a:pPr>
            <a:endParaRPr dirty="0"/>
          </a:p>
        </p:txBody>
      </p:sp>
    </p:spTree>
    <p:extLst>
      <p:ext uri="{BB962C8B-B14F-4D97-AF65-F5344CB8AC3E}">
        <p14:creationId xmlns:p14="http://schemas.microsoft.com/office/powerpoint/2010/main" val="232455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49022" y="501009"/>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255717" y="975658"/>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a:p>
            <a:pPr lvl="0"/>
            <a:r>
              <a:rPr lang="en" dirty="0"/>
              <a:t> </a:t>
            </a:r>
            <a:r>
              <a:rPr lang="en-IN" dirty="0"/>
              <a:t>Social media consists of various kinds of emotions and sentiments of its users in the form of electronic </a:t>
            </a:r>
            <a:r>
              <a:rPr lang="en-IN" dirty="0" smtClean="0"/>
              <a:t>media</a:t>
            </a:r>
            <a:endParaRPr dirty="0"/>
          </a:p>
          <a:p>
            <a:pPr lvl="0"/>
            <a:r>
              <a:rPr lang="en-IN" dirty="0"/>
              <a:t>A</a:t>
            </a:r>
            <a:r>
              <a:rPr lang="en-IN" dirty="0" smtClean="0"/>
              <a:t>nalyse </a:t>
            </a:r>
            <a:r>
              <a:rPr lang="en-IN" dirty="0"/>
              <a:t>the reactions or sentiments of the users on a certain post is also a challenging task.</a:t>
            </a:r>
            <a:r>
              <a:rPr lang="en" dirty="0" smtClean="0"/>
              <a:t>                                                </a:t>
            </a:r>
            <a:endParaRPr dirty="0"/>
          </a:p>
          <a:p>
            <a:pPr lvl="0"/>
            <a:r>
              <a:rPr lang="en-IN" dirty="0"/>
              <a:t>Our project aims to automate this task of analysing the reactions and the posts and generate a report based on the outcome.</a:t>
            </a:r>
            <a:r>
              <a:rPr lang="en" dirty="0" smtClean="0"/>
              <a:t>   </a:t>
            </a:r>
          </a:p>
          <a:p>
            <a:pPr lvl="0"/>
            <a:r>
              <a:rPr lang="en-IN" dirty="0" smtClean="0"/>
              <a:t> </a:t>
            </a:r>
            <a:r>
              <a:rPr lang="en-IN" dirty="0"/>
              <a:t>Every post/reaction/comment would be rated based on the sentiments behind it and the appropriate admin would receive the reports which can be used for the future actions.</a:t>
            </a:r>
            <a:r>
              <a:rPr lang="en" dirty="0" smtClean="0"/>
              <a:t>  </a:t>
            </a:r>
          </a:p>
          <a:p>
            <a:pPr lvl="0"/>
            <a:r>
              <a:rPr lang="en-IN" dirty="0" smtClean="0"/>
              <a:t>Creating </a:t>
            </a:r>
            <a:r>
              <a:rPr lang="en-IN" dirty="0"/>
              <a:t>a user friendly platform by providing the user’s </a:t>
            </a:r>
            <a:r>
              <a:rPr lang="en-IN" dirty="0" smtClean="0"/>
              <a:t>various features</a:t>
            </a:r>
            <a:r>
              <a:rPr lang="en-IN" dirty="0"/>
              <a:t>.</a:t>
            </a:r>
            <a:r>
              <a:rPr lang="en" dirty="0" smtClean="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67906375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To analyse user behaviour by their social media activity and predict their future behaviour. </a:t>
            </a:r>
            <a:endParaRPr lang="en-IN" dirty="0" smtClean="0"/>
          </a:p>
          <a:p>
            <a:pPr lvl="0"/>
            <a:r>
              <a:rPr lang="en-IN" dirty="0" smtClean="0"/>
              <a:t> </a:t>
            </a:r>
            <a:r>
              <a:rPr lang="en-IN" dirty="0"/>
              <a:t>To </a:t>
            </a:r>
            <a:r>
              <a:rPr lang="en-IN" dirty="0" smtClean="0"/>
              <a:t>predict </a:t>
            </a:r>
            <a:r>
              <a:rPr lang="en-IN" dirty="0"/>
              <a:t>alarming behaviours like depression through their social media </a:t>
            </a:r>
            <a:r>
              <a:rPr lang="en-IN" dirty="0" smtClean="0"/>
              <a:t>activities.</a:t>
            </a:r>
            <a:endParaRPr dirty="0"/>
          </a:p>
          <a:p>
            <a:pPr lvl="0"/>
            <a:r>
              <a:rPr lang="en" dirty="0" smtClean="0"/>
              <a:t>To give </a:t>
            </a:r>
            <a:r>
              <a:rPr lang="en-IN" dirty="0" smtClean="0"/>
              <a:t>user </a:t>
            </a:r>
            <a:r>
              <a:rPr lang="en-IN" dirty="0"/>
              <a:t>the privilege to share post on various platforms.</a:t>
            </a:r>
            <a:r>
              <a:rPr lang="en" dirty="0" smtClean="0"/>
              <a:t>  </a:t>
            </a:r>
          </a:p>
          <a:p>
            <a:pPr lvl="0"/>
            <a:r>
              <a:rPr lang="en-IN" dirty="0" smtClean="0"/>
              <a:t>To provide admin  </a:t>
            </a:r>
            <a:r>
              <a:rPr lang="en-IN" dirty="0"/>
              <a:t>the user’s </a:t>
            </a:r>
            <a:r>
              <a:rPr lang="en-IN" dirty="0" smtClean="0"/>
              <a:t>engagement </a:t>
            </a:r>
            <a:r>
              <a:rPr lang="en-IN" dirty="0"/>
              <a:t>by the scale of negative to positive</a:t>
            </a:r>
            <a:r>
              <a:rPr lang="en-IN" dirty="0" smtClean="0"/>
              <a:t>.</a:t>
            </a:r>
          </a:p>
          <a:p>
            <a:r>
              <a:rPr lang="en-IN" dirty="0" smtClean="0"/>
              <a:t>By </a:t>
            </a:r>
            <a:r>
              <a:rPr lang="en-IN" dirty="0"/>
              <a:t>user’s interactions in the feed , his/her home page will get motivational quotes. </a:t>
            </a:r>
            <a:endParaRPr lang="en-IN" dirty="0" smtClean="0"/>
          </a:p>
          <a:p>
            <a:r>
              <a:rPr lang="en-IN" dirty="0"/>
              <a:t>To </a:t>
            </a:r>
            <a:r>
              <a:rPr lang="en-IN" dirty="0" smtClean="0"/>
              <a:t>create </a:t>
            </a:r>
            <a:r>
              <a:rPr lang="en-IN" dirty="0"/>
              <a:t>a centralised platform for the college for its social media activities.</a:t>
            </a:r>
            <a:endParaRPr lang="en-IN" dirty="0" smtClean="0"/>
          </a:p>
          <a:p>
            <a:pPr lvl="0"/>
            <a:r>
              <a:rPr lang="en-IN" dirty="0"/>
              <a:t>According to the outcome, future actions will be taken by guidance/counsellor.</a:t>
            </a:r>
            <a:r>
              <a:rPr lang="en" dirty="0" smtClean="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801369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Paper Title: VADER: A Parsimonious Rule-based Model for Sentiment Analysis of Social Media Text . </a:t>
            </a:r>
          </a:p>
          <a:p>
            <a:pPr marL="114300" lvl="0" indent="0">
              <a:buNone/>
            </a:pPr>
            <a:r>
              <a:rPr lang="en-IN" dirty="0" smtClean="0"/>
              <a:t> Authors</a:t>
            </a:r>
            <a:r>
              <a:rPr lang="en-IN" dirty="0"/>
              <a:t>: C.J. </a:t>
            </a:r>
            <a:r>
              <a:rPr lang="en-IN" dirty="0" err="1"/>
              <a:t>Hutto</a:t>
            </a:r>
            <a:r>
              <a:rPr lang="en-IN" dirty="0"/>
              <a:t> Eric Gilbert </a:t>
            </a:r>
            <a:endParaRPr lang="en-IN" dirty="0" smtClean="0"/>
          </a:p>
          <a:p>
            <a:pPr marL="114300" lvl="0" indent="0">
              <a:buNone/>
            </a:pPr>
            <a:r>
              <a:rPr lang="en-IN" dirty="0"/>
              <a:t> </a:t>
            </a:r>
            <a:r>
              <a:rPr lang="en-IN" dirty="0" smtClean="0"/>
              <a:t>Publication </a:t>
            </a:r>
            <a:r>
              <a:rPr lang="en-IN" dirty="0"/>
              <a:t>details : Eighth International Conference on Weblogs and Social </a:t>
            </a:r>
            <a:r>
              <a:rPr lang="en-IN" dirty="0" smtClean="0"/>
              <a:t>                                                                                                  Media </a:t>
            </a:r>
            <a:r>
              <a:rPr lang="en-IN" dirty="0"/>
              <a:t>(ICWSM-14). Ann </a:t>
            </a:r>
            <a:r>
              <a:rPr lang="en-IN" dirty="0" err="1"/>
              <a:t>Arbor</a:t>
            </a:r>
            <a:r>
              <a:rPr lang="en-IN" dirty="0"/>
              <a:t>, MI, June 2014. </a:t>
            </a:r>
            <a:endParaRPr lang="en-IN" dirty="0" smtClean="0"/>
          </a:p>
          <a:p>
            <a:pPr marL="114300" lvl="0" indent="0">
              <a:buNone/>
            </a:pPr>
            <a:r>
              <a:rPr lang="en-IN" dirty="0" smtClean="0"/>
              <a:t> Findings</a:t>
            </a:r>
            <a:r>
              <a:rPr lang="en-IN" dirty="0"/>
              <a:t>: VADER, a simple rule-based model for general sentiment analysis, </a:t>
            </a:r>
            <a:r>
              <a:rPr lang="en-IN" dirty="0" smtClean="0"/>
              <a:t>  and </a:t>
            </a:r>
            <a:r>
              <a:rPr lang="en-IN" dirty="0"/>
              <a:t>compare its effectiveness to eleven typical state-of-practice benchmarks including LIWC, ANEW, the General Inquirer, </a:t>
            </a:r>
            <a:r>
              <a:rPr lang="en-IN" dirty="0" err="1"/>
              <a:t>SentiWordNet</a:t>
            </a:r>
            <a:r>
              <a:rPr lang="en-IN" dirty="0"/>
              <a:t>, and machine learning oriented techniques relying on Naive Bayes, Maximum Entropy, and Support Vector Machine (SVM) algorithms.</a:t>
            </a:r>
            <a:r>
              <a:rPr lang="en" dirty="0" smtClean="0"/>
              <a:t> </a:t>
            </a:r>
          </a:p>
          <a:p>
            <a:pPr marL="114300" lvl="0" indent="0">
              <a:buNone/>
            </a:pPr>
            <a:r>
              <a:rPr lang="en" dirty="0" smtClean="0"/>
              <a:t>                                  </a:t>
            </a:r>
            <a:endParaRPr dirty="0"/>
          </a:p>
          <a:p>
            <a:pPr marL="114300" lvl="0" indent="0" algn="l" rtl="0">
              <a:spcBef>
                <a:spcPts val="0"/>
              </a:spcBef>
              <a:spcAft>
                <a:spcPts val="0"/>
              </a:spcAft>
              <a:buSzPts val="1800"/>
              <a:buNone/>
            </a:pPr>
            <a:r>
              <a:rPr lang="en" dirty="0" smtClean="0"/>
              <a:t>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smtClean="0"/>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31155863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a:t>Paper Title : Sentiment Analysis of Social Networking Sites (SNS) Data using Machine Learning Approach for the Measurement of </a:t>
            </a:r>
            <a:r>
              <a:rPr lang="en-IN" dirty="0" smtClean="0"/>
              <a:t>Depression.</a:t>
            </a:r>
          </a:p>
          <a:p>
            <a:pPr marL="114300" indent="0">
              <a:buNone/>
            </a:pPr>
            <a:r>
              <a:rPr lang="en-IN" dirty="0" smtClean="0"/>
              <a:t> </a:t>
            </a:r>
            <a:r>
              <a:rPr lang="en-IN" dirty="0"/>
              <a:t>Authors: </a:t>
            </a:r>
            <a:r>
              <a:rPr lang="en-IN" dirty="0" err="1"/>
              <a:t>Anees</a:t>
            </a:r>
            <a:r>
              <a:rPr lang="en-IN" dirty="0"/>
              <a:t> </a:t>
            </a:r>
            <a:r>
              <a:rPr lang="en-IN" dirty="0" err="1"/>
              <a:t>Ul</a:t>
            </a:r>
            <a:r>
              <a:rPr lang="en-IN" dirty="0"/>
              <a:t> Hassan, </a:t>
            </a:r>
            <a:r>
              <a:rPr lang="en-IN" dirty="0" err="1"/>
              <a:t>Jamil</a:t>
            </a:r>
            <a:r>
              <a:rPr lang="en-IN" dirty="0"/>
              <a:t> </a:t>
            </a:r>
            <a:r>
              <a:rPr lang="en-IN" dirty="0" err="1"/>
              <a:t>Hussain</a:t>
            </a:r>
            <a:r>
              <a:rPr lang="en-IN" dirty="0"/>
              <a:t>, </a:t>
            </a:r>
            <a:r>
              <a:rPr lang="en-IN" dirty="0" err="1"/>
              <a:t>Musarrat</a:t>
            </a:r>
            <a:r>
              <a:rPr lang="en-IN" dirty="0"/>
              <a:t> </a:t>
            </a:r>
            <a:r>
              <a:rPr lang="en-IN" dirty="0" err="1"/>
              <a:t>Hussain</a:t>
            </a:r>
            <a:r>
              <a:rPr lang="en-IN" dirty="0"/>
              <a:t>, Muhammad </a:t>
            </a:r>
            <a:r>
              <a:rPr lang="en-IN" dirty="0" err="1"/>
              <a:t>Sadiq</a:t>
            </a:r>
            <a:r>
              <a:rPr lang="en-IN" dirty="0"/>
              <a:t>, </a:t>
            </a:r>
            <a:r>
              <a:rPr lang="en-IN" dirty="0" err="1"/>
              <a:t>Sungyoung</a:t>
            </a:r>
            <a:r>
              <a:rPr lang="en-IN" dirty="0"/>
              <a:t> Lee </a:t>
            </a:r>
            <a:endParaRPr lang="en-IN" dirty="0" smtClean="0"/>
          </a:p>
          <a:p>
            <a:pPr marL="114300" indent="0">
              <a:buNone/>
            </a:pPr>
            <a:r>
              <a:rPr lang="en-IN" dirty="0" smtClean="0"/>
              <a:t>Publication </a:t>
            </a:r>
            <a:r>
              <a:rPr lang="en-IN" dirty="0"/>
              <a:t>details : 2017 International Conference on Information Communication Technology Convergence</a:t>
            </a:r>
            <a:r>
              <a:rPr lang="en-IN" dirty="0" smtClean="0"/>
              <a:t>.</a:t>
            </a:r>
          </a:p>
          <a:p>
            <a:pPr marL="114300" indent="0">
              <a:buNone/>
            </a:pPr>
            <a:r>
              <a:rPr lang="en-IN" dirty="0" smtClean="0"/>
              <a:t> </a:t>
            </a:r>
            <a:r>
              <a:rPr lang="en-IN" dirty="0"/>
              <a:t>Findings: They propose a system that uses Social Network Sites as a source of data and screening tool to classify the user using Machine learning according to the UGC on SNS.</a:t>
            </a:r>
          </a:p>
        </p:txBody>
      </p:sp>
    </p:spTree>
    <p:extLst>
      <p:ext uri="{BB962C8B-B14F-4D97-AF65-F5344CB8AC3E}">
        <p14:creationId xmlns:p14="http://schemas.microsoft.com/office/powerpoint/2010/main" val="2695458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IN" dirty="0"/>
              <a:t>To design a social media platform by using NLP sentiment analysis tool to analyse the </a:t>
            </a:r>
            <a:r>
              <a:rPr lang="en-IN" dirty="0" smtClean="0"/>
              <a:t>users’ </a:t>
            </a:r>
            <a:r>
              <a:rPr lang="en-IN" dirty="0"/>
              <a:t>post/comments/reactions and </a:t>
            </a:r>
            <a:r>
              <a:rPr lang="en-IN" dirty="0" smtClean="0"/>
              <a:t>rate them on a sentimental </a:t>
            </a:r>
            <a:r>
              <a:rPr lang="en-IN" dirty="0"/>
              <a:t>scale </a:t>
            </a:r>
            <a:r>
              <a:rPr lang="en-IN" dirty="0" smtClean="0"/>
              <a:t>accordingly and also provide a user friendly platform that allows the users to share content on other social </a:t>
            </a:r>
            <a:r>
              <a:rPr lang="en-IN" smtClean="0"/>
              <a:t>media platforms.</a:t>
            </a:r>
            <a:r>
              <a:rPr lang="en" dirty="0" smtClean="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2780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90262"/>
            <a:ext cx="8520600" cy="3397200"/>
          </a:xfrm>
          <a:prstGeom prst="rect">
            <a:avLst/>
          </a:prstGeom>
        </p:spPr>
        <p:txBody>
          <a:bodyPr spcFirstLastPara="1" wrap="square" lIns="91425" tIns="91425" rIns="91425" bIns="91425" anchor="t" anchorCtr="0">
            <a:noAutofit/>
          </a:bodyPr>
          <a:lstStyle/>
          <a:p>
            <a:pPr lvl="0"/>
            <a:r>
              <a:rPr lang="en-IN" dirty="0" smtClean="0"/>
              <a:t>The posts created by the users would be analysed by the application and would help discover any alarming behaviour.</a:t>
            </a:r>
          </a:p>
          <a:p>
            <a:pPr lvl="0"/>
            <a:r>
              <a:rPr lang="en-IN" dirty="0" smtClean="0"/>
              <a:t>College/Universities will get analytical statistics of their students’ reactions to the posts shared by them.</a:t>
            </a:r>
            <a:r>
              <a:rPr lang="en" dirty="0" smtClean="0"/>
              <a:t>                               </a:t>
            </a:r>
            <a:endParaRPr dirty="0" smtClean="0"/>
          </a:p>
          <a:p>
            <a:r>
              <a:rPr lang="en" dirty="0" smtClean="0"/>
              <a:t>The posts can be shared to multiple platforms through a single application. </a:t>
            </a:r>
          </a:p>
          <a:p>
            <a:r>
              <a:rPr lang="en" dirty="0" smtClean="0"/>
              <a:t>The organizations can use the platform to get student reviews on their activities.</a:t>
            </a:r>
            <a:endParaRPr dirty="0" smtClean="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7433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1479</Words>
  <Application>Microsoft Office PowerPoint</Application>
  <PresentationFormat>On-screen Show (16:9)</PresentationFormat>
  <Paragraphs>122</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Times New Roman</vt:lpstr>
      <vt:lpstr>Old Standard TT</vt:lpstr>
      <vt:lpstr>Paperback</vt:lpstr>
      <vt:lpstr>Department of Information Technology A.P. Shah Institute of Technology G.B.Road,Kasarvadavli, Thane(W), Mumbai-400615 UNIVERSITY OF MUMBAI Academic Year 2019-2020</vt:lpstr>
      <vt:lpstr>                                                    A Project Report on Sentimental Analysis on Social Media Submitted in partial fulfillment of the degree of Bachelor of Engineering(Sem-8) in INFORMATION TECHNOLOGY By Dilesh Tanna(16104064) Manasi Dudhane(16104068) Amrut Sardar(15104050)  Under the Guidance of Prof. Kiran Deshpande Prof. Neha Deshmukh   </vt:lpstr>
      <vt:lpstr>1.Project Conception and Initiation</vt:lpstr>
      <vt:lpstr>1.1 Abstract</vt:lpstr>
      <vt:lpstr>1.2 Objectives</vt:lpstr>
      <vt:lpstr>1.3 Literature Review</vt:lpstr>
      <vt:lpstr>PowerPoint Presentation</vt:lpstr>
      <vt:lpstr>1.4 Problem Definition</vt:lpstr>
      <vt:lpstr>1.5 Scope</vt:lpstr>
      <vt:lpstr>1.6 Technology stack</vt:lpstr>
      <vt:lpstr>1.7 Benefits for environment &amp; Society</vt:lpstr>
      <vt:lpstr>2. Project Design</vt:lpstr>
      <vt:lpstr>2.1 Proposed System</vt:lpstr>
      <vt:lpstr>2.2 Design(Flow Of Modules)</vt:lpstr>
      <vt:lpstr>2.3 Use Case Diagram</vt:lpstr>
      <vt:lpstr>2.3 Description Of Use Case</vt:lpstr>
      <vt:lpstr>2.4 Activity diagram</vt:lpstr>
      <vt:lpstr>2.5 Class Diagram</vt:lpstr>
      <vt:lpstr>2.7 Module-1 Post</vt:lpstr>
      <vt:lpstr>Module-2 Groups</vt:lpstr>
      <vt:lpstr>Module-3 Dashboard</vt:lpstr>
      <vt:lpstr>Module-4 Profile</vt:lpstr>
      <vt:lpstr>Module-5 Notification </vt:lpstr>
      <vt:lpstr>Module-6 Sharing</vt:lpstr>
      <vt:lpstr>Result</vt:lpstr>
      <vt:lpstr>2.7 References</vt:lpstr>
      <vt:lpstr>PowerPoint Presentation</vt:lpstr>
      <vt:lpstr>3. Future Scope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snehal</cp:lastModifiedBy>
  <cp:revision>14</cp:revision>
  <dcterms:modified xsi:type="dcterms:W3CDTF">2020-05-15T09:36:08Z</dcterms:modified>
</cp:coreProperties>
</file>