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79" r:id="rId8"/>
    <p:sldId id="262" r:id="rId9"/>
    <p:sldId id="263" r:id="rId10"/>
    <p:sldId id="264" r:id="rId11"/>
    <p:sldId id="265" r:id="rId12"/>
    <p:sldId id="266" r:id="rId13"/>
    <p:sldId id="267" r:id="rId14"/>
    <p:sldId id="268" r:id="rId15"/>
    <p:sldId id="269" r:id="rId16"/>
    <p:sldId id="281" r:id="rId17"/>
    <p:sldId id="270" r:id="rId18"/>
    <p:sldId id="271" r:id="rId19"/>
    <p:sldId id="272" r:id="rId20"/>
    <p:sldId id="273" r:id="rId21"/>
    <p:sldId id="274" r:id="rId22"/>
    <p:sldId id="282" r:id="rId23"/>
    <p:sldId id="275" r:id="rId24"/>
    <p:sldId id="280" r:id="rId25"/>
    <p:sldId id="276" r:id="rId26"/>
    <p:sldId id="277" r:id="rId27"/>
    <p:sldId id="278" r:id="rId28"/>
  </p:sldIdLst>
  <p:sldSz cx="9144000" cy="5143500" type="screen16x9"/>
  <p:notesSz cx="6858000" cy="9144000"/>
  <p:embeddedFontLst>
    <p:embeddedFont>
      <p:font typeface="Old Standard TT" charset="0"/>
      <p:regular r:id="rId30"/>
      <p:bold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513232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660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3e7c4c73d_0_1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3e7c4c73d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3e7c4c73d_0_2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3e7c4c73d_0_2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smtClean="0">
                <a:latin typeface="Times New Roman"/>
                <a:ea typeface="Times New Roman"/>
                <a:cs typeface="Times New Roman"/>
                <a:sym typeface="Times New Roman"/>
              </a:rPr>
              <a:t>Department of Information Technology</a:t>
            </a:r>
            <a:endParaRPr sz="30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G.B.Road,Kasarvadavli, Thane(W), Mumbai-400615</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UNIVERSITY OF MUMBAI</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Academic Year 2019-2020</a:t>
            </a:r>
            <a:endParaRPr sz="24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smtClean="0"/>
              <a:t>Mongodb                                </a:t>
            </a:r>
            <a:endParaRPr dirty="0"/>
          </a:p>
          <a:p>
            <a:pPr marL="457200" lvl="0" indent="-342900" algn="l" rtl="0">
              <a:spcBef>
                <a:spcPts val="0"/>
              </a:spcBef>
              <a:spcAft>
                <a:spcPts val="0"/>
              </a:spcAft>
              <a:buSzPts val="1800"/>
              <a:buChar char="●"/>
            </a:pPr>
            <a:r>
              <a:rPr lang="en" dirty="0" smtClean="0"/>
              <a:t>Express                      </a:t>
            </a:r>
            <a:endParaRPr dirty="0"/>
          </a:p>
          <a:p>
            <a:pPr marL="457200" lvl="0" indent="-342900" algn="l" rtl="0">
              <a:spcBef>
                <a:spcPts val="0"/>
              </a:spcBef>
              <a:spcAft>
                <a:spcPts val="0"/>
              </a:spcAft>
              <a:buSzPts val="1800"/>
              <a:buChar char="●"/>
            </a:pPr>
            <a:r>
              <a:rPr lang="en" dirty="0" smtClean="0"/>
              <a:t>React</a:t>
            </a:r>
          </a:p>
          <a:p>
            <a:pPr marL="457200" lvl="0" indent="-342900" algn="l" rtl="0">
              <a:spcBef>
                <a:spcPts val="0"/>
              </a:spcBef>
              <a:spcAft>
                <a:spcPts val="0"/>
              </a:spcAft>
              <a:buSzPts val="1800"/>
              <a:buChar char="●"/>
            </a:pPr>
            <a:r>
              <a:rPr lang="en" dirty="0" smtClean="0"/>
              <a:t>Node                        </a:t>
            </a:r>
            <a:endParaRPr dirty="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smtClean="0"/>
              <a:t>This platform will analyse the behaviour of our society based on their social activities.                                 </a:t>
            </a:r>
            <a:endParaRPr dirty="0"/>
          </a:p>
          <a:p>
            <a:pPr marL="457200" lvl="0" indent="-342900" algn="l" rtl="0">
              <a:spcBef>
                <a:spcPts val="0"/>
              </a:spcBef>
              <a:spcAft>
                <a:spcPts val="0"/>
              </a:spcAft>
              <a:buSzPts val="1800"/>
              <a:buChar char="●"/>
            </a:pPr>
            <a:r>
              <a:rPr lang="en" dirty="0" smtClean="0"/>
              <a:t>Admin gets the enagagement of the users.                         </a:t>
            </a:r>
            <a:endParaRPr dirty="0"/>
          </a:p>
          <a:p>
            <a:pPr marL="457200" lvl="0" indent="-342900" algn="l" rtl="0">
              <a:spcBef>
                <a:spcPts val="0"/>
              </a:spcBef>
              <a:spcAft>
                <a:spcPts val="0"/>
              </a:spcAft>
              <a:buSzPts val="1800"/>
              <a:buChar char="●"/>
            </a:pPr>
            <a:r>
              <a:rPr lang="en" dirty="0" smtClean="0"/>
              <a:t>Users gets the motivational quotes on their home page.</a:t>
            </a:r>
          </a:p>
          <a:p>
            <a:pPr marL="457200" lvl="0" indent="-342900" algn="l" rtl="0">
              <a:spcBef>
                <a:spcPts val="0"/>
              </a:spcBef>
              <a:spcAft>
                <a:spcPts val="0"/>
              </a:spcAft>
              <a:buSzPts val="1800"/>
              <a:buChar char="●"/>
            </a:pPr>
            <a:r>
              <a:rPr lang="en" dirty="0" smtClean="0"/>
              <a:t>Admin can create and discuss the contents based on users interactions.</a:t>
            </a:r>
          </a:p>
          <a:p>
            <a:pPr lvl="0"/>
            <a:r>
              <a:rPr lang="en" dirty="0" smtClean="0"/>
              <a:t>  </a:t>
            </a:r>
            <a:r>
              <a:rPr lang="en" dirty="0"/>
              <a:t>Based on the users’ behaviour on the application, they would see posts that would help them emotionally. For example, a depressed user would see motivational quotes.</a:t>
            </a:r>
          </a:p>
          <a:p>
            <a:pPr lvl="0"/>
            <a:r>
              <a:rPr lang="en" dirty="0"/>
              <a:t>A user can administer groups and pages and manage the relative users and keep a check on their well being.</a:t>
            </a:r>
          </a:p>
          <a:p>
            <a:pPr marL="114300" lvl="0" indent="0" algn="l" rtl="0">
              <a:spcBef>
                <a:spcPts val="0"/>
              </a:spcBef>
              <a:spcAft>
                <a:spcPts val="0"/>
              </a:spcAft>
              <a:buSzPts val="1800"/>
              <a:buNone/>
            </a:pP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
        <p:nvSpPr>
          <p:cNvPr id="119" name="Google Shape;119;p2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IN" dirty="0" smtClean="0"/>
              <a:t>User </a:t>
            </a:r>
            <a:r>
              <a:rPr lang="en-IN" dirty="0"/>
              <a:t>can share his posts on multiple platforms like </a:t>
            </a:r>
            <a:r>
              <a:rPr lang="en-IN" dirty="0" err="1"/>
              <a:t>Instagram</a:t>
            </a:r>
            <a:r>
              <a:rPr lang="en-IN" dirty="0"/>
              <a:t>, Twitter and Facebook. </a:t>
            </a:r>
            <a:endParaRPr lang="en-IN" dirty="0" smtClean="0"/>
          </a:p>
          <a:p>
            <a:pPr lvl="0"/>
            <a:r>
              <a:rPr lang="en-IN" dirty="0" smtClean="0"/>
              <a:t>User’s </a:t>
            </a:r>
            <a:r>
              <a:rPr lang="en-IN" dirty="0"/>
              <a:t>feed will get updated based on its </a:t>
            </a:r>
            <a:r>
              <a:rPr lang="en-IN" dirty="0" smtClean="0"/>
              <a:t>post.</a:t>
            </a:r>
          </a:p>
          <a:p>
            <a:pPr lvl="0"/>
            <a:r>
              <a:rPr lang="en-IN" dirty="0" smtClean="0"/>
              <a:t>Based </a:t>
            </a:r>
            <a:r>
              <a:rPr lang="en-IN" dirty="0"/>
              <a:t>on comments and posts of the users, using sentimental tool kit system will scale the user’s comments and posts . </a:t>
            </a:r>
            <a:endParaRPr lang="en-IN" dirty="0" smtClean="0"/>
          </a:p>
          <a:p>
            <a:pPr lvl="0"/>
            <a:r>
              <a:rPr lang="en-IN" dirty="0" smtClean="0"/>
              <a:t>Sentiments </a:t>
            </a:r>
            <a:r>
              <a:rPr lang="en-IN" dirty="0"/>
              <a:t>of the particular user’s comment and posts will be analysed</a:t>
            </a:r>
            <a:r>
              <a:rPr lang="en-IN" dirty="0" smtClean="0"/>
              <a:t>.</a:t>
            </a:r>
          </a:p>
          <a:p>
            <a:pPr lvl="0"/>
            <a:r>
              <a:rPr lang="en-IN" dirty="0" smtClean="0"/>
              <a:t>Admin </a:t>
            </a:r>
            <a:r>
              <a:rPr lang="en-IN" dirty="0"/>
              <a:t>can see the scale of the users. </a:t>
            </a:r>
            <a:r>
              <a:rPr lang="en-IN" dirty="0" smtClean="0"/>
              <a:t> </a:t>
            </a:r>
          </a:p>
          <a:p>
            <a:pPr lvl="0"/>
            <a:r>
              <a:rPr lang="en-IN" dirty="0" smtClean="0"/>
              <a:t>Based </a:t>
            </a:r>
            <a:r>
              <a:rPr lang="en-IN" dirty="0"/>
              <a:t>on scale further future actions to be taken. </a:t>
            </a: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smtClean="0"/>
              <a:t>             </a:t>
            </a:r>
            <a:endParaRPr dirty="0"/>
          </a:p>
          <a:p>
            <a:pPr marL="114300" lvl="0" indent="0" algn="l" rtl="0">
              <a:spcBef>
                <a:spcPts val="0"/>
              </a:spcBef>
              <a:spcAft>
                <a:spcPts val="0"/>
              </a:spcAft>
              <a:buSzPts val="1800"/>
              <a:buNone/>
            </a:pPr>
            <a:r>
              <a:rPr lang="en" dirty="0" smtClean="0"/>
              <a:t>                </a:t>
            </a:r>
            <a:endParaRPr dirty="0"/>
          </a:p>
          <a:p>
            <a:pPr marL="457200" lvl="0" indent="-342900" algn="l" rtl="0">
              <a:spcBef>
                <a:spcPts val="0"/>
              </a:spcBef>
              <a:spcAft>
                <a:spcPts val="0"/>
              </a:spcAft>
              <a:buSzPts val="1800"/>
              <a:buChar char="●"/>
            </a:pP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81982"/>
            <a:ext cx="9144000" cy="197953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2.3 Description Of Use Case</a:t>
            </a:r>
            <a:endParaRPr b="1">
              <a:latin typeface="Times New Roman"/>
              <a:ea typeface="Times New Roman"/>
              <a:cs typeface="Times New Roman"/>
              <a:sym typeface="Times New Roman"/>
            </a:endParaRPr>
          </a:p>
        </p:txBody>
      </p:sp>
      <p:sp>
        <p:nvSpPr>
          <p:cNvPr id="137" name="Google Shape;137;p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IN" dirty="0" smtClean="0"/>
              <a:t>Admin can view and moderate user’s reactions on post. Can view user’s profile engagement and also groups &amp; pages engagement. Admin has a special privilege to post. Post, Like, Comment and Share actions also with sharing post on different platforms.</a:t>
            </a:r>
          </a:p>
          <a:p>
            <a:pPr marL="285750" indent="-285750">
              <a:spcAft>
                <a:spcPts val="1600"/>
              </a:spcAft>
            </a:pPr>
            <a:r>
              <a:rPr lang="en-IN" dirty="0" smtClean="0"/>
              <a:t>Users can Post, Like, Comment and Share with option of sharing the post on different platforms along with option to share the posts individually and user can share it on groups and pages. Can view other user’s profile.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latin typeface="Times New Roman"/>
                <a:ea typeface="Times New Roman"/>
                <a:cs typeface="Times New Roman"/>
                <a:sym typeface="Times New Roman"/>
              </a:rPr>
              <a:t>2.4 Use Case Diagram</a:t>
            </a:r>
            <a:endParaRPr b="1" dirty="0">
              <a:latin typeface="Times New Roman"/>
              <a:ea typeface="Times New Roman"/>
              <a:cs typeface="Times New Roman"/>
              <a:sym typeface="Times New Roma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001484"/>
            <a:ext cx="7147673" cy="3823195"/>
          </a:xfrm>
          <a:prstGeom prst="rect">
            <a:avLst/>
          </a:prstGeom>
        </p:spPr>
      </p:pic>
    </p:spTree>
    <p:extLst>
      <p:ext uri="{BB962C8B-B14F-4D97-AF65-F5344CB8AC3E}">
        <p14:creationId xmlns:p14="http://schemas.microsoft.com/office/powerpoint/2010/main" val="1226671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latin typeface="Times New Roman"/>
                <a:ea typeface="Times New Roman"/>
                <a:cs typeface="Times New Roman"/>
                <a:sym typeface="Times New Roman"/>
              </a:rPr>
              <a:t>2.5 </a:t>
            </a:r>
            <a:r>
              <a:rPr lang="en" b="1" dirty="0">
                <a:latin typeface="Times New Roman"/>
                <a:ea typeface="Times New Roman"/>
                <a:cs typeface="Times New Roman"/>
                <a:sym typeface="Times New Roman"/>
              </a:rPr>
              <a:t>Activity diagram</a:t>
            </a:r>
            <a:endParaRPr b="1" dirty="0">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658" y="1058225"/>
            <a:ext cx="3879130" cy="370246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latin typeface="Times New Roman"/>
                <a:ea typeface="Times New Roman"/>
                <a:cs typeface="Times New Roman"/>
                <a:sym typeface="Times New Roman"/>
              </a:rPr>
              <a:t>2.6  </a:t>
            </a:r>
            <a:r>
              <a:rPr lang="en" b="1" dirty="0">
                <a:latin typeface="Times New Roman"/>
                <a:ea typeface="Times New Roman"/>
                <a:cs typeface="Times New Roman"/>
                <a:sym typeface="Times New Roman"/>
              </a:rPr>
              <a:t>Class Diagram</a:t>
            </a:r>
            <a:endParaRPr b="1" dirty="0">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145" y="1146628"/>
            <a:ext cx="8579155" cy="3345543"/>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latin typeface="Times New Roman"/>
                <a:ea typeface="Times New Roman"/>
                <a:cs typeface="Times New Roman"/>
                <a:sym typeface="Times New Roman"/>
              </a:rPr>
              <a:t>2.7 Post module</a:t>
            </a:r>
            <a:endParaRPr b="1" dirty="0">
              <a:latin typeface="Times New Roman"/>
              <a:ea typeface="Times New Roman"/>
              <a:cs typeface="Times New Roman"/>
              <a:sym typeface="Times New Roman"/>
            </a:endParaRPr>
          </a:p>
        </p:txBody>
      </p:sp>
      <p:sp>
        <p:nvSpPr>
          <p:cNvPr id="155" name="Google Shape;155;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IN" dirty="0">
                <a:latin typeface="Times New Roman"/>
                <a:ea typeface="Times New Roman"/>
                <a:cs typeface="Times New Roman"/>
                <a:sym typeface="Times New Roman"/>
              </a:rPr>
              <a:t>The users can view and create new posts. Along with it, they can also share and react to all the posts that they see</a:t>
            </a:r>
            <a:r>
              <a:rPr lang="en-IN" dirty="0" smtClean="0">
                <a:latin typeface="Times New Roman"/>
                <a:ea typeface="Times New Roman"/>
                <a:cs typeface="Times New Roman"/>
                <a:sym typeface="Times New Roman"/>
              </a:rPr>
              <a:t>.</a:t>
            </a:r>
          </a:p>
          <a:p>
            <a:pPr marL="285750" indent="-285750">
              <a:spcAft>
                <a:spcPts val="1600"/>
              </a:spcAft>
            </a:pPr>
            <a:r>
              <a:rPr lang="en-IN" dirty="0" smtClean="0">
                <a:latin typeface="Times New Roman"/>
                <a:ea typeface="Times New Roman"/>
                <a:cs typeface="Times New Roman"/>
                <a:sym typeface="Times New Roman"/>
              </a:rPr>
              <a:t> </a:t>
            </a:r>
            <a:r>
              <a:rPr lang="en-IN" dirty="0">
                <a:latin typeface="Times New Roman"/>
                <a:ea typeface="Times New Roman"/>
                <a:cs typeface="Times New Roman"/>
                <a:sym typeface="Times New Roman"/>
              </a:rPr>
              <a:t>The user can post pictures, videos and audios along with </a:t>
            </a:r>
            <a:r>
              <a:rPr lang="en-IN" dirty="0" smtClean="0">
                <a:latin typeface="Times New Roman"/>
                <a:ea typeface="Times New Roman"/>
                <a:cs typeface="Times New Roman"/>
                <a:sym typeface="Times New Roman"/>
              </a:rPr>
              <a:t>text.</a:t>
            </a:r>
            <a:endParaRPr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b="1" smtClean="0">
                <a:latin typeface="Times New Roman"/>
                <a:ea typeface="Times New Roman"/>
                <a:cs typeface="Times New Roman"/>
                <a:sym typeface="Times New Roman"/>
              </a:rPr>
              <a:t>Sentiment Analysis on Social Media</a:t>
            </a:r>
            <a:endParaRPr sz="24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Engineering(Sem-7)</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smtClean="0">
                <a:latin typeface="Times New Roman"/>
                <a:ea typeface="Times New Roman"/>
                <a:cs typeface="Times New Roman"/>
                <a:sym typeface="Times New Roman"/>
              </a:rPr>
              <a:t>INFORMATION TECHNOLOGY</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smtClean="0">
                <a:latin typeface="Times New Roman"/>
                <a:ea typeface="Times New Roman"/>
                <a:cs typeface="Times New Roman"/>
                <a:sym typeface="Times New Roman"/>
              </a:rPr>
              <a:t>Dilesh Tanna(16104064)</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smtClean="0">
                <a:latin typeface="Times New Roman"/>
                <a:ea typeface="Times New Roman"/>
                <a:cs typeface="Times New Roman"/>
                <a:sym typeface="Times New Roman"/>
              </a:rPr>
              <a:t>Manasi Dudhane(16104068)</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smtClean="0">
                <a:latin typeface="Times New Roman"/>
                <a:ea typeface="Times New Roman"/>
                <a:cs typeface="Times New Roman"/>
                <a:sym typeface="Times New Roman"/>
              </a:rPr>
              <a:t>Amrut Sardar(15104050)</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smtClean="0">
                <a:latin typeface="Times New Roman"/>
                <a:ea typeface="Times New Roman"/>
                <a:cs typeface="Times New Roman"/>
                <a:sym typeface="Times New Roman"/>
              </a:rPr>
              <a:t>Prof. Kiran Deshpande</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latin typeface="Times New Roman"/>
                <a:ea typeface="Times New Roman"/>
                <a:cs typeface="Times New Roman"/>
                <a:sym typeface="Times New Roman"/>
              </a:rPr>
              <a:t>Module-2 Groups and Pages</a:t>
            </a:r>
            <a:endParaRPr b="1" dirty="0">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US" dirty="0"/>
              <a:t>The users can create different groups and pages and other users can like/subscribe to those pages and groups</a:t>
            </a:r>
            <a:r>
              <a:rPr lang="en-US" dirty="0" smtClean="0"/>
              <a:t>.</a:t>
            </a:r>
          </a:p>
          <a:p>
            <a:pPr marL="285750" indent="-285750">
              <a:spcAft>
                <a:spcPts val="1600"/>
              </a:spcAft>
            </a:pPr>
            <a:r>
              <a:rPr lang="en-US" dirty="0" smtClean="0"/>
              <a:t> </a:t>
            </a:r>
            <a:r>
              <a:rPr lang="en-US" dirty="0"/>
              <a:t>The admins of these pages and groups would get insights on how other users react to the posts made by the </a:t>
            </a:r>
            <a:r>
              <a:rPr lang="en-US" dirty="0" smtClean="0"/>
              <a:t>admins</a:t>
            </a:r>
            <a:r>
              <a:rPr lang="en-US" dirty="0"/>
              <a:t>.</a:t>
            </a:r>
            <a:endParaRP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t>Module3 Dashboard</a:t>
            </a:r>
            <a:endParaRPr b="1" dirty="0">
              <a:latin typeface="Times New Roman"/>
              <a:ea typeface="Times New Roman"/>
              <a:cs typeface="Times New Roman"/>
              <a:sym typeface="Times New Roman"/>
            </a:endParaRPr>
          </a:p>
        </p:txBody>
      </p:sp>
      <p:sp>
        <p:nvSpPr>
          <p:cNvPr id="167" name="Google Shape;167;p3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US" dirty="0"/>
              <a:t>The administrators can get a view of all the users belonging to their jurisdiction and look at their 'sentiment score'. </a:t>
            </a:r>
            <a:endParaRPr lang="en-US" dirty="0" smtClean="0"/>
          </a:p>
          <a:p>
            <a:pPr marL="285750" indent="-285750">
              <a:spcAft>
                <a:spcPts val="1600"/>
              </a:spcAft>
            </a:pPr>
            <a:r>
              <a:rPr lang="en-US" dirty="0" smtClean="0"/>
              <a:t>The </a:t>
            </a:r>
            <a:r>
              <a:rPr lang="en-US" dirty="0"/>
              <a:t>sentiment score is the aggregate score based on the posts created by the user. </a:t>
            </a:r>
            <a:endParaRPr lang="en-US" dirty="0" smtClean="0"/>
          </a:p>
          <a:p>
            <a:pPr marL="285750" indent="-285750">
              <a:spcAft>
                <a:spcPts val="1600"/>
              </a:spcAft>
            </a:pPr>
            <a:r>
              <a:rPr lang="en-US" dirty="0" smtClean="0"/>
              <a:t>Judging </a:t>
            </a:r>
            <a:r>
              <a:rPr lang="en-US" dirty="0"/>
              <a:t>by the score, the admin can tell if the user needs any special help.</a:t>
            </a:r>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4 Profile</a:t>
            </a:r>
            <a:endParaRPr lang="en-US" dirty="0"/>
          </a:p>
        </p:txBody>
      </p:sp>
      <p:sp>
        <p:nvSpPr>
          <p:cNvPr id="3" name="Text Placeholder 2"/>
          <p:cNvSpPr>
            <a:spLocks noGrp="1"/>
          </p:cNvSpPr>
          <p:nvPr>
            <p:ph type="body" idx="1"/>
          </p:nvPr>
        </p:nvSpPr>
        <p:spPr/>
        <p:txBody>
          <a:bodyPr/>
          <a:lstStyle/>
          <a:p>
            <a:r>
              <a:rPr lang="en-US" dirty="0" smtClean="0"/>
              <a:t>The </a:t>
            </a:r>
            <a:r>
              <a:rPr lang="en-US" dirty="0"/>
              <a:t>users can see their own and other users' profile. </a:t>
            </a:r>
            <a:endParaRPr lang="en-US" dirty="0" smtClean="0"/>
          </a:p>
          <a:p>
            <a:r>
              <a:rPr lang="en-US" dirty="0" smtClean="0"/>
              <a:t>The </a:t>
            </a:r>
            <a:r>
              <a:rPr lang="en-US" dirty="0"/>
              <a:t>profile view of the application would contain all the groups and pages administered by the user along with all the posts created by them.</a:t>
            </a:r>
          </a:p>
        </p:txBody>
      </p:sp>
    </p:spTree>
    <p:extLst>
      <p:ext uri="{BB962C8B-B14F-4D97-AF65-F5344CB8AC3E}">
        <p14:creationId xmlns:p14="http://schemas.microsoft.com/office/powerpoint/2010/main" val="2884317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2.7 References</a:t>
            </a:r>
            <a:endParaRPr b="1">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IN" dirty="0" err="1" smtClean="0"/>
              <a:t>Hutto</a:t>
            </a:r>
            <a:r>
              <a:rPr lang="en-IN" dirty="0" smtClean="0"/>
              <a:t> </a:t>
            </a:r>
            <a:r>
              <a:rPr lang="en-IN" dirty="0"/>
              <a:t>C.J., Gilbert E., VADER: A Parsimonious Rule-based Model for Sentiment Analysis of Social Media Text, AAAI, 2014</a:t>
            </a:r>
            <a:r>
              <a:rPr lang="en-IN" dirty="0" smtClean="0"/>
              <a:t>.</a:t>
            </a:r>
          </a:p>
          <a:p>
            <a:pPr lvl="0"/>
            <a:r>
              <a:rPr lang="en-IN" dirty="0" err="1" smtClean="0"/>
              <a:t>Anees</a:t>
            </a:r>
            <a:r>
              <a:rPr lang="en-IN" dirty="0" smtClean="0"/>
              <a:t> </a:t>
            </a:r>
            <a:r>
              <a:rPr lang="en-IN" dirty="0" err="1"/>
              <a:t>Ul</a:t>
            </a:r>
            <a:r>
              <a:rPr lang="en-IN" dirty="0"/>
              <a:t> Hassan, </a:t>
            </a:r>
            <a:r>
              <a:rPr lang="en-IN" dirty="0" err="1"/>
              <a:t>Jamil</a:t>
            </a:r>
            <a:r>
              <a:rPr lang="en-IN" dirty="0"/>
              <a:t> </a:t>
            </a:r>
            <a:r>
              <a:rPr lang="en-IN" dirty="0" err="1"/>
              <a:t>Hussain</a:t>
            </a:r>
            <a:r>
              <a:rPr lang="en-IN" dirty="0"/>
              <a:t>, </a:t>
            </a:r>
            <a:r>
              <a:rPr lang="en-IN" dirty="0" err="1"/>
              <a:t>Musarrat</a:t>
            </a:r>
            <a:r>
              <a:rPr lang="en-IN" dirty="0"/>
              <a:t> </a:t>
            </a:r>
            <a:r>
              <a:rPr lang="en-IN" dirty="0" err="1"/>
              <a:t>Hussain</a:t>
            </a:r>
            <a:r>
              <a:rPr lang="en-IN" dirty="0"/>
              <a:t>, Muhammad </a:t>
            </a:r>
            <a:r>
              <a:rPr lang="en-IN" dirty="0" err="1"/>
              <a:t>Sadiq</a:t>
            </a:r>
            <a:r>
              <a:rPr lang="en-IN" dirty="0"/>
              <a:t>, </a:t>
            </a:r>
            <a:r>
              <a:rPr lang="en-IN" dirty="0" err="1"/>
              <a:t>Sungyoung</a:t>
            </a:r>
            <a:r>
              <a:rPr lang="en-IN" dirty="0"/>
              <a:t> </a:t>
            </a:r>
            <a:r>
              <a:rPr lang="en-IN" dirty="0" err="1"/>
              <a:t>Lee,’Sentiment</a:t>
            </a:r>
            <a:r>
              <a:rPr lang="en-IN" dirty="0"/>
              <a:t> analysis of social networking sites (SNS) data using machine learning approach for the measurement of depression’, 2017 International Conference on Information and Communication Technology Convergence (ICTC) </a:t>
            </a:r>
            <a:endParaRPr lang="en-IN" dirty="0" smtClean="0"/>
          </a:p>
          <a:p>
            <a:pPr lvl="0"/>
            <a:r>
              <a:rPr lang="en-IN" dirty="0" smtClean="0"/>
              <a:t>Persia</a:t>
            </a:r>
            <a:r>
              <a:rPr lang="en-IN" dirty="0"/>
              <a:t>, F., &amp; </a:t>
            </a:r>
            <a:r>
              <a:rPr lang="en-IN" dirty="0" err="1"/>
              <a:t>D’Auria</a:t>
            </a:r>
            <a:r>
              <a:rPr lang="en-IN" dirty="0"/>
              <a:t>, D. (2017). A Survey of Online Social Networks: Challenges and Opportunities. 2017 IEEE International Conference on Information Reuse and Integration (IRI</a:t>
            </a:r>
            <a:r>
              <a:rPr lang="en-IN" dirty="0" smtClean="0"/>
              <a:t>).</a:t>
            </a:r>
          </a:p>
          <a:p>
            <a:pPr lvl="0"/>
            <a:endParaRPr lang="en-IN" dirty="0"/>
          </a:p>
          <a:p>
            <a:pPr lvl="0"/>
            <a:endParaRPr lang="en-IN" dirty="0" smtClean="0"/>
          </a:p>
          <a:p>
            <a:pPr lvl="0"/>
            <a:endParaRPr lang="en-IN" dirty="0"/>
          </a:p>
          <a:p>
            <a:pPr marL="114300" lvl="0" indent="0" algn="l" rtl="0">
              <a:spcBef>
                <a:spcPts val="0"/>
              </a:spcBef>
              <a:spcAft>
                <a:spcPts val="0"/>
              </a:spcAft>
              <a:buSzPts val="1800"/>
              <a:buNone/>
            </a:pP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pPr lvl="0"/>
            <a:r>
              <a:rPr lang="en-IN" dirty="0"/>
              <a:t>Rosa, R. L., Rodriguez, D. Z., Schwartz, G. M., de Campos </a:t>
            </a:r>
            <a:r>
              <a:rPr lang="en-IN" dirty="0" err="1"/>
              <a:t>Ribeiro</a:t>
            </a:r>
            <a:r>
              <a:rPr lang="en-IN" dirty="0"/>
              <a:t>, I., &amp; </a:t>
            </a:r>
            <a:r>
              <a:rPr lang="en-IN" dirty="0" err="1"/>
              <a:t>Bressan</a:t>
            </a:r>
            <a:r>
              <a:rPr lang="en-IN" dirty="0"/>
              <a:t>, G. (2016). Monitoring system for potential users with depression using sentiment analysis. 2016 IEEE International Conference on Consumer Electronics (ICCE).                 </a:t>
            </a:r>
          </a:p>
        </p:txBody>
      </p:sp>
    </p:spTree>
    <p:extLst>
      <p:ext uri="{BB962C8B-B14F-4D97-AF65-F5344CB8AC3E}">
        <p14:creationId xmlns:p14="http://schemas.microsoft.com/office/powerpoint/2010/main" val="15000955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3.Planning for next semester</a:t>
            </a:r>
            <a:endParaRPr b="1"/>
          </a:p>
        </p:txBody>
      </p:sp>
      <p:sp>
        <p:nvSpPr>
          <p:cNvPr id="179" name="Google Shape;179;p3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Planning</a:t>
            </a:r>
            <a:endParaRPr b="1">
              <a:latin typeface="Times New Roman"/>
              <a:ea typeface="Times New Roman"/>
              <a:cs typeface="Times New Roman"/>
              <a:sym typeface="Times New Roman"/>
            </a:endParaRPr>
          </a:p>
        </p:txBody>
      </p:sp>
      <p:sp>
        <p:nvSpPr>
          <p:cNvPr id="185" name="Google Shape;185;p3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IN" dirty="0"/>
              <a:t>Add Support for sharing to other FB and Twitter.</a:t>
            </a:r>
          </a:p>
          <a:p>
            <a:pPr marL="285750" indent="-285750">
              <a:spcAft>
                <a:spcPts val="1600"/>
              </a:spcAft>
            </a:pPr>
            <a:r>
              <a:rPr lang="en-IN" dirty="0"/>
              <a:t>Allow uploading images, videos and audio.</a:t>
            </a:r>
          </a:p>
          <a:p>
            <a:pPr marL="285750" indent="-285750">
              <a:spcAft>
                <a:spcPts val="1600"/>
              </a:spcAft>
            </a:pPr>
            <a:r>
              <a:rPr lang="en-IN" dirty="0"/>
              <a:t>Perform Sentiment Analysis on images,</a:t>
            </a:r>
          </a:p>
          <a:p>
            <a:pPr marL="285750" indent="-285750">
              <a:spcAft>
                <a:spcPts val="1600"/>
              </a:spcAft>
            </a:pPr>
            <a:r>
              <a:rPr lang="en-IN" dirty="0"/>
              <a:t>Add React, Comment and Share functionality.</a:t>
            </a:r>
          </a:p>
          <a:p>
            <a:pPr marL="285750" indent="-285750">
              <a:spcAft>
                <a:spcPts val="1600"/>
              </a:spcAft>
            </a:pPr>
            <a:r>
              <a:rPr lang="en-IN" dirty="0"/>
              <a:t>Complete Dashboard and Profile Modules.</a:t>
            </a:r>
          </a:p>
          <a:p>
            <a:pPr marL="285750" indent="-285750">
              <a:spcAft>
                <a:spcPts val="1600"/>
              </a:spcAft>
            </a:pPr>
            <a:r>
              <a:rPr lang="en-IN" dirty="0"/>
              <a:t>Add Groups and Page creating functionality.</a:t>
            </a:r>
          </a:p>
          <a:p>
            <a:pPr marL="0" lvl="0" indent="0" algn="l" rtl="0">
              <a:spcBef>
                <a:spcPts val="0"/>
              </a:spcBef>
              <a:spcAft>
                <a:spcPts val="1600"/>
              </a:spcAft>
              <a:buNone/>
            </a:pPr>
            <a:endParaRP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191" name="Google Shape;191;p3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1.Project Conception and Initiation</a:t>
            </a:r>
            <a:endParaRPr sz="4000" b="1">
              <a:latin typeface="Times New Roman"/>
              <a:ea typeface="Times New Roman"/>
              <a:cs typeface="Times New Roman"/>
              <a:sym typeface="Times New Roman"/>
            </a:endParaRPr>
          </a:p>
        </p:txBody>
      </p:sp>
      <p:sp>
        <p:nvSpPr>
          <p:cNvPr id="71" name="Google Shape;71;p1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dirty="0"/>
          </a:p>
          <a:p>
            <a:pPr lvl="0"/>
            <a:r>
              <a:rPr lang="en" dirty="0"/>
              <a:t> </a:t>
            </a:r>
            <a:r>
              <a:rPr lang="en-IN" dirty="0"/>
              <a:t>Social media consists of various kinds of emotions and sentiments of its users in the form of electronic </a:t>
            </a:r>
            <a:r>
              <a:rPr lang="en-IN" dirty="0" smtClean="0"/>
              <a:t>media</a:t>
            </a:r>
            <a:endParaRPr dirty="0"/>
          </a:p>
          <a:p>
            <a:pPr lvl="0"/>
            <a:r>
              <a:rPr lang="en-IN" dirty="0"/>
              <a:t>A</a:t>
            </a:r>
            <a:r>
              <a:rPr lang="en-IN" dirty="0" smtClean="0"/>
              <a:t>nalyse </a:t>
            </a:r>
            <a:r>
              <a:rPr lang="en-IN" dirty="0"/>
              <a:t>the reactions or sentiments of the users on a certain post is also a challenging task.</a:t>
            </a:r>
            <a:r>
              <a:rPr lang="en" dirty="0" smtClean="0"/>
              <a:t>                                                </a:t>
            </a:r>
            <a:endParaRPr dirty="0"/>
          </a:p>
          <a:p>
            <a:pPr lvl="0"/>
            <a:r>
              <a:rPr lang="en-IN" dirty="0"/>
              <a:t>Our project aims to automate this task of analysing the reactions and the posts and generate a report based on the outcome.</a:t>
            </a:r>
            <a:r>
              <a:rPr lang="en" dirty="0" smtClean="0"/>
              <a:t>   </a:t>
            </a:r>
          </a:p>
          <a:p>
            <a:pPr lvl="0"/>
            <a:r>
              <a:rPr lang="en-IN" dirty="0" smtClean="0"/>
              <a:t> </a:t>
            </a:r>
            <a:r>
              <a:rPr lang="en-IN" dirty="0"/>
              <a:t>Every post/reaction/comment would be rated based on the sentiments behind it and the appropriate admin would receive the reports which can be used for the future actions.</a:t>
            </a:r>
            <a:r>
              <a:rPr lang="en" dirty="0" smtClean="0"/>
              <a:t>  </a:t>
            </a:r>
          </a:p>
          <a:p>
            <a:pPr lvl="0"/>
            <a:r>
              <a:rPr lang="en-IN" dirty="0" smtClean="0"/>
              <a:t>Creating </a:t>
            </a:r>
            <a:r>
              <a:rPr lang="en-IN" dirty="0"/>
              <a:t>a user friendly platform by providing the user’s </a:t>
            </a:r>
            <a:r>
              <a:rPr lang="en-IN" dirty="0" err="1"/>
              <a:t>variousfeatures</a:t>
            </a:r>
            <a:r>
              <a:rPr lang="en-IN" dirty="0"/>
              <a:t>.</a:t>
            </a: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IN" dirty="0"/>
              <a:t>To analyse user behaviour by their social media activity and predict their future behaviour. </a:t>
            </a:r>
            <a:endParaRPr lang="en-IN" dirty="0" smtClean="0"/>
          </a:p>
          <a:p>
            <a:pPr lvl="0"/>
            <a:r>
              <a:rPr lang="en-IN" dirty="0" smtClean="0"/>
              <a:t> </a:t>
            </a:r>
            <a:r>
              <a:rPr lang="en-IN" dirty="0"/>
              <a:t>To Predict alarming behaviours like depression through their social media </a:t>
            </a:r>
            <a:r>
              <a:rPr lang="en-IN" dirty="0" smtClean="0"/>
              <a:t>activities.</a:t>
            </a:r>
            <a:endParaRPr dirty="0"/>
          </a:p>
          <a:p>
            <a:pPr lvl="0"/>
            <a:r>
              <a:rPr lang="en" dirty="0" smtClean="0"/>
              <a:t>To give </a:t>
            </a:r>
            <a:r>
              <a:rPr lang="en-IN" dirty="0" smtClean="0"/>
              <a:t>user </a:t>
            </a:r>
            <a:r>
              <a:rPr lang="en-IN" dirty="0"/>
              <a:t>the privilege to share post on various platforms.</a:t>
            </a:r>
            <a:r>
              <a:rPr lang="en" dirty="0" smtClean="0"/>
              <a:t>  </a:t>
            </a:r>
          </a:p>
          <a:p>
            <a:pPr lvl="0"/>
            <a:r>
              <a:rPr lang="en-IN" dirty="0" smtClean="0"/>
              <a:t>To provide Admin  </a:t>
            </a:r>
            <a:r>
              <a:rPr lang="en-IN" dirty="0"/>
              <a:t>the user’s </a:t>
            </a:r>
            <a:r>
              <a:rPr lang="en-IN" dirty="0" smtClean="0"/>
              <a:t>engagement </a:t>
            </a:r>
            <a:r>
              <a:rPr lang="en-IN" dirty="0"/>
              <a:t>by the scale of negative to positive</a:t>
            </a:r>
            <a:r>
              <a:rPr lang="en-IN" dirty="0" smtClean="0"/>
              <a:t>.</a:t>
            </a:r>
          </a:p>
          <a:p>
            <a:r>
              <a:rPr lang="en-IN" dirty="0" smtClean="0"/>
              <a:t>By </a:t>
            </a:r>
            <a:r>
              <a:rPr lang="en-IN" dirty="0"/>
              <a:t>user’s interactions in the feed , his/her home page will get motivational quotes. </a:t>
            </a:r>
            <a:endParaRPr lang="en-IN" dirty="0" smtClean="0"/>
          </a:p>
          <a:p>
            <a:r>
              <a:rPr lang="en-IN" dirty="0"/>
              <a:t>To Create a centralised platform for the college for its social media activities.</a:t>
            </a:r>
            <a:endParaRPr lang="en-IN" dirty="0" smtClean="0"/>
          </a:p>
          <a:p>
            <a:pPr lvl="0"/>
            <a:r>
              <a:rPr lang="en-IN" dirty="0"/>
              <a:t>According to the outcome, future actions will be taken by guidance/counsellor.</a:t>
            </a: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IN" dirty="0"/>
              <a:t>Paper Title: VADER: A Parsimonious Rule-based Model for Sentiment Analysis of Social Media Text . </a:t>
            </a:r>
          </a:p>
          <a:p>
            <a:pPr marL="114300" lvl="0" indent="0">
              <a:buNone/>
            </a:pPr>
            <a:r>
              <a:rPr lang="en-IN" dirty="0" smtClean="0"/>
              <a:t> Authors</a:t>
            </a:r>
            <a:r>
              <a:rPr lang="en-IN" dirty="0"/>
              <a:t>: C.J. </a:t>
            </a:r>
            <a:r>
              <a:rPr lang="en-IN" dirty="0" err="1"/>
              <a:t>Hutto</a:t>
            </a:r>
            <a:r>
              <a:rPr lang="en-IN" dirty="0"/>
              <a:t> Eric Gilbert </a:t>
            </a:r>
            <a:endParaRPr lang="en-IN" dirty="0" smtClean="0"/>
          </a:p>
          <a:p>
            <a:pPr marL="114300" lvl="0" indent="0">
              <a:buNone/>
            </a:pPr>
            <a:r>
              <a:rPr lang="en-IN" dirty="0"/>
              <a:t> </a:t>
            </a:r>
            <a:r>
              <a:rPr lang="en-IN" dirty="0" smtClean="0"/>
              <a:t>Publication </a:t>
            </a:r>
            <a:r>
              <a:rPr lang="en-IN" dirty="0"/>
              <a:t>details : Eighth International Conference on Weblogs and Social </a:t>
            </a:r>
            <a:r>
              <a:rPr lang="en-IN" dirty="0" smtClean="0"/>
              <a:t>                                                                                                  Media </a:t>
            </a:r>
            <a:r>
              <a:rPr lang="en-IN" dirty="0"/>
              <a:t>(ICWSM-14). Ann </a:t>
            </a:r>
            <a:r>
              <a:rPr lang="en-IN" dirty="0" err="1"/>
              <a:t>Arbor</a:t>
            </a:r>
            <a:r>
              <a:rPr lang="en-IN" dirty="0"/>
              <a:t>, MI, June 2014. </a:t>
            </a:r>
            <a:endParaRPr lang="en-IN" dirty="0" smtClean="0"/>
          </a:p>
          <a:p>
            <a:pPr marL="114300" lvl="0" indent="0">
              <a:buNone/>
            </a:pPr>
            <a:r>
              <a:rPr lang="en-IN" dirty="0" smtClean="0"/>
              <a:t> Findings</a:t>
            </a:r>
            <a:r>
              <a:rPr lang="en-IN" dirty="0"/>
              <a:t>: VADER, a simple rule-based model for general sentiment analysis, </a:t>
            </a:r>
            <a:r>
              <a:rPr lang="en-IN" dirty="0" smtClean="0"/>
              <a:t>  and </a:t>
            </a:r>
            <a:r>
              <a:rPr lang="en-IN" dirty="0"/>
              <a:t>compare its effectiveness to eleven typical state-of-practice benchmarks including LIWC, ANEW, the General Inquirer, </a:t>
            </a:r>
            <a:r>
              <a:rPr lang="en-IN" dirty="0" err="1"/>
              <a:t>SentiWordNet</a:t>
            </a:r>
            <a:r>
              <a:rPr lang="en-IN" dirty="0"/>
              <a:t>, and machine learning oriented techniques relying on Naive Bayes, Maximum Entropy, and Support Vector Machine (SVM) algorithms.</a:t>
            </a:r>
            <a:r>
              <a:rPr lang="en" dirty="0" smtClean="0"/>
              <a:t> </a:t>
            </a:r>
          </a:p>
          <a:p>
            <a:pPr marL="114300" lvl="0" indent="0">
              <a:buNone/>
            </a:pPr>
            <a:r>
              <a:rPr lang="en" dirty="0" smtClean="0"/>
              <a:t>                                  </a:t>
            </a:r>
            <a:endParaRPr dirty="0"/>
          </a:p>
          <a:p>
            <a:pPr marL="114300" lvl="0" indent="0" algn="l" rtl="0">
              <a:spcBef>
                <a:spcPts val="0"/>
              </a:spcBef>
              <a:spcAft>
                <a:spcPts val="0"/>
              </a:spcAft>
              <a:buSzPts val="1800"/>
              <a:buNone/>
            </a:pPr>
            <a:r>
              <a:rPr lang="en" dirty="0" smtClean="0"/>
              <a:t>              </a:t>
            </a:r>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endParaRPr lang="en" dirty="0" smtClean="0"/>
          </a:p>
          <a:p>
            <a:pPr marL="457200" lvl="0" indent="-342900" algn="l" rtl="0">
              <a:spcBef>
                <a:spcPts val="0"/>
              </a:spcBef>
              <a:spcAft>
                <a:spcPts val="0"/>
              </a:spcAft>
              <a:buSzPts val="1800"/>
              <a:buChar char="●"/>
            </a:pPr>
            <a:endParaRPr lang="en" dirty="0"/>
          </a:p>
          <a:p>
            <a:pPr marL="114300" lvl="0" indent="0" algn="l" rtl="0">
              <a:spcBef>
                <a:spcPts val="0"/>
              </a:spcBef>
              <a:spcAft>
                <a:spcPts val="0"/>
              </a:spcAft>
              <a:buSzPts val="1800"/>
              <a:buNone/>
            </a:pP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IN" dirty="0"/>
              <a:t>Paper Title : Sentiment Analysis of Social Networking Sites (SNS) Data using Machine Learning Approach for the Measurement of </a:t>
            </a:r>
            <a:r>
              <a:rPr lang="en-IN" dirty="0" smtClean="0"/>
              <a:t>Depression.</a:t>
            </a:r>
          </a:p>
          <a:p>
            <a:pPr marL="114300" indent="0">
              <a:buNone/>
            </a:pPr>
            <a:r>
              <a:rPr lang="en-IN" dirty="0" smtClean="0"/>
              <a:t> </a:t>
            </a:r>
            <a:r>
              <a:rPr lang="en-IN" dirty="0"/>
              <a:t>Authors: </a:t>
            </a:r>
            <a:r>
              <a:rPr lang="en-IN" dirty="0" err="1"/>
              <a:t>Anees</a:t>
            </a:r>
            <a:r>
              <a:rPr lang="en-IN" dirty="0"/>
              <a:t> </a:t>
            </a:r>
            <a:r>
              <a:rPr lang="en-IN" dirty="0" err="1"/>
              <a:t>Ul</a:t>
            </a:r>
            <a:r>
              <a:rPr lang="en-IN" dirty="0"/>
              <a:t> Hassan, </a:t>
            </a:r>
            <a:r>
              <a:rPr lang="en-IN" dirty="0" err="1"/>
              <a:t>Jamil</a:t>
            </a:r>
            <a:r>
              <a:rPr lang="en-IN" dirty="0"/>
              <a:t> </a:t>
            </a:r>
            <a:r>
              <a:rPr lang="en-IN" dirty="0" err="1"/>
              <a:t>Hussain</a:t>
            </a:r>
            <a:r>
              <a:rPr lang="en-IN" dirty="0"/>
              <a:t>, </a:t>
            </a:r>
            <a:r>
              <a:rPr lang="en-IN" dirty="0" err="1"/>
              <a:t>Musarrat</a:t>
            </a:r>
            <a:r>
              <a:rPr lang="en-IN" dirty="0"/>
              <a:t> </a:t>
            </a:r>
            <a:r>
              <a:rPr lang="en-IN" dirty="0" err="1"/>
              <a:t>Hussain</a:t>
            </a:r>
            <a:r>
              <a:rPr lang="en-IN" dirty="0"/>
              <a:t>, Muhammad </a:t>
            </a:r>
            <a:r>
              <a:rPr lang="en-IN" dirty="0" err="1"/>
              <a:t>Sadiq</a:t>
            </a:r>
            <a:r>
              <a:rPr lang="en-IN" dirty="0"/>
              <a:t>, </a:t>
            </a:r>
            <a:r>
              <a:rPr lang="en-IN" dirty="0" err="1"/>
              <a:t>Sungyoung</a:t>
            </a:r>
            <a:r>
              <a:rPr lang="en-IN" dirty="0"/>
              <a:t> Lee </a:t>
            </a:r>
            <a:endParaRPr lang="en-IN" dirty="0" smtClean="0"/>
          </a:p>
          <a:p>
            <a:pPr marL="114300" indent="0">
              <a:buNone/>
            </a:pPr>
            <a:r>
              <a:rPr lang="en-IN" dirty="0" smtClean="0"/>
              <a:t>Publication </a:t>
            </a:r>
            <a:r>
              <a:rPr lang="en-IN" dirty="0"/>
              <a:t>details : 2017 International Conference on Information Communication Technology Convergence</a:t>
            </a:r>
            <a:r>
              <a:rPr lang="en-IN" dirty="0" smtClean="0"/>
              <a:t>.</a:t>
            </a:r>
          </a:p>
          <a:p>
            <a:pPr marL="114300" indent="0">
              <a:buNone/>
            </a:pPr>
            <a:r>
              <a:rPr lang="en-IN" dirty="0" smtClean="0"/>
              <a:t> </a:t>
            </a:r>
            <a:r>
              <a:rPr lang="en-IN" dirty="0"/>
              <a:t>Findings: They propose a system that uses Social Network Sites as a source of data and screening tool to classify the user using Machine learning according to the UGC on SNS.</a:t>
            </a:r>
          </a:p>
        </p:txBody>
      </p:sp>
    </p:spTree>
    <p:extLst>
      <p:ext uri="{BB962C8B-B14F-4D97-AF65-F5344CB8AC3E}">
        <p14:creationId xmlns:p14="http://schemas.microsoft.com/office/powerpoint/2010/main" val="275889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IN" dirty="0"/>
              <a:t>To design a social media platform by using NLP sentiment analysis tool to analyse the user’s post/comments/reactions and rating sentimental scale accordingly, also to create user friendly platform.</a:t>
            </a: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IN" dirty="0"/>
              <a:t>By the use of sentimental analysis, the platform can be well analysed by user’s activity </a:t>
            </a:r>
            <a:endParaRPr lang="en-IN" dirty="0" smtClean="0"/>
          </a:p>
          <a:p>
            <a:pPr lvl="0"/>
            <a:r>
              <a:rPr lang="en-IN" dirty="0"/>
              <a:t>College/Universities will get analytical statistics of their students’ reactions to the posts shared by them.                               </a:t>
            </a:r>
          </a:p>
          <a:p>
            <a:r>
              <a:rPr lang="en-IN" dirty="0"/>
              <a:t>The posts can be shared to multiple platforms through a single application. </a:t>
            </a:r>
          </a:p>
          <a:p>
            <a:r>
              <a:rPr lang="en-IN" dirty="0"/>
              <a:t>The organizations can use the platform to get student reviews on their activities</a:t>
            </a: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1270</Words>
  <Application>Microsoft Office PowerPoint</Application>
  <PresentationFormat>On-screen Show (16:9)</PresentationFormat>
  <Paragraphs>120</Paragraphs>
  <Slides>27</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Old Standard TT</vt:lpstr>
      <vt:lpstr>Times New Roman</vt:lpstr>
      <vt:lpstr>Paperback</vt:lpstr>
      <vt:lpstr>Department of Information Technology A.P. Shah Institute of Technology G.B.Road,Kasarvadavli, Thane(W), Mumbai-400615 UNIVERSITY OF MUMBAI Academic Year 2019-2020</vt:lpstr>
      <vt:lpstr>                                                    A Project Report on Sentiment Analysis on Social Media Submitted in partial fulfillment of the degree of Bachelor of Engineering(Sem-7) in INFORMATION TECHNOLOGY By Dilesh Tanna(16104064) Manasi Dudhane(16104068) Amrut Sardar(15104050)  Under the Guidance of Prof. Kiran Deshpande     </vt:lpstr>
      <vt:lpstr>1.Project Conception and Initiation</vt:lpstr>
      <vt:lpstr>1.1 Abstract</vt:lpstr>
      <vt:lpstr>1.2 Objectives</vt:lpstr>
      <vt:lpstr>1.3 Literature Review</vt:lpstr>
      <vt:lpstr>PowerPoint Presentation</vt:lpstr>
      <vt:lpstr>1.4 Problem Definition</vt:lpstr>
      <vt:lpstr>1.5 Scope</vt:lpstr>
      <vt:lpstr>1.6 Technology stack</vt:lpstr>
      <vt:lpstr>1.7 Benefits for environment &amp; Society</vt:lpstr>
      <vt:lpstr>2. Project Design</vt:lpstr>
      <vt:lpstr>2.1 Proposed System</vt:lpstr>
      <vt:lpstr>2.2 Design(Flow Of Modules)</vt:lpstr>
      <vt:lpstr>2.3 Description Of Use Case</vt:lpstr>
      <vt:lpstr>2.4 Use Case Diagram</vt:lpstr>
      <vt:lpstr>2.5 Activity diagram</vt:lpstr>
      <vt:lpstr>2.6  Class Diagram</vt:lpstr>
      <vt:lpstr>2.7 Post module</vt:lpstr>
      <vt:lpstr>Module-2 Groups and Pages</vt:lpstr>
      <vt:lpstr>Module3 Dashboard</vt:lpstr>
      <vt:lpstr>Module 4 Profile</vt:lpstr>
      <vt:lpstr>2.7 References</vt:lpstr>
      <vt:lpstr>PowerPoint Presentation</vt:lpstr>
      <vt:lpstr>3.Planning for next semester</vt:lpstr>
      <vt:lpstr>Planning</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A.P. Shah Institute of Technology G.B.Road,Kasarvadavli, Thane(W), Mumbai-400615 UNIVERSITY OF MUMBAI Academic Year 2019-2020</dc:title>
  <dc:creator>apsit</dc:creator>
  <cp:lastModifiedBy>snehal</cp:lastModifiedBy>
  <cp:revision>13</cp:revision>
  <dcterms:modified xsi:type="dcterms:W3CDTF">2020-05-23T10:45:25Z</dcterms:modified>
</cp:coreProperties>
</file>