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62" r:id="rId8"/>
    <p:sldId id="263" r:id="rId9"/>
    <p:sldId id="267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88386"/>
  </p:normalViewPr>
  <p:slideViewPr>
    <p:cSldViewPr snapToGrid="0" snapToObjects="1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A88983-031B-B14A-9168-CF23FBAC58EE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EEC624-F373-BD44-A97A-465B0820B5E1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B8D0A9D6-00C6-7C40-A72A-E060ED54DC29}" type="parTrans" cxnId="{FEE377C3-148A-5441-AF4E-78684BBC6B47}">
      <dgm:prSet/>
      <dgm:spPr/>
      <dgm:t>
        <a:bodyPr/>
        <a:lstStyle/>
        <a:p>
          <a:endParaRPr lang="en-US"/>
        </a:p>
      </dgm:t>
    </dgm:pt>
    <dgm:pt modelId="{F9145694-042C-4046-BCD3-862755FA17F1}" type="sibTrans" cxnId="{FEE377C3-148A-5441-AF4E-78684BBC6B47}">
      <dgm:prSet/>
      <dgm:spPr/>
      <dgm:t>
        <a:bodyPr/>
        <a:lstStyle/>
        <a:p>
          <a:endParaRPr lang="en-US"/>
        </a:p>
      </dgm:t>
    </dgm:pt>
    <dgm:pt modelId="{7AA97453-52A3-F042-A37A-E275E649D147}">
      <dgm:prSet phldrT="[Text]" custT="1"/>
      <dgm:spPr/>
      <dgm:t>
        <a:bodyPr/>
        <a:lstStyle/>
        <a:p>
          <a:r>
            <a:rPr lang="en-US" sz="1400" dirty="0"/>
            <a:t>EDA</a:t>
          </a:r>
        </a:p>
      </dgm:t>
    </dgm:pt>
    <dgm:pt modelId="{A2FF1E09-3D10-5648-95A2-1948E53E1C3E}" type="parTrans" cxnId="{60EF45CD-BF5D-5F41-8970-356312F3FAA2}">
      <dgm:prSet/>
      <dgm:spPr/>
      <dgm:t>
        <a:bodyPr/>
        <a:lstStyle/>
        <a:p>
          <a:endParaRPr lang="en-US"/>
        </a:p>
      </dgm:t>
    </dgm:pt>
    <dgm:pt modelId="{27878EBD-08B8-D742-AFBC-725CDF76EDD2}" type="sibTrans" cxnId="{60EF45CD-BF5D-5F41-8970-356312F3FAA2}">
      <dgm:prSet/>
      <dgm:spPr/>
      <dgm:t>
        <a:bodyPr/>
        <a:lstStyle/>
        <a:p>
          <a:endParaRPr lang="en-US"/>
        </a:p>
      </dgm:t>
    </dgm:pt>
    <dgm:pt modelId="{7BDEC6F5-5D24-5C4D-9730-6A8808A94057}">
      <dgm:prSet phldrT="[Text]" custT="1"/>
      <dgm:spPr/>
      <dgm:t>
        <a:bodyPr/>
        <a:lstStyle/>
        <a:p>
          <a:r>
            <a:rPr lang="en-US" sz="1400" dirty="0"/>
            <a:t>In-Depth Analysis</a:t>
          </a:r>
        </a:p>
      </dgm:t>
    </dgm:pt>
    <dgm:pt modelId="{61E4783D-B638-574D-91F4-EAF742B384C1}" type="parTrans" cxnId="{5E3DE5B5-F1D7-D54E-8508-B1F6842C362A}">
      <dgm:prSet/>
      <dgm:spPr/>
      <dgm:t>
        <a:bodyPr/>
        <a:lstStyle/>
        <a:p>
          <a:endParaRPr lang="en-US"/>
        </a:p>
      </dgm:t>
    </dgm:pt>
    <dgm:pt modelId="{CAC8E039-42FB-5F43-959F-B22F31157D63}" type="sibTrans" cxnId="{5E3DE5B5-F1D7-D54E-8508-B1F6842C362A}">
      <dgm:prSet/>
      <dgm:spPr/>
      <dgm:t>
        <a:bodyPr/>
        <a:lstStyle/>
        <a:p>
          <a:endParaRPr lang="en-US"/>
        </a:p>
      </dgm:t>
    </dgm:pt>
    <dgm:pt modelId="{AFA246F9-C2CD-084F-855B-D97C2B648242}">
      <dgm:prSet phldrT="[Text]" custT="1"/>
      <dgm:spPr/>
      <dgm:t>
        <a:bodyPr/>
        <a:lstStyle/>
        <a:p>
          <a:r>
            <a:rPr lang="en-US" sz="1400" dirty="0"/>
            <a:t>Visualizations</a:t>
          </a:r>
        </a:p>
      </dgm:t>
    </dgm:pt>
    <dgm:pt modelId="{AC307616-7563-6341-B09E-EB0679753B31}" type="parTrans" cxnId="{8B33113C-3B04-264E-A84A-B8EAFE8A2594}">
      <dgm:prSet/>
      <dgm:spPr/>
      <dgm:t>
        <a:bodyPr/>
        <a:lstStyle/>
        <a:p>
          <a:endParaRPr lang="en-US"/>
        </a:p>
      </dgm:t>
    </dgm:pt>
    <dgm:pt modelId="{AE1AD8F8-807F-C745-93EA-B371416206CD}" type="sibTrans" cxnId="{8B33113C-3B04-264E-A84A-B8EAFE8A2594}">
      <dgm:prSet/>
      <dgm:spPr/>
      <dgm:t>
        <a:bodyPr/>
        <a:lstStyle/>
        <a:p>
          <a:endParaRPr lang="en-US"/>
        </a:p>
      </dgm:t>
    </dgm:pt>
    <dgm:pt modelId="{E1499FD0-DD5C-C144-8599-C143869F090D}">
      <dgm:prSet phldrT="[Text]" custT="1"/>
      <dgm:spPr/>
      <dgm:t>
        <a:bodyPr/>
        <a:lstStyle/>
        <a:p>
          <a:r>
            <a:rPr lang="en-US" sz="1200" dirty="0"/>
            <a:t>Reporting and Recommendations</a:t>
          </a:r>
        </a:p>
      </dgm:t>
    </dgm:pt>
    <dgm:pt modelId="{561F9AFF-E91A-2C41-9B31-3D7B69E55471}" type="parTrans" cxnId="{9634EBAB-5506-F34D-B4DF-2865DD309DFE}">
      <dgm:prSet/>
      <dgm:spPr/>
      <dgm:t>
        <a:bodyPr/>
        <a:lstStyle/>
        <a:p>
          <a:endParaRPr lang="en-US"/>
        </a:p>
      </dgm:t>
    </dgm:pt>
    <dgm:pt modelId="{6EB97E60-1605-D74F-AE0B-1A7A43F6AD82}" type="sibTrans" cxnId="{9634EBAB-5506-F34D-B4DF-2865DD309DFE}">
      <dgm:prSet/>
      <dgm:spPr/>
      <dgm:t>
        <a:bodyPr/>
        <a:lstStyle/>
        <a:p>
          <a:endParaRPr lang="en-US"/>
        </a:p>
      </dgm:t>
    </dgm:pt>
    <dgm:pt modelId="{0470344C-3E4A-C84A-AE09-74DCB5B528A2}">
      <dgm:prSet custT="1"/>
      <dgm:spPr/>
      <dgm:t>
        <a:bodyPr/>
        <a:lstStyle/>
        <a:p>
          <a:r>
            <a:rPr lang="en-US" sz="1400" dirty="0"/>
            <a:t>Cleaning</a:t>
          </a:r>
        </a:p>
      </dgm:t>
    </dgm:pt>
    <dgm:pt modelId="{185C9F21-2D7B-7447-9C3E-4428AA4E89B5}" type="parTrans" cxnId="{50C90468-F2DE-CE47-B000-E4A99ABC70D4}">
      <dgm:prSet/>
      <dgm:spPr/>
      <dgm:t>
        <a:bodyPr/>
        <a:lstStyle/>
        <a:p>
          <a:endParaRPr lang="en-US"/>
        </a:p>
      </dgm:t>
    </dgm:pt>
    <dgm:pt modelId="{C3AF00F9-27C3-FA45-825F-591C80B9D37B}" type="sibTrans" cxnId="{50C90468-F2DE-CE47-B000-E4A99ABC70D4}">
      <dgm:prSet/>
      <dgm:spPr/>
      <dgm:t>
        <a:bodyPr/>
        <a:lstStyle/>
        <a:p>
          <a:endParaRPr lang="en-US"/>
        </a:p>
      </dgm:t>
    </dgm:pt>
    <dgm:pt modelId="{F05101D8-9D91-9D45-9971-15D6EB1E3C68}">
      <dgm:prSet custT="1"/>
      <dgm:spPr/>
      <dgm:t>
        <a:bodyPr/>
        <a:lstStyle/>
        <a:p>
          <a:r>
            <a:rPr lang="en-US" sz="1200" dirty="0"/>
            <a:t>Defining Business Goals</a:t>
          </a:r>
        </a:p>
      </dgm:t>
    </dgm:pt>
    <dgm:pt modelId="{F4F775B9-47A5-E642-AB86-77679F3465C6}" type="parTrans" cxnId="{FD54F9BB-8938-DC42-8013-92B965A84748}">
      <dgm:prSet/>
      <dgm:spPr/>
      <dgm:t>
        <a:bodyPr/>
        <a:lstStyle/>
        <a:p>
          <a:endParaRPr lang="en-US"/>
        </a:p>
      </dgm:t>
    </dgm:pt>
    <dgm:pt modelId="{992F9552-29D3-D945-96B2-396CEFCD7AD7}" type="sibTrans" cxnId="{FD54F9BB-8938-DC42-8013-92B965A84748}">
      <dgm:prSet/>
      <dgm:spPr/>
      <dgm:t>
        <a:bodyPr/>
        <a:lstStyle/>
        <a:p>
          <a:endParaRPr lang="en-US"/>
        </a:p>
      </dgm:t>
    </dgm:pt>
    <dgm:pt modelId="{BACAC90A-2575-E74C-886F-153545460672}">
      <dgm:prSet custT="1"/>
      <dgm:spPr/>
      <dgm:t>
        <a:bodyPr/>
        <a:lstStyle/>
        <a:p>
          <a:r>
            <a:rPr lang="en-US" sz="1200" dirty="0"/>
            <a:t>Analysis Goals, Hypotheses</a:t>
          </a:r>
        </a:p>
      </dgm:t>
    </dgm:pt>
    <dgm:pt modelId="{47E469D6-7BE1-7D4C-8B47-9269BF6CB7CB}" type="parTrans" cxnId="{3D43FB99-E848-7748-A021-7287FC9B6B76}">
      <dgm:prSet/>
      <dgm:spPr/>
      <dgm:t>
        <a:bodyPr/>
        <a:lstStyle/>
        <a:p>
          <a:endParaRPr lang="en-US"/>
        </a:p>
      </dgm:t>
    </dgm:pt>
    <dgm:pt modelId="{C12CC51B-9C5F-394E-9AAA-F9BFA0ACC91C}" type="sibTrans" cxnId="{3D43FB99-E848-7748-A021-7287FC9B6B76}">
      <dgm:prSet/>
      <dgm:spPr/>
      <dgm:t>
        <a:bodyPr/>
        <a:lstStyle/>
        <a:p>
          <a:endParaRPr lang="en-US"/>
        </a:p>
      </dgm:t>
    </dgm:pt>
    <dgm:pt modelId="{24A80112-C431-8443-B968-0C17E1DD5178}" type="pres">
      <dgm:prSet presAssocID="{72A88983-031B-B14A-9168-CF23FBAC58EE}" presName="cycle" presStyleCnt="0">
        <dgm:presLayoutVars>
          <dgm:dir/>
          <dgm:resizeHandles val="exact"/>
        </dgm:presLayoutVars>
      </dgm:prSet>
      <dgm:spPr/>
    </dgm:pt>
    <dgm:pt modelId="{CB2A2D00-102C-ED48-805D-61B517CE3B1C}" type="pres">
      <dgm:prSet presAssocID="{F05101D8-9D91-9D45-9971-15D6EB1E3C68}" presName="node" presStyleLbl="node1" presStyleIdx="0" presStyleCnt="8" custScaleX="105908" custScaleY="100125">
        <dgm:presLayoutVars>
          <dgm:bulletEnabled val="1"/>
        </dgm:presLayoutVars>
      </dgm:prSet>
      <dgm:spPr/>
    </dgm:pt>
    <dgm:pt modelId="{E5DD4D61-9CB5-1F4D-B927-C5ED708989F7}" type="pres">
      <dgm:prSet presAssocID="{992F9552-29D3-D945-96B2-396CEFCD7AD7}" presName="sibTrans" presStyleLbl="sibTrans2D1" presStyleIdx="0" presStyleCnt="8"/>
      <dgm:spPr/>
    </dgm:pt>
    <dgm:pt modelId="{F9E3ADCE-4F6E-8540-BA15-8B953A8FFFDB}" type="pres">
      <dgm:prSet presAssocID="{992F9552-29D3-D945-96B2-396CEFCD7AD7}" presName="connectorText" presStyleLbl="sibTrans2D1" presStyleIdx="0" presStyleCnt="8"/>
      <dgm:spPr/>
    </dgm:pt>
    <dgm:pt modelId="{97028EEC-97DD-6447-B3DF-DCE21F506525}" type="pres">
      <dgm:prSet presAssocID="{BACAC90A-2575-E74C-886F-153545460672}" presName="node" presStyleLbl="node1" presStyleIdx="1" presStyleCnt="8">
        <dgm:presLayoutVars>
          <dgm:bulletEnabled val="1"/>
        </dgm:presLayoutVars>
      </dgm:prSet>
      <dgm:spPr/>
    </dgm:pt>
    <dgm:pt modelId="{72A2EE8C-55C3-C141-9815-1EDD0B16564C}" type="pres">
      <dgm:prSet presAssocID="{C12CC51B-9C5F-394E-9AAA-F9BFA0ACC91C}" presName="sibTrans" presStyleLbl="sibTrans2D1" presStyleIdx="1" presStyleCnt="8"/>
      <dgm:spPr/>
    </dgm:pt>
    <dgm:pt modelId="{D3571C4C-A93C-FF42-A264-814BE5E57836}" type="pres">
      <dgm:prSet presAssocID="{C12CC51B-9C5F-394E-9AAA-F9BFA0ACC91C}" presName="connectorText" presStyleLbl="sibTrans2D1" presStyleIdx="1" presStyleCnt="8"/>
      <dgm:spPr/>
    </dgm:pt>
    <dgm:pt modelId="{E794AC57-F97E-9D4B-BC19-AFE9F6C3E149}" type="pres">
      <dgm:prSet presAssocID="{3DEEC624-F373-BD44-A97A-465B0820B5E1}" presName="node" presStyleLbl="node1" presStyleIdx="2" presStyleCnt="8" custScaleX="108677" custScaleY="107258">
        <dgm:presLayoutVars>
          <dgm:bulletEnabled val="1"/>
        </dgm:presLayoutVars>
      </dgm:prSet>
      <dgm:spPr/>
    </dgm:pt>
    <dgm:pt modelId="{17054C78-FA26-3942-B1CD-7B031B2F42C8}" type="pres">
      <dgm:prSet presAssocID="{F9145694-042C-4046-BCD3-862755FA17F1}" presName="sibTrans" presStyleLbl="sibTrans2D1" presStyleIdx="2" presStyleCnt="8"/>
      <dgm:spPr/>
    </dgm:pt>
    <dgm:pt modelId="{E3BDAF6B-7718-6845-A901-929EE8FA3A0C}" type="pres">
      <dgm:prSet presAssocID="{F9145694-042C-4046-BCD3-862755FA17F1}" presName="connectorText" presStyleLbl="sibTrans2D1" presStyleIdx="2" presStyleCnt="8"/>
      <dgm:spPr/>
    </dgm:pt>
    <dgm:pt modelId="{8218995D-1070-954D-9E84-B38389D6A048}" type="pres">
      <dgm:prSet presAssocID="{0470344C-3E4A-C84A-AE09-74DCB5B528A2}" presName="node" presStyleLbl="node1" presStyleIdx="3" presStyleCnt="8">
        <dgm:presLayoutVars>
          <dgm:bulletEnabled val="1"/>
        </dgm:presLayoutVars>
      </dgm:prSet>
      <dgm:spPr/>
    </dgm:pt>
    <dgm:pt modelId="{27717BFC-A833-5741-ABB6-F5CA6DDA6DAA}" type="pres">
      <dgm:prSet presAssocID="{C3AF00F9-27C3-FA45-825F-591C80B9D37B}" presName="sibTrans" presStyleLbl="sibTrans2D1" presStyleIdx="3" presStyleCnt="8"/>
      <dgm:spPr/>
    </dgm:pt>
    <dgm:pt modelId="{746FA881-32D5-614A-A510-BF183A9789F7}" type="pres">
      <dgm:prSet presAssocID="{C3AF00F9-27C3-FA45-825F-591C80B9D37B}" presName="connectorText" presStyleLbl="sibTrans2D1" presStyleIdx="3" presStyleCnt="8"/>
      <dgm:spPr/>
    </dgm:pt>
    <dgm:pt modelId="{50B7D9F2-736F-E940-9A9C-A81132DA9ED1}" type="pres">
      <dgm:prSet presAssocID="{7AA97453-52A3-F042-A37A-E275E649D147}" presName="node" presStyleLbl="node1" presStyleIdx="4" presStyleCnt="8">
        <dgm:presLayoutVars>
          <dgm:bulletEnabled val="1"/>
        </dgm:presLayoutVars>
      </dgm:prSet>
      <dgm:spPr/>
    </dgm:pt>
    <dgm:pt modelId="{DD830013-F8A7-8B4B-8FE3-BB888A02AF0C}" type="pres">
      <dgm:prSet presAssocID="{27878EBD-08B8-D742-AFBC-725CDF76EDD2}" presName="sibTrans" presStyleLbl="sibTrans2D1" presStyleIdx="4" presStyleCnt="8"/>
      <dgm:spPr/>
    </dgm:pt>
    <dgm:pt modelId="{A25D3C3F-1697-6049-999D-4483DCE6E135}" type="pres">
      <dgm:prSet presAssocID="{27878EBD-08B8-D742-AFBC-725CDF76EDD2}" presName="connectorText" presStyleLbl="sibTrans2D1" presStyleIdx="4" presStyleCnt="8"/>
      <dgm:spPr/>
    </dgm:pt>
    <dgm:pt modelId="{4A6A6BDA-665F-2C4A-9C2B-F2E6B3EADF7D}" type="pres">
      <dgm:prSet presAssocID="{7BDEC6F5-5D24-5C4D-9730-6A8808A94057}" presName="node" presStyleLbl="node1" presStyleIdx="5" presStyleCnt="8">
        <dgm:presLayoutVars>
          <dgm:bulletEnabled val="1"/>
        </dgm:presLayoutVars>
      </dgm:prSet>
      <dgm:spPr/>
    </dgm:pt>
    <dgm:pt modelId="{ABB4393E-AFBE-5C4E-A4E9-CE50BA093107}" type="pres">
      <dgm:prSet presAssocID="{CAC8E039-42FB-5F43-959F-B22F31157D63}" presName="sibTrans" presStyleLbl="sibTrans2D1" presStyleIdx="5" presStyleCnt="8"/>
      <dgm:spPr/>
    </dgm:pt>
    <dgm:pt modelId="{C70029C9-7825-094C-B32A-E213F2690606}" type="pres">
      <dgm:prSet presAssocID="{CAC8E039-42FB-5F43-959F-B22F31157D63}" presName="connectorText" presStyleLbl="sibTrans2D1" presStyleIdx="5" presStyleCnt="8"/>
      <dgm:spPr/>
    </dgm:pt>
    <dgm:pt modelId="{FF9D15A3-C1CB-9F49-A542-D01BD50C7B6B}" type="pres">
      <dgm:prSet presAssocID="{AFA246F9-C2CD-084F-855B-D97C2B648242}" presName="node" presStyleLbl="node1" presStyleIdx="6" presStyleCnt="8">
        <dgm:presLayoutVars>
          <dgm:bulletEnabled val="1"/>
        </dgm:presLayoutVars>
      </dgm:prSet>
      <dgm:spPr/>
    </dgm:pt>
    <dgm:pt modelId="{D0A26EDD-AB4A-C04B-9D13-181D3EC6A8CE}" type="pres">
      <dgm:prSet presAssocID="{AE1AD8F8-807F-C745-93EA-B371416206CD}" presName="sibTrans" presStyleLbl="sibTrans2D1" presStyleIdx="6" presStyleCnt="8"/>
      <dgm:spPr/>
    </dgm:pt>
    <dgm:pt modelId="{E3BCE90C-4474-F142-B03B-3C6F898EAE01}" type="pres">
      <dgm:prSet presAssocID="{AE1AD8F8-807F-C745-93EA-B371416206CD}" presName="connectorText" presStyleLbl="sibTrans2D1" presStyleIdx="6" presStyleCnt="8"/>
      <dgm:spPr/>
    </dgm:pt>
    <dgm:pt modelId="{501B0F3D-5BBB-0247-8D51-CE0CF5852862}" type="pres">
      <dgm:prSet presAssocID="{E1499FD0-DD5C-C144-8599-C143869F090D}" presName="node" presStyleLbl="node1" presStyleIdx="7" presStyleCnt="8">
        <dgm:presLayoutVars>
          <dgm:bulletEnabled val="1"/>
        </dgm:presLayoutVars>
      </dgm:prSet>
      <dgm:spPr/>
    </dgm:pt>
    <dgm:pt modelId="{C87AF4C3-D783-C340-ACEB-2213A2925001}" type="pres">
      <dgm:prSet presAssocID="{6EB97E60-1605-D74F-AE0B-1A7A43F6AD82}" presName="sibTrans" presStyleLbl="sibTrans2D1" presStyleIdx="7" presStyleCnt="8"/>
      <dgm:spPr/>
    </dgm:pt>
    <dgm:pt modelId="{6509C3D7-FC12-D24C-BF7F-2D9C8E8E9720}" type="pres">
      <dgm:prSet presAssocID="{6EB97E60-1605-D74F-AE0B-1A7A43F6AD82}" presName="connectorText" presStyleLbl="sibTrans2D1" presStyleIdx="7" presStyleCnt="8"/>
      <dgm:spPr/>
    </dgm:pt>
  </dgm:ptLst>
  <dgm:cxnLst>
    <dgm:cxn modelId="{82F9DD0A-111D-484D-B5E3-C8F31FF48EF1}" type="presOf" srcId="{AE1AD8F8-807F-C745-93EA-B371416206CD}" destId="{E3BCE90C-4474-F142-B03B-3C6F898EAE01}" srcOrd="1" destOrd="0" presId="urn:microsoft.com/office/officeart/2005/8/layout/cycle2"/>
    <dgm:cxn modelId="{A3658D14-6B94-D947-9BA6-4F9774394617}" type="presOf" srcId="{BACAC90A-2575-E74C-886F-153545460672}" destId="{97028EEC-97DD-6447-B3DF-DCE21F506525}" srcOrd="0" destOrd="0" presId="urn:microsoft.com/office/officeart/2005/8/layout/cycle2"/>
    <dgm:cxn modelId="{D016BA15-5096-D44A-AD40-09D8289E832B}" type="presOf" srcId="{F05101D8-9D91-9D45-9971-15D6EB1E3C68}" destId="{CB2A2D00-102C-ED48-805D-61B517CE3B1C}" srcOrd="0" destOrd="0" presId="urn:microsoft.com/office/officeart/2005/8/layout/cycle2"/>
    <dgm:cxn modelId="{A4921D2A-E0BC-364C-A9A2-6C9C1803E226}" type="presOf" srcId="{CAC8E039-42FB-5F43-959F-B22F31157D63}" destId="{C70029C9-7825-094C-B32A-E213F2690606}" srcOrd="1" destOrd="0" presId="urn:microsoft.com/office/officeart/2005/8/layout/cycle2"/>
    <dgm:cxn modelId="{B6EEC72A-7F91-E849-84B2-D4A420A66D13}" type="presOf" srcId="{C12CC51B-9C5F-394E-9AAA-F9BFA0ACC91C}" destId="{72A2EE8C-55C3-C141-9815-1EDD0B16564C}" srcOrd="0" destOrd="0" presId="urn:microsoft.com/office/officeart/2005/8/layout/cycle2"/>
    <dgm:cxn modelId="{4A206F30-F303-B546-84BF-CABD684179C5}" type="presOf" srcId="{C3AF00F9-27C3-FA45-825F-591C80B9D37B}" destId="{27717BFC-A833-5741-ABB6-F5CA6DDA6DAA}" srcOrd="0" destOrd="0" presId="urn:microsoft.com/office/officeart/2005/8/layout/cycle2"/>
    <dgm:cxn modelId="{8B33113C-3B04-264E-A84A-B8EAFE8A2594}" srcId="{72A88983-031B-B14A-9168-CF23FBAC58EE}" destId="{AFA246F9-C2CD-084F-855B-D97C2B648242}" srcOrd="6" destOrd="0" parTransId="{AC307616-7563-6341-B09E-EB0679753B31}" sibTransId="{AE1AD8F8-807F-C745-93EA-B371416206CD}"/>
    <dgm:cxn modelId="{FB3B9145-C2AB-2944-ACFB-43CCB8B7DC59}" type="presOf" srcId="{27878EBD-08B8-D742-AFBC-725CDF76EDD2}" destId="{A25D3C3F-1697-6049-999D-4483DCE6E135}" srcOrd="1" destOrd="0" presId="urn:microsoft.com/office/officeart/2005/8/layout/cycle2"/>
    <dgm:cxn modelId="{CDE89653-C6FC-BB45-A2A4-26A405100254}" type="presOf" srcId="{7AA97453-52A3-F042-A37A-E275E649D147}" destId="{50B7D9F2-736F-E940-9A9C-A81132DA9ED1}" srcOrd="0" destOrd="0" presId="urn:microsoft.com/office/officeart/2005/8/layout/cycle2"/>
    <dgm:cxn modelId="{3B40375B-445D-9C48-AA21-C09417E5C29D}" type="presOf" srcId="{AE1AD8F8-807F-C745-93EA-B371416206CD}" destId="{D0A26EDD-AB4A-C04B-9D13-181D3EC6A8CE}" srcOrd="0" destOrd="0" presId="urn:microsoft.com/office/officeart/2005/8/layout/cycle2"/>
    <dgm:cxn modelId="{D30F575B-C3DF-EB48-B541-449F3B181BAA}" type="presOf" srcId="{7BDEC6F5-5D24-5C4D-9730-6A8808A94057}" destId="{4A6A6BDA-665F-2C4A-9C2B-F2E6B3EADF7D}" srcOrd="0" destOrd="0" presId="urn:microsoft.com/office/officeart/2005/8/layout/cycle2"/>
    <dgm:cxn modelId="{E7347F5D-B535-D14C-8483-8DA5B5A564D1}" type="presOf" srcId="{72A88983-031B-B14A-9168-CF23FBAC58EE}" destId="{24A80112-C431-8443-B968-0C17E1DD5178}" srcOrd="0" destOrd="0" presId="urn:microsoft.com/office/officeart/2005/8/layout/cycle2"/>
    <dgm:cxn modelId="{F6357D5E-C530-7D4A-8FD3-FE3040B96E6B}" type="presOf" srcId="{27878EBD-08B8-D742-AFBC-725CDF76EDD2}" destId="{DD830013-F8A7-8B4B-8FE3-BB888A02AF0C}" srcOrd="0" destOrd="0" presId="urn:microsoft.com/office/officeart/2005/8/layout/cycle2"/>
    <dgm:cxn modelId="{50C90468-F2DE-CE47-B000-E4A99ABC70D4}" srcId="{72A88983-031B-B14A-9168-CF23FBAC58EE}" destId="{0470344C-3E4A-C84A-AE09-74DCB5B528A2}" srcOrd="3" destOrd="0" parTransId="{185C9F21-2D7B-7447-9C3E-4428AA4E89B5}" sibTransId="{C3AF00F9-27C3-FA45-825F-591C80B9D37B}"/>
    <dgm:cxn modelId="{CC773372-9535-5B45-88AB-5EE445691FF4}" type="presOf" srcId="{3DEEC624-F373-BD44-A97A-465B0820B5E1}" destId="{E794AC57-F97E-9D4B-BC19-AFE9F6C3E149}" srcOrd="0" destOrd="0" presId="urn:microsoft.com/office/officeart/2005/8/layout/cycle2"/>
    <dgm:cxn modelId="{9DB5BE74-E8A6-D54C-807C-D052ACE442D1}" type="presOf" srcId="{C12CC51B-9C5F-394E-9AAA-F9BFA0ACC91C}" destId="{D3571C4C-A93C-FF42-A264-814BE5E57836}" srcOrd="1" destOrd="0" presId="urn:microsoft.com/office/officeart/2005/8/layout/cycle2"/>
    <dgm:cxn modelId="{43086C77-CC63-584F-830B-A5EA93EE50F7}" type="presOf" srcId="{C3AF00F9-27C3-FA45-825F-591C80B9D37B}" destId="{746FA881-32D5-614A-A510-BF183A9789F7}" srcOrd="1" destOrd="0" presId="urn:microsoft.com/office/officeart/2005/8/layout/cycle2"/>
    <dgm:cxn modelId="{D15EA985-3FEC-1941-80A7-A2819A207ECB}" type="presOf" srcId="{CAC8E039-42FB-5F43-959F-B22F31157D63}" destId="{ABB4393E-AFBE-5C4E-A4E9-CE50BA093107}" srcOrd="0" destOrd="0" presId="urn:microsoft.com/office/officeart/2005/8/layout/cycle2"/>
    <dgm:cxn modelId="{3D43FB99-E848-7748-A021-7287FC9B6B76}" srcId="{72A88983-031B-B14A-9168-CF23FBAC58EE}" destId="{BACAC90A-2575-E74C-886F-153545460672}" srcOrd="1" destOrd="0" parTransId="{47E469D6-7BE1-7D4C-8B47-9269BF6CB7CB}" sibTransId="{C12CC51B-9C5F-394E-9AAA-F9BFA0ACC91C}"/>
    <dgm:cxn modelId="{4FECBAA5-F1CB-494E-A1B8-2318A4A7A813}" type="presOf" srcId="{F9145694-042C-4046-BCD3-862755FA17F1}" destId="{E3BDAF6B-7718-6845-A901-929EE8FA3A0C}" srcOrd="1" destOrd="0" presId="urn:microsoft.com/office/officeart/2005/8/layout/cycle2"/>
    <dgm:cxn modelId="{ECEBCEA7-0921-EE4D-8E47-7AF2E11D9328}" type="presOf" srcId="{E1499FD0-DD5C-C144-8599-C143869F090D}" destId="{501B0F3D-5BBB-0247-8D51-CE0CF5852862}" srcOrd="0" destOrd="0" presId="urn:microsoft.com/office/officeart/2005/8/layout/cycle2"/>
    <dgm:cxn modelId="{9634EBAB-5506-F34D-B4DF-2865DD309DFE}" srcId="{72A88983-031B-B14A-9168-CF23FBAC58EE}" destId="{E1499FD0-DD5C-C144-8599-C143869F090D}" srcOrd="7" destOrd="0" parTransId="{561F9AFF-E91A-2C41-9B31-3D7B69E55471}" sibTransId="{6EB97E60-1605-D74F-AE0B-1A7A43F6AD82}"/>
    <dgm:cxn modelId="{A9D62EAD-A57D-E541-A80E-5A6C90EA9EE4}" type="presOf" srcId="{6EB97E60-1605-D74F-AE0B-1A7A43F6AD82}" destId="{6509C3D7-FC12-D24C-BF7F-2D9C8E8E9720}" srcOrd="1" destOrd="0" presId="urn:microsoft.com/office/officeart/2005/8/layout/cycle2"/>
    <dgm:cxn modelId="{113F6CB4-783A-BE4B-BAD5-EF922A767CB4}" type="presOf" srcId="{0470344C-3E4A-C84A-AE09-74DCB5B528A2}" destId="{8218995D-1070-954D-9E84-B38389D6A048}" srcOrd="0" destOrd="0" presId="urn:microsoft.com/office/officeart/2005/8/layout/cycle2"/>
    <dgm:cxn modelId="{5E3DE5B5-F1D7-D54E-8508-B1F6842C362A}" srcId="{72A88983-031B-B14A-9168-CF23FBAC58EE}" destId="{7BDEC6F5-5D24-5C4D-9730-6A8808A94057}" srcOrd="5" destOrd="0" parTransId="{61E4783D-B638-574D-91F4-EAF742B384C1}" sibTransId="{CAC8E039-42FB-5F43-959F-B22F31157D63}"/>
    <dgm:cxn modelId="{0C41CFBB-EF66-A644-BC71-6ECE8672C809}" type="presOf" srcId="{AFA246F9-C2CD-084F-855B-D97C2B648242}" destId="{FF9D15A3-C1CB-9F49-A542-D01BD50C7B6B}" srcOrd="0" destOrd="0" presId="urn:microsoft.com/office/officeart/2005/8/layout/cycle2"/>
    <dgm:cxn modelId="{FD54F9BB-8938-DC42-8013-92B965A84748}" srcId="{72A88983-031B-B14A-9168-CF23FBAC58EE}" destId="{F05101D8-9D91-9D45-9971-15D6EB1E3C68}" srcOrd="0" destOrd="0" parTransId="{F4F775B9-47A5-E642-AB86-77679F3465C6}" sibTransId="{992F9552-29D3-D945-96B2-396CEFCD7AD7}"/>
    <dgm:cxn modelId="{FEE377C3-148A-5441-AF4E-78684BBC6B47}" srcId="{72A88983-031B-B14A-9168-CF23FBAC58EE}" destId="{3DEEC624-F373-BD44-A97A-465B0820B5E1}" srcOrd="2" destOrd="0" parTransId="{B8D0A9D6-00C6-7C40-A72A-E060ED54DC29}" sibTransId="{F9145694-042C-4046-BCD3-862755FA17F1}"/>
    <dgm:cxn modelId="{60EF45CD-BF5D-5F41-8970-356312F3FAA2}" srcId="{72A88983-031B-B14A-9168-CF23FBAC58EE}" destId="{7AA97453-52A3-F042-A37A-E275E649D147}" srcOrd="4" destOrd="0" parTransId="{A2FF1E09-3D10-5648-95A2-1948E53E1C3E}" sibTransId="{27878EBD-08B8-D742-AFBC-725CDF76EDD2}"/>
    <dgm:cxn modelId="{FB023DD5-A6F6-E847-A35C-233A209F6578}" type="presOf" srcId="{992F9552-29D3-D945-96B2-396CEFCD7AD7}" destId="{E5DD4D61-9CB5-1F4D-B927-C5ED708989F7}" srcOrd="0" destOrd="0" presId="urn:microsoft.com/office/officeart/2005/8/layout/cycle2"/>
    <dgm:cxn modelId="{310A91E4-1138-7D49-94B5-9E5AC2526370}" type="presOf" srcId="{6EB97E60-1605-D74F-AE0B-1A7A43F6AD82}" destId="{C87AF4C3-D783-C340-ACEB-2213A2925001}" srcOrd="0" destOrd="0" presId="urn:microsoft.com/office/officeart/2005/8/layout/cycle2"/>
    <dgm:cxn modelId="{2A8410E6-9339-434A-8910-46F7A7228585}" type="presOf" srcId="{F9145694-042C-4046-BCD3-862755FA17F1}" destId="{17054C78-FA26-3942-B1CD-7B031B2F42C8}" srcOrd="0" destOrd="0" presId="urn:microsoft.com/office/officeart/2005/8/layout/cycle2"/>
    <dgm:cxn modelId="{0A73D4FE-3E65-D74F-B227-07A92D0312F4}" type="presOf" srcId="{992F9552-29D3-D945-96B2-396CEFCD7AD7}" destId="{F9E3ADCE-4F6E-8540-BA15-8B953A8FFFDB}" srcOrd="1" destOrd="0" presId="urn:microsoft.com/office/officeart/2005/8/layout/cycle2"/>
    <dgm:cxn modelId="{1AFA88B9-270F-A14C-AD6D-F95369F2F30B}" type="presParOf" srcId="{24A80112-C431-8443-B968-0C17E1DD5178}" destId="{CB2A2D00-102C-ED48-805D-61B517CE3B1C}" srcOrd="0" destOrd="0" presId="urn:microsoft.com/office/officeart/2005/8/layout/cycle2"/>
    <dgm:cxn modelId="{F86A3F7C-3E3E-8342-A0D6-3499E7CD034E}" type="presParOf" srcId="{24A80112-C431-8443-B968-0C17E1DD5178}" destId="{E5DD4D61-9CB5-1F4D-B927-C5ED708989F7}" srcOrd="1" destOrd="0" presId="urn:microsoft.com/office/officeart/2005/8/layout/cycle2"/>
    <dgm:cxn modelId="{11BAF6C8-762C-9740-B07E-47675E80A2FA}" type="presParOf" srcId="{E5DD4D61-9CB5-1F4D-B927-C5ED708989F7}" destId="{F9E3ADCE-4F6E-8540-BA15-8B953A8FFFDB}" srcOrd="0" destOrd="0" presId="urn:microsoft.com/office/officeart/2005/8/layout/cycle2"/>
    <dgm:cxn modelId="{D88ABBBD-8507-9F45-906F-CF2085F98943}" type="presParOf" srcId="{24A80112-C431-8443-B968-0C17E1DD5178}" destId="{97028EEC-97DD-6447-B3DF-DCE21F506525}" srcOrd="2" destOrd="0" presId="urn:microsoft.com/office/officeart/2005/8/layout/cycle2"/>
    <dgm:cxn modelId="{885403E0-E488-464A-9DD8-0B522225FC64}" type="presParOf" srcId="{24A80112-C431-8443-B968-0C17E1DD5178}" destId="{72A2EE8C-55C3-C141-9815-1EDD0B16564C}" srcOrd="3" destOrd="0" presId="urn:microsoft.com/office/officeart/2005/8/layout/cycle2"/>
    <dgm:cxn modelId="{30DEDC87-E83A-8044-BFCF-9770FA573F2A}" type="presParOf" srcId="{72A2EE8C-55C3-C141-9815-1EDD0B16564C}" destId="{D3571C4C-A93C-FF42-A264-814BE5E57836}" srcOrd="0" destOrd="0" presId="urn:microsoft.com/office/officeart/2005/8/layout/cycle2"/>
    <dgm:cxn modelId="{05E011F7-8EC2-3748-A982-84C995027AD8}" type="presParOf" srcId="{24A80112-C431-8443-B968-0C17E1DD5178}" destId="{E794AC57-F97E-9D4B-BC19-AFE9F6C3E149}" srcOrd="4" destOrd="0" presId="urn:microsoft.com/office/officeart/2005/8/layout/cycle2"/>
    <dgm:cxn modelId="{1E7C942F-0F73-194B-8AFE-5225E89A1DC8}" type="presParOf" srcId="{24A80112-C431-8443-B968-0C17E1DD5178}" destId="{17054C78-FA26-3942-B1CD-7B031B2F42C8}" srcOrd="5" destOrd="0" presId="urn:microsoft.com/office/officeart/2005/8/layout/cycle2"/>
    <dgm:cxn modelId="{6E26685A-2C88-FA4C-AC11-F52A281C29E1}" type="presParOf" srcId="{17054C78-FA26-3942-B1CD-7B031B2F42C8}" destId="{E3BDAF6B-7718-6845-A901-929EE8FA3A0C}" srcOrd="0" destOrd="0" presId="urn:microsoft.com/office/officeart/2005/8/layout/cycle2"/>
    <dgm:cxn modelId="{42A9ED66-C036-3241-B308-B7238F7BB116}" type="presParOf" srcId="{24A80112-C431-8443-B968-0C17E1DD5178}" destId="{8218995D-1070-954D-9E84-B38389D6A048}" srcOrd="6" destOrd="0" presId="urn:microsoft.com/office/officeart/2005/8/layout/cycle2"/>
    <dgm:cxn modelId="{86361C3A-EF49-7D4C-B326-22C284572738}" type="presParOf" srcId="{24A80112-C431-8443-B968-0C17E1DD5178}" destId="{27717BFC-A833-5741-ABB6-F5CA6DDA6DAA}" srcOrd="7" destOrd="0" presId="urn:microsoft.com/office/officeart/2005/8/layout/cycle2"/>
    <dgm:cxn modelId="{323A06ED-191C-4E41-A0DC-0B3BB09FEA43}" type="presParOf" srcId="{27717BFC-A833-5741-ABB6-F5CA6DDA6DAA}" destId="{746FA881-32D5-614A-A510-BF183A9789F7}" srcOrd="0" destOrd="0" presId="urn:microsoft.com/office/officeart/2005/8/layout/cycle2"/>
    <dgm:cxn modelId="{91E532C0-1CB4-144E-A61A-A55323EED45D}" type="presParOf" srcId="{24A80112-C431-8443-B968-0C17E1DD5178}" destId="{50B7D9F2-736F-E940-9A9C-A81132DA9ED1}" srcOrd="8" destOrd="0" presId="urn:microsoft.com/office/officeart/2005/8/layout/cycle2"/>
    <dgm:cxn modelId="{02ED6048-5BFF-9F41-955C-D696DA0C244C}" type="presParOf" srcId="{24A80112-C431-8443-B968-0C17E1DD5178}" destId="{DD830013-F8A7-8B4B-8FE3-BB888A02AF0C}" srcOrd="9" destOrd="0" presId="urn:microsoft.com/office/officeart/2005/8/layout/cycle2"/>
    <dgm:cxn modelId="{BD21D667-B5E2-2344-AE81-17BD3A60509B}" type="presParOf" srcId="{DD830013-F8A7-8B4B-8FE3-BB888A02AF0C}" destId="{A25D3C3F-1697-6049-999D-4483DCE6E135}" srcOrd="0" destOrd="0" presId="urn:microsoft.com/office/officeart/2005/8/layout/cycle2"/>
    <dgm:cxn modelId="{3205CDD9-CFF1-5C42-87B1-11DA7D744964}" type="presParOf" srcId="{24A80112-C431-8443-B968-0C17E1DD5178}" destId="{4A6A6BDA-665F-2C4A-9C2B-F2E6B3EADF7D}" srcOrd="10" destOrd="0" presId="urn:microsoft.com/office/officeart/2005/8/layout/cycle2"/>
    <dgm:cxn modelId="{B5542DA7-93EA-0749-8769-C43C77519766}" type="presParOf" srcId="{24A80112-C431-8443-B968-0C17E1DD5178}" destId="{ABB4393E-AFBE-5C4E-A4E9-CE50BA093107}" srcOrd="11" destOrd="0" presId="urn:microsoft.com/office/officeart/2005/8/layout/cycle2"/>
    <dgm:cxn modelId="{084772D7-3724-CE4E-9870-E83247412202}" type="presParOf" srcId="{ABB4393E-AFBE-5C4E-A4E9-CE50BA093107}" destId="{C70029C9-7825-094C-B32A-E213F2690606}" srcOrd="0" destOrd="0" presId="urn:microsoft.com/office/officeart/2005/8/layout/cycle2"/>
    <dgm:cxn modelId="{99DE6C35-5993-E448-8892-6D207738893F}" type="presParOf" srcId="{24A80112-C431-8443-B968-0C17E1DD5178}" destId="{FF9D15A3-C1CB-9F49-A542-D01BD50C7B6B}" srcOrd="12" destOrd="0" presId="urn:microsoft.com/office/officeart/2005/8/layout/cycle2"/>
    <dgm:cxn modelId="{65ED52F9-1C30-904D-A534-2BEAFB216E2E}" type="presParOf" srcId="{24A80112-C431-8443-B968-0C17E1DD5178}" destId="{D0A26EDD-AB4A-C04B-9D13-181D3EC6A8CE}" srcOrd="13" destOrd="0" presId="urn:microsoft.com/office/officeart/2005/8/layout/cycle2"/>
    <dgm:cxn modelId="{47115C8F-E66D-6B4C-BFE0-C9E07020026A}" type="presParOf" srcId="{D0A26EDD-AB4A-C04B-9D13-181D3EC6A8CE}" destId="{E3BCE90C-4474-F142-B03B-3C6F898EAE01}" srcOrd="0" destOrd="0" presId="urn:microsoft.com/office/officeart/2005/8/layout/cycle2"/>
    <dgm:cxn modelId="{11922AAF-3A09-CA45-82B6-13E8CE3E76E5}" type="presParOf" srcId="{24A80112-C431-8443-B968-0C17E1DD5178}" destId="{501B0F3D-5BBB-0247-8D51-CE0CF5852862}" srcOrd="14" destOrd="0" presId="urn:microsoft.com/office/officeart/2005/8/layout/cycle2"/>
    <dgm:cxn modelId="{3FE09F41-BEB6-0F4B-8FFB-F2DE51951054}" type="presParOf" srcId="{24A80112-C431-8443-B968-0C17E1DD5178}" destId="{C87AF4C3-D783-C340-ACEB-2213A2925001}" srcOrd="15" destOrd="0" presId="urn:microsoft.com/office/officeart/2005/8/layout/cycle2"/>
    <dgm:cxn modelId="{CA5D83A5-EC71-9C46-9ED9-CFB241CC1921}" type="presParOf" srcId="{C87AF4C3-D783-C340-ACEB-2213A2925001}" destId="{6509C3D7-FC12-D24C-BF7F-2D9C8E8E972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A2D00-102C-ED48-805D-61B517CE3B1C}">
      <dsp:nvSpPr>
        <dsp:cNvPr id="0" name=""/>
        <dsp:cNvSpPr/>
      </dsp:nvSpPr>
      <dsp:spPr>
        <a:xfrm>
          <a:off x="4104331" y="1733"/>
          <a:ext cx="1148991" cy="1086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Defining Business Goals</a:t>
          </a:r>
        </a:p>
      </dsp:txBody>
      <dsp:txXfrm>
        <a:off x="4272597" y="160811"/>
        <a:ext cx="812459" cy="768095"/>
      </dsp:txXfrm>
    </dsp:sp>
    <dsp:sp modelId="{E5DD4D61-9CB5-1F4D-B927-C5ED708989F7}">
      <dsp:nvSpPr>
        <dsp:cNvPr id="0" name=""/>
        <dsp:cNvSpPr/>
      </dsp:nvSpPr>
      <dsp:spPr>
        <a:xfrm rot="1350000">
          <a:off x="5299523" y="675535"/>
          <a:ext cx="273539" cy="366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302646" y="733063"/>
        <a:ext cx="191477" cy="219692"/>
      </dsp:txXfrm>
    </dsp:sp>
    <dsp:sp modelId="{97028EEC-97DD-6447-B3DF-DCE21F506525}">
      <dsp:nvSpPr>
        <dsp:cNvPr id="0" name=""/>
        <dsp:cNvSpPr/>
      </dsp:nvSpPr>
      <dsp:spPr>
        <a:xfrm>
          <a:off x="5640567" y="625466"/>
          <a:ext cx="1084895" cy="1084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Analysis Goals, Hypotheses</a:t>
          </a:r>
        </a:p>
      </dsp:txBody>
      <dsp:txXfrm>
        <a:off x="5799446" y="784345"/>
        <a:ext cx="767137" cy="767137"/>
      </dsp:txXfrm>
    </dsp:sp>
    <dsp:sp modelId="{72A2EE8C-55C3-C141-9815-1EDD0B16564C}">
      <dsp:nvSpPr>
        <dsp:cNvPr id="0" name=""/>
        <dsp:cNvSpPr/>
      </dsp:nvSpPr>
      <dsp:spPr>
        <a:xfrm rot="4050000">
          <a:off x="6350683" y="1711265"/>
          <a:ext cx="266455" cy="366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375356" y="1747569"/>
        <a:ext cx="186519" cy="219692"/>
      </dsp:txXfrm>
    </dsp:sp>
    <dsp:sp modelId="{E794AC57-F97E-9D4B-BC19-AFE9F6C3E149}">
      <dsp:nvSpPr>
        <dsp:cNvPr id="0" name=""/>
        <dsp:cNvSpPr/>
      </dsp:nvSpPr>
      <dsp:spPr>
        <a:xfrm>
          <a:off x="6216553" y="2090282"/>
          <a:ext cx="1179031" cy="1163637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6389218" y="2260693"/>
        <a:ext cx="833701" cy="822815"/>
      </dsp:txXfrm>
    </dsp:sp>
    <dsp:sp modelId="{17054C78-FA26-3942-B1CD-7B031B2F42C8}">
      <dsp:nvSpPr>
        <dsp:cNvPr id="0" name=""/>
        <dsp:cNvSpPr/>
      </dsp:nvSpPr>
      <dsp:spPr>
        <a:xfrm rot="6750000">
          <a:off x="6356454" y="3252850"/>
          <a:ext cx="266455" cy="366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6411717" y="3289154"/>
        <a:ext cx="186519" cy="219692"/>
      </dsp:txXfrm>
    </dsp:sp>
    <dsp:sp modelId="{8218995D-1070-954D-9E84-B38389D6A048}">
      <dsp:nvSpPr>
        <dsp:cNvPr id="0" name=""/>
        <dsp:cNvSpPr/>
      </dsp:nvSpPr>
      <dsp:spPr>
        <a:xfrm>
          <a:off x="5640567" y="3633841"/>
          <a:ext cx="1084895" cy="1084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Cleaning</a:t>
          </a:r>
        </a:p>
      </dsp:txBody>
      <dsp:txXfrm>
        <a:off x="5799446" y="3792720"/>
        <a:ext cx="767137" cy="767137"/>
      </dsp:txXfrm>
    </dsp:sp>
    <dsp:sp modelId="{27717BFC-A833-5741-ABB6-F5CA6DDA6DAA}">
      <dsp:nvSpPr>
        <dsp:cNvPr id="0" name=""/>
        <dsp:cNvSpPr/>
      </dsp:nvSpPr>
      <dsp:spPr>
        <a:xfrm rot="9450000">
          <a:off x="5294494" y="4301621"/>
          <a:ext cx="287909" cy="366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5377580" y="4358324"/>
        <a:ext cx="201536" cy="219692"/>
      </dsp:txXfrm>
    </dsp:sp>
    <dsp:sp modelId="{50B7D9F2-736F-E940-9A9C-A81132DA9ED1}">
      <dsp:nvSpPr>
        <dsp:cNvPr id="0" name=""/>
        <dsp:cNvSpPr/>
      </dsp:nvSpPr>
      <dsp:spPr>
        <a:xfrm>
          <a:off x="4136379" y="4256895"/>
          <a:ext cx="1084895" cy="1084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EDA</a:t>
          </a:r>
        </a:p>
      </dsp:txBody>
      <dsp:txXfrm>
        <a:off x="4295258" y="4415774"/>
        <a:ext cx="767137" cy="767137"/>
      </dsp:txXfrm>
    </dsp:sp>
    <dsp:sp modelId="{DD830013-F8A7-8B4B-8FE3-BB888A02AF0C}">
      <dsp:nvSpPr>
        <dsp:cNvPr id="0" name=""/>
        <dsp:cNvSpPr/>
      </dsp:nvSpPr>
      <dsp:spPr>
        <a:xfrm rot="12150000">
          <a:off x="3790307" y="4307858"/>
          <a:ext cx="287909" cy="366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873393" y="4397615"/>
        <a:ext cx="201536" cy="219692"/>
      </dsp:txXfrm>
    </dsp:sp>
    <dsp:sp modelId="{4A6A6BDA-665F-2C4A-9C2B-F2E6B3EADF7D}">
      <dsp:nvSpPr>
        <dsp:cNvPr id="0" name=""/>
        <dsp:cNvSpPr/>
      </dsp:nvSpPr>
      <dsp:spPr>
        <a:xfrm>
          <a:off x="2632192" y="3633841"/>
          <a:ext cx="1084895" cy="1084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In-Depth Analysis</a:t>
          </a:r>
        </a:p>
      </dsp:txBody>
      <dsp:txXfrm>
        <a:off x="2791071" y="3792720"/>
        <a:ext cx="767137" cy="767137"/>
      </dsp:txXfrm>
    </dsp:sp>
    <dsp:sp modelId="{ABB4393E-AFBE-5C4E-A4E9-CE50BA093107}">
      <dsp:nvSpPr>
        <dsp:cNvPr id="0" name=""/>
        <dsp:cNvSpPr/>
      </dsp:nvSpPr>
      <dsp:spPr>
        <a:xfrm rot="14850000">
          <a:off x="2722276" y="3248647"/>
          <a:ext cx="287909" cy="366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781989" y="3361776"/>
        <a:ext cx="201536" cy="219692"/>
      </dsp:txXfrm>
    </dsp:sp>
    <dsp:sp modelId="{FF9D15A3-C1CB-9F49-A542-D01BD50C7B6B}">
      <dsp:nvSpPr>
        <dsp:cNvPr id="0" name=""/>
        <dsp:cNvSpPr/>
      </dsp:nvSpPr>
      <dsp:spPr>
        <a:xfrm>
          <a:off x="2009137" y="2129653"/>
          <a:ext cx="1084895" cy="1084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Visualizations</a:t>
          </a:r>
        </a:p>
      </dsp:txBody>
      <dsp:txXfrm>
        <a:off x="2168016" y="2288532"/>
        <a:ext cx="767137" cy="767137"/>
      </dsp:txXfrm>
    </dsp:sp>
    <dsp:sp modelId="{D0A26EDD-AB4A-C04B-9D13-181D3EC6A8CE}">
      <dsp:nvSpPr>
        <dsp:cNvPr id="0" name=""/>
        <dsp:cNvSpPr/>
      </dsp:nvSpPr>
      <dsp:spPr>
        <a:xfrm rot="17550000">
          <a:off x="2716039" y="1744459"/>
          <a:ext cx="287909" cy="366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742699" y="1857588"/>
        <a:ext cx="201536" cy="219692"/>
      </dsp:txXfrm>
    </dsp:sp>
    <dsp:sp modelId="{501B0F3D-5BBB-0247-8D51-CE0CF5852862}">
      <dsp:nvSpPr>
        <dsp:cNvPr id="0" name=""/>
        <dsp:cNvSpPr/>
      </dsp:nvSpPr>
      <dsp:spPr>
        <a:xfrm>
          <a:off x="2632192" y="625466"/>
          <a:ext cx="1084895" cy="1084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Reporting and Recommendations</a:t>
          </a:r>
        </a:p>
      </dsp:txBody>
      <dsp:txXfrm>
        <a:off x="2791071" y="784345"/>
        <a:ext cx="767137" cy="767137"/>
      </dsp:txXfrm>
    </dsp:sp>
    <dsp:sp modelId="{C87AF4C3-D783-C340-ACEB-2213A2925001}">
      <dsp:nvSpPr>
        <dsp:cNvPr id="0" name=""/>
        <dsp:cNvSpPr/>
      </dsp:nvSpPr>
      <dsp:spPr>
        <a:xfrm rot="20250000">
          <a:off x="3770287" y="681461"/>
          <a:ext cx="273539" cy="366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773410" y="770393"/>
        <a:ext cx="191477" cy="219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07031-8746-8540-BFF3-F4B7F9D3EB74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764A2-23D4-434C-B8C3-A1DCDB72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64A2-23D4-434C-B8C3-A1DCDB7251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0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business goals?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64A2-23D4-434C-B8C3-A1DCDB7251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7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64A2-23D4-434C-B8C3-A1DCDB7251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43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764A2-23D4-434C-B8C3-A1DCDB7251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1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F7A-4958-BC4D-9FEA-7A90C8E00D7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25CA-F1B4-904B-A718-9D0A9008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0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F7A-4958-BC4D-9FEA-7A90C8E00D72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25CA-F1B4-904B-A718-9D0A9008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F7A-4958-BC4D-9FEA-7A90C8E00D7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25CA-F1B4-904B-A718-9D0A9008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2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F7A-4958-BC4D-9FEA-7A90C8E00D7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25CA-F1B4-904B-A718-9D0A900803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337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F7A-4958-BC4D-9FEA-7A90C8E00D7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25CA-F1B4-904B-A718-9D0A9008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3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F7A-4958-BC4D-9FEA-7A90C8E00D72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25CA-F1B4-904B-A718-9D0A9008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59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F7A-4958-BC4D-9FEA-7A90C8E00D72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25CA-F1B4-904B-A718-9D0A9008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0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F7A-4958-BC4D-9FEA-7A90C8E00D7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25CA-F1B4-904B-A718-9D0A9008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F7A-4958-BC4D-9FEA-7A90C8E00D7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25CA-F1B4-904B-A718-9D0A9008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F7A-4958-BC4D-9FEA-7A90C8E00D7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25CA-F1B4-904B-A718-9D0A9008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0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F7A-4958-BC4D-9FEA-7A90C8E00D7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25CA-F1B4-904B-A718-9D0A9008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F7A-4958-BC4D-9FEA-7A90C8E00D72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25CA-F1B4-904B-A718-9D0A9008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8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F7A-4958-BC4D-9FEA-7A90C8E00D72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25CA-F1B4-904B-A718-9D0A9008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F7A-4958-BC4D-9FEA-7A90C8E00D7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25CA-F1B4-904B-A718-9D0A9008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5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F7A-4958-BC4D-9FEA-7A90C8E00D7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25CA-F1B4-904B-A718-9D0A9008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5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F7A-4958-BC4D-9FEA-7A90C8E00D7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25CA-F1B4-904B-A718-9D0A9008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3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F7A-4958-BC4D-9FEA-7A90C8E00D72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25CA-F1B4-904B-A718-9D0A9008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C89F7A-4958-BC4D-9FEA-7A90C8E00D7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25CA-F1B4-904B-A718-9D0A9008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52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0137-02E4-7840-8130-6139C7368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63" y="2875002"/>
            <a:ext cx="6578930" cy="3184961"/>
          </a:xfrm>
        </p:spPr>
        <p:txBody>
          <a:bodyPr>
            <a:normAutofit/>
          </a:bodyPr>
          <a:lstStyle/>
          <a:p>
            <a:br>
              <a:rPr lang="en-US" sz="4000" dirty="0"/>
            </a:br>
            <a:r>
              <a:rPr lang="en-US" sz="4400" b="1" dirty="0"/>
              <a:t>Credit One: </a:t>
            </a:r>
            <a:br>
              <a:rPr lang="en-US" sz="4000" dirty="0"/>
            </a:br>
            <a:r>
              <a:rPr lang="en-US" sz="4000" dirty="0"/>
              <a:t>Customer Demographics and Default Rates </a:t>
            </a:r>
          </a:p>
        </p:txBody>
      </p:sp>
      <p:pic>
        <p:nvPicPr>
          <p:cNvPr id="1028" name="Picture 4" descr="What to do if you can't pay your credit card bill on time">
            <a:extLst>
              <a:ext uri="{FF2B5EF4-FFF2-40B4-BE49-F238E27FC236}">
                <a16:creationId xmlns:a16="http://schemas.microsoft.com/office/drawing/2014/main" id="{82AAA8F6-0873-8647-952A-B3FB44734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8" y="-1251350"/>
            <a:ext cx="9578050" cy="6376965"/>
          </a:xfrm>
          <a:prstGeom prst="rect">
            <a:avLst/>
          </a:prstGeom>
          <a:noFill/>
          <a:effectLst>
            <a:softEdge rad="1243181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5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EF2B-8B99-D745-B702-FB9D22A1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F0746A-144C-6942-8856-E2A14DEA0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861593"/>
              </p:ext>
            </p:extLst>
          </p:nvPr>
        </p:nvGraphicFramePr>
        <p:xfrm>
          <a:off x="1239465" y="1171575"/>
          <a:ext cx="9404723" cy="5343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E492AA-2CD6-994E-87E1-B265D194C029}"/>
              </a:ext>
            </a:extLst>
          </p:cNvPr>
          <p:cNvSpPr txBox="1"/>
          <p:nvPr/>
        </p:nvSpPr>
        <p:spPr>
          <a:xfrm>
            <a:off x="8697913" y="3868706"/>
            <a:ext cx="29575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Data already provided by Credit 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70B512-3CEB-8F42-AC09-15FCD3E1CC7B}"/>
              </a:ext>
            </a:extLst>
          </p:cNvPr>
          <p:cNvSpPr/>
          <p:nvPr/>
        </p:nvSpPr>
        <p:spPr>
          <a:xfrm>
            <a:off x="7879606" y="5453270"/>
            <a:ext cx="32614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050" dirty="0"/>
              <a:t>Identifying and removing quality issues:</a:t>
            </a: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050" dirty="0"/>
              <a:t>Removing null, N/A values</a:t>
            </a: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050" dirty="0"/>
              <a:t>Dropping duplicates</a:t>
            </a: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050" dirty="0"/>
              <a:t>Ensuring  current data is all assign number values so our models can process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2698B-693B-A745-AED7-7F1A40DA7E8C}"/>
              </a:ext>
            </a:extLst>
          </p:cNvPr>
          <p:cNvSpPr txBox="1"/>
          <p:nvPr/>
        </p:nvSpPr>
        <p:spPr>
          <a:xfrm>
            <a:off x="2418079" y="5839112"/>
            <a:ext cx="339809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Exploratory data analysis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Visualizing, summarizing and interpreting information in the dataset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Thorough examination to gain an understanding of what information we are working with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E469E-E173-5D46-BCF8-4790FE294070}"/>
              </a:ext>
            </a:extLst>
          </p:cNvPr>
          <p:cNvSpPr txBox="1"/>
          <p:nvPr/>
        </p:nvSpPr>
        <p:spPr>
          <a:xfrm>
            <a:off x="1547812" y="5004753"/>
            <a:ext cx="22288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Predictive analysis: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Feature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78AC9-2A3B-E849-A7D3-F742E62EB7C3}"/>
              </a:ext>
            </a:extLst>
          </p:cNvPr>
          <p:cNvSpPr txBox="1"/>
          <p:nvPr/>
        </p:nvSpPr>
        <p:spPr>
          <a:xfrm>
            <a:off x="6958013" y="914400"/>
            <a:ext cx="399452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Identify which customer attributes relate significantly to customer credit limits and to build a predictive model that Customer One can use to better predict the amount of credit certain customers should be assigned, compared to previously implemented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8790B0-0976-6D42-B80D-C8213F15D1E1}"/>
              </a:ext>
            </a:extLst>
          </p:cNvPr>
          <p:cNvSpPr txBox="1"/>
          <p:nvPr/>
        </p:nvSpPr>
        <p:spPr>
          <a:xfrm>
            <a:off x="841845" y="3406756"/>
            <a:ext cx="244073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Important step for communication analysis findings to business personnel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More effective and easier to understand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8343C7-10DB-8847-B473-E824AAC10562}"/>
              </a:ext>
            </a:extLst>
          </p:cNvPr>
          <p:cNvSpPr txBox="1"/>
          <p:nvPr/>
        </p:nvSpPr>
        <p:spPr>
          <a:xfrm>
            <a:off x="1272851" y="1742799"/>
            <a:ext cx="2440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Summarizing findings to communicate to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Recommending how to move forward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F6544-4BF7-054B-A5FF-50CF515A8DA8}"/>
              </a:ext>
            </a:extLst>
          </p:cNvPr>
          <p:cNvSpPr txBox="1"/>
          <p:nvPr/>
        </p:nvSpPr>
        <p:spPr>
          <a:xfrm>
            <a:off x="5474494" y="2289388"/>
            <a:ext cx="1243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B</a:t>
            </a:r>
            <a:r>
              <a:rPr lang="en-US" sz="1200" dirty="0"/>
              <a:t>usiness Question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FF55DA-FBFD-6149-BDD3-2D3B8E0FDA05}"/>
              </a:ext>
            </a:extLst>
          </p:cNvPr>
          <p:cNvSpPr txBox="1"/>
          <p:nvPr/>
        </p:nvSpPr>
        <p:spPr>
          <a:xfrm>
            <a:off x="6411859" y="4094048"/>
            <a:ext cx="1002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D</a:t>
            </a:r>
            <a:r>
              <a:rPr lang="en-US" sz="1200" dirty="0"/>
              <a:t>ata Collection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7B1C2C-B1D6-E144-8AF1-86B1371EC03A}"/>
              </a:ext>
            </a:extLst>
          </p:cNvPr>
          <p:cNvSpPr txBox="1"/>
          <p:nvPr/>
        </p:nvSpPr>
        <p:spPr>
          <a:xfrm>
            <a:off x="6032313" y="3090446"/>
            <a:ext cx="1259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A</a:t>
            </a:r>
            <a:r>
              <a:rPr lang="en-US" sz="1200" dirty="0"/>
              <a:t>nalysis Plan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382075-7DA9-B543-8EFE-923E1ACE75D2}"/>
              </a:ext>
            </a:extLst>
          </p:cNvPr>
          <p:cNvSpPr txBox="1"/>
          <p:nvPr/>
        </p:nvSpPr>
        <p:spPr>
          <a:xfrm>
            <a:off x="4890186" y="4307002"/>
            <a:ext cx="1098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I</a:t>
            </a:r>
            <a:r>
              <a:rPr lang="en-US" sz="1200" dirty="0"/>
              <a:t>nsights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6E6953-DDBA-324B-A3B6-1681C08D050C}"/>
              </a:ext>
            </a:extLst>
          </p:cNvPr>
          <p:cNvSpPr txBox="1"/>
          <p:nvPr/>
        </p:nvSpPr>
        <p:spPr>
          <a:xfrm>
            <a:off x="4313051" y="3130155"/>
            <a:ext cx="162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R</a:t>
            </a:r>
            <a:r>
              <a:rPr lang="en-US" sz="1200" dirty="0"/>
              <a:t>ecommendations</a:t>
            </a:r>
          </a:p>
        </p:txBody>
      </p:sp>
    </p:spTree>
    <p:extLst>
      <p:ext uri="{BB962C8B-B14F-4D97-AF65-F5344CB8AC3E}">
        <p14:creationId xmlns:p14="http://schemas.microsoft.com/office/powerpoint/2010/main" val="61075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5534-4F08-C343-8767-E93B5B53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2C13-C9C6-FA4C-BA77-F38228483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EDA </a:t>
            </a:r>
          </a:p>
          <a:p>
            <a:r>
              <a:rPr lang="en-US" dirty="0"/>
              <a:t>Data collection, pre-processing and feature engineering</a:t>
            </a:r>
          </a:p>
          <a:p>
            <a:r>
              <a:rPr lang="en-US" dirty="0"/>
              <a:t>In-Depth Analysis</a:t>
            </a:r>
          </a:p>
          <a:p>
            <a:pPr lvl="1"/>
            <a:r>
              <a:rPr lang="en-US" dirty="0"/>
              <a:t>Predictive modelling and model selection</a:t>
            </a:r>
          </a:p>
          <a:p>
            <a:pPr lvl="2"/>
            <a:r>
              <a:rPr lang="en-US" dirty="0"/>
              <a:t>Cross validation </a:t>
            </a:r>
          </a:p>
          <a:p>
            <a:pPr lvl="2"/>
            <a:r>
              <a:rPr lang="en-US" dirty="0"/>
              <a:t>Train/test split method 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Presenting findings to business</a:t>
            </a:r>
          </a:p>
        </p:txBody>
      </p:sp>
    </p:spTree>
    <p:extLst>
      <p:ext uri="{BB962C8B-B14F-4D97-AF65-F5344CB8AC3E}">
        <p14:creationId xmlns:p14="http://schemas.microsoft.com/office/powerpoint/2010/main" val="377568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C1F4-A646-5949-8998-57B03CF0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5061-A8A0-7046-B4A8-12D622C9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57326"/>
            <a:ext cx="8946541" cy="4591404"/>
          </a:xfrm>
        </p:spPr>
        <p:txBody>
          <a:bodyPr>
            <a:normAutofit/>
          </a:bodyPr>
          <a:lstStyle/>
          <a:p>
            <a:r>
              <a:rPr lang="en-US" dirty="0"/>
              <a:t>Business Questions</a:t>
            </a:r>
          </a:p>
          <a:p>
            <a:pPr lvl="1"/>
            <a:r>
              <a:rPr lang="en-US" dirty="0"/>
              <a:t>Why are we here? What are we trying to achieve?</a:t>
            </a:r>
          </a:p>
          <a:p>
            <a:r>
              <a:rPr lang="en-US" dirty="0"/>
              <a:t>Data Science Process Framework</a:t>
            </a:r>
          </a:p>
          <a:p>
            <a:pPr lvl="1"/>
            <a:r>
              <a:rPr lang="en-US" dirty="0"/>
              <a:t>Why BADIR’s framework?</a:t>
            </a:r>
          </a:p>
          <a:p>
            <a:r>
              <a:rPr lang="en-US" dirty="0"/>
              <a:t>Customer Demographic Data </a:t>
            </a:r>
          </a:p>
          <a:p>
            <a:pPr lvl="1"/>
            <a:r>
              <a:rPr lang="en-US" dirty="0"/>
              <a:t>Description of data, Where is the data from? How will this be cleansed and validated? Issues with the data.</a:t>
            </a:r>
          </a:p>
          <a:p>
            <a:r>
              <a:rPr lang="en-US" dirty="0"/>
              <a:t>Data Science Plan</a:t>
            </a:r>
          </a:p>
          <a:p>
            <a:pPr lvl="1"/>
            <a:r>
              <a:rPr lang="en-US" dirty="0"/>
              <a:t>How will we manage the data for the project?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412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9608-4CFA-4F49-882A-CB55FE1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7EDC-7B02-5E44-BA7A-4B680F649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One seeing an increase in the no. of customers defaulting on their loans</a:t>
            </a:r>
          </a:p>
          <a:p>
            <a:r>
              <a:rPr lang="en-US" dirty="0"/>
              <a:t>Credit One’s whole business relies on the accuracy of their credit scoring</a:t>
            </a:r>
          </a:p>
          <a:p>
            <a:r>
              <a:rPr lang="en-US" dirty="0"/>
              <a:t>Risk of losing business partners if this issue is not resolved</a:t>
            </a:r>
          </a:p>
          <a:p>
            <a:r>
              <a:rPr lang="en-US" dirty="0"/>
              <a:t>High pressure from business partners </a:t>
            </a:r>
          </a:p>
          <a:p>
            <a:r>
              <a:rPr lang="en-US" dirty="0"/>
              <a:t>Problem needs to be addressed </a:t>
            </a:r>
            <a:r>
              <a:rPr lang="en-US" u="sng" dirty="0"/>
              <a:t>without delay </a:t>
            </a:r>
            <a:r>
              <a:rPr lang="en-US" dirty="0"/>
              <a:t>to limit risk of losing business partners and irreversible reputable damage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8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1BA9-DBA2-B54D-8CB6-D8D37DE3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DA78-A9C8-D042-A732-331E67A4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gain a better understanding of how much credit to allow some to use and whether someone should be approved or not:</a:t>
            </a:r>
          </a:p>
          <a:p>
            <a:pPr lvl="1"/>
            <a:r>
              <a:rPr lang="en-US" sz="2000" dirty="0"/>
              <a:t>How can we limit the number of ‘at-risk’ customers? </a:t>
            </a:r>
          </a:p>
          <a:p>
            <a:pPr lvl="1"/>
            <a:r>
              <a:rPr lang="en-US" sz="2000" dirty="0"/>
              <a:t>Are there certain customer traits that might relate to whether or not a customer is likely to default on their current credit obligations?</a:t>
            </a:r>
          </a:p>
          <a:p>
            <a:pPr lvl="1"/>
            <a:r>
              <a:rPr lang="en-US" sz="2000" dirty="0"/>
              <a:t>Can we use these attributes to predict ‘at-risk’ customers who are likely to default on their current credit obligations?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3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DAD0-49EB-BE45-BB15-E421D43E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755E-882F-8F4F-A602-DCB8CF58E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BADIR 5 steps from "data to decisions"™ framework.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D9EE6-6771-914B-8706-60DB9453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399" y="2682687"/>
            <a:ext cx="8689202" cy="293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1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98FB-9EF5-3344-B944-BCBA8631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BADIR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CD91-78C8-4A44-A625-FC2EFCC1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385888"/>
            <a:ext cx="10329863" cy="50193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Business- friendly, hypothesis-driven analysis plan </a:t>
            </a:r>
          </a:p>
          <a:p>
            <a:pPr lvl="1"/>
            <a:r>
              <a:rPr lang="en-US" dirty="0"/>
              <a:t>Focuses on the business as the end goal</a:t>
            </a:r>
          </a:p>
          <a:p>
            <a:pPr lvl="1"/>
            <a:r>
              <a:rPr lang="en-US" dirty="0"/>
              <a:t>Why we are doing the analysis? Why information is useful for the business? What can they do with this information? </a:t>
            </a:r>
          </a:p>
          <a:p>
            <a:pPr lvl="1"/>
            <a:r>
              <a:rPr lang="en-US" dirty="0"/>
              <a:t>Using hypotheses is easy for the business to understand </a:t>
            </a:r>
          </a:p>
          <a:p>
            <a:pPr lvl="1"/>
            <a:r>
              <a:rPr lang="en-US" dirty="0"/>
              <a:t>Recommendation section is key to explaining and summarizing analysis plan and findings to the stakeholders in terms that they can understand and in alignment with information that they will value</a:t>
            </a:r>
          </a:p>
          <a:p>
            <a:r>
              <a:rPr lang="en-US" dirty="0" err="1"/>
              <a:t>Zumel</a:t>
            </a:r>
            <a:r>
              <a:rPr lang="en-US" dirty="0"/>
              <a:t> and Mount focuses more on the data science aspect</a:t>
            </a:r>
          </a:p>
          <a:p>
            <a:pPr lvl="1"/>
            <a:r>
              <a:rPr lang="en-US" dirty="0"/>
              <a:t>More tailored to tech savvy stakeholders </a:t>
            </a:r>
          </a:p>
          <a:p>
            <a:pPr lvl="1"/>
            <a:r>
              <a:rPr lang="en-US" dirty="0"/>
              <a:t>Although useful for the initial analysis, most of the focus is on the model itself which may be difficult when communicating findings and recommendations to the business stakeholders</a:t>
            </a:r>
          </a:p>
          <a:p>
            <a:pPr lvl="1"/>
            <a:r>
              <a:rPr lang="en-US" dirty="0"/>
              <a:t>Not likely that the business will understand or even want to understand the modelling process – just want to know what the current problem is and how can we fix this to save money, which the BADIR framework addresses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3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9442-631B-B54C-B13E-C4FC760F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Demographic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EE71-564B-9E43-ABF9-D83CDBD4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provided by Credit One</a:t>
            </a:r>
          </a:p>
          <a:p>
            <a:pPr lvl="1"/>
            <a:r>
              <a:rPr lang="en-US" dirty="0"/>
              <a:t>Issues with validation: </a:t>
            </a:r>
          </a:p>
          <a:p>
            <a:pPr lvl="2"/>
            <a:r>
              <a:rPr lang="en-US" dirty="0"/>
              <a:t>Do not know where the data was collected</a:t>
            </a:r>
          </a:p>
          <a:p>
            <a:pPr lvl="2"/>
            <a:r>
              <a:rPr lang="en-US" dirty="0"/>
              <a:t>Do not know when the data is from</a:t>
            </a:r>
          </a:p>
          <a:p>
            <a:pPr lvl="2"/>
            <a:r>
              <a:rPr lang="en-US" dirty="0"/>
              <a:t>Do not know the population</a:t>
            </a:r>
          </a:p>
          <a:p>
            <a:r>
              <a:rPr lang="en-US" dirty="0"/>
              <a:t>Description </a:t>
            </a:r>
          </a:p>
          <a:p>
            <a:pPr lvl="1"/>
            <a:r>
              <a:rPr lang="en-US" dirty="0"/>
              <a:t>Response variable: ‘Yes’ or ‘No’ for defaulting on credit payments</a:t>
            </a:r>
          </a:p>
          <a:p>
            <a:pPr lvl="1"/>
            <a:r>
              <a:rPr lang="en-US" dirty="0"/>
              <a:t>23 variables cont. on next slide</a:t>
            </a:r>
          </a:p>
          <a:p>
            <a:r>
              <a:rPr lang="en-US" dirty="0"/>
              <a:t>Location </a:t>
            </a:r>
          </a:p>
          <a:p>
            <a:pPr lvl="1"/>
            <a:r>
              <a:rPr lang="en-US" dirty="0"/>
              <a:t>MySQL database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0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F305-5A0F-8642-A1A7-61BEA05A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243E-5FA0-8C42-8DDA-0DCF323DA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8738"/>
            <a:ext cx="9840913" cy="5200650"/>
          </a:xfrm>
        </p:spPr>
        <p:txBody>
          <a:bodyPr>
            <a:normAutofit/>
          </a:bodyPr>
          <a:lstStyle/>
          <a:p>
            <a:r>
              <a:rPr lang="en-US" dirty="0"/>
              <a:t>Description </a:t>
            </a:r>
          </a:p>
          <a:p>
            <a:pPr lvl="1"/>
            <a:r>
              <a:rPr lang="en-US" dirty="0"/>
              <a:t>Response variable: ‘Yes’ or ‘No’ for defaulting on credit payments</a:t>
            </a:r>
          </a:p>
          <a:p>
            <a:pPr lvl="1"/>
            <a:r>
              <a:rPr lang="en-US" dirty="0"/>
              <a:t>23 variables:</a:t>
            </a:r>
          </a:p>
          <a:p>
            <a:pPr lvl="2"/>
            <a:r>
              <a:rPr lang="en-US" dirty="0"/>
              <a:t>X1: Amount of the given credit, including both the individual consumer and family’s supplementary credit</a:t>
            </a:r>
          </a:p>
          <a:p>
            <a:pPr lvl="2"/>
            <a:r>
              <a:rPr lang="en-US" dirty="0"/>
              <a:t>X2: Gender (male/female)</a:t>
            </a:r>
          </a:p>
          <a:p>
            <a:pPr lvl="2"/>
            <a:r>
              <a:rPr lang="en-US" dirty="0"/>
              <a:t>X3: Education (graduate school, university, high school, other)</a:t>
            </a:r>
          </a:p>
          <a:p>
            <a:pPr lvl="2"/>
            <a:r>
              <a:rPr lang="en-US" dirty="0"/>
              <a:t>X4: Marital status (married, single, divorce, other)</a:t>
            </a:r>
          </a:p>
          <a:p>
            <a:pPr lvl="2"/>
            <a:r>
              <a:rPr lang="en-US" dirty="0"/>
              <a:t>X5: Age (year)</a:t>
            </a:r>
          </a:p>
          <a:p>
            <a:pPr lvl="2"/>
            <a:r>
              <a:rPr lang="en-US" dirty="0"/>
              <a:t>X6-X11: History of past payment (no consumption, paid in full, use of revolving credit, payment delay, payment delay by months)</a:t>
            </a:r>
          </a:p>
          <a:p>
            <a:pPr lvl="2"/>
            <a:r>
              <a:rPr lang="en-US" dirty="0"/>
              <a:t>X12-X17: Amount of bill statement by month</a:t>
            </a:r>
          </a:p>
          <a:p>
            <a:pPr lvl="2"/>
            <a:r>
              <a:rPr lang="en-US" dirty="0"/>
              <a:t>X18-X23: Amount of previous payment by month</a:t>
            </a:r>
          </a:p>
          <a:p>
            <a:pPr lvl="2"/>
            <a:r>
              <a:rPr lang="en-US" dirty="0"/>
              <a:t>Y: Client’s behavior (default or not default)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2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B356-9E39-C64C-82CB-7A74C2B6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EB76-0E32-B544-84CB-C85058D5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is a crucial step in preparing data for analysis and predictive modeling</a:t>
            </a:r>
          </a:p>
          <a:p>
            <a:r>
              <a:rPr lang="en-US" dirty="0"/>
              <a:t>Need to ensure our data is correct, consistent and usable for our algorithms to work with </a:t>
            </a:r>
          </a:p>
          <a:p>
            <a:r>
              <a:rPr lang="en-US" dirty="0"/>
              <a:t>Ensures the quality of our data science plan</a:t>
            </a:r>
          </a:p>
          <a:p>
            <a:r>
              <a:rPr lang="en-US" dirty="0"/>
              <a:t>Credit One data is not currently in a ‘type’ that our model can process </a:t>
            </a:r>
          </a:p>
          <a:p>
            <a:pPr lvl="1"/>
            <a:r>
              <a:rPr lang="en-US" dirty="0"/>
              <a:t>Data type is currently usable, needs to be converted to numbers</a:t>
            </a:r>
          </a:p>
          <a:p>
            <a:pPr lvl="1"/>
            <a:r>
              <a:rPr lang="en-US" dirty="0"/>
              <a:t>We are seeing duplicate values that need to be removed</a:t>
            </a:r>
          </a:p>
        </p:txBody>
      </p:sp>
    </p:spTree>
    <p:extLst>
      <p:ext uri="{BB962C8B-B14F-4D97-AF65-F5344CB8AC3E}">
        <p14:creationId xmlns:p14="http://schemas.microsoft.com/office/powerpoint/2010/main" val="5784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{4BCF5E7A-9624-7441-B1CF-34BFF29A8E97}tf10001062</Template>
  <TotalTime>5860</TotalTime>
  <Words>875</Words>
  <Application>Microsoft Macintosh PowerPoint</Application>
  <PresentationFormat>Widescreen</PresentationFormat>
  <Paragraphs>110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Symbol</vt:lpstr>
      <vt:lpstr>Wingdings 3</vt:lpstr>
      <vt:lpstr>Ion</vt:lpstr>
      <vt:lpstr> Credit One:  Customer Demographics and Default Rates </vt:lpstr>
      <vt:lpstr>Agenda</vt:lpstr>
      <vt:lpstr>Why are we here?</vt:lpstr>
      <vt:lpstr>Business Goal:</vt:lpstr>
      <vt:lpstr>Data Science Process Framework</vt:lpstr>
      <vt:lpstr>Why BADIR Framework?</vt:lpstr>
      <vt:lpstr>Customer Demographic Data</vt:lpstr>
      <vt:lpstr>Cont. </vt:lpstr>
      <vt:lpstr>Initial data insights</vt:lpstr>
      <vt:lpstr>Data Science Plan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Credit One:  Customer Demographics and Default Rates </dc:title>
  <dc:creator>Dillon Hooker</dc:creator>
  <cp:lastModifiedBy>Dillon Hooker</cp:lastModifiedBy>
  <cp:revision>35</cp:revision>
  <dcterms:created xsi:type="dcterms:W3CDTF">2021-05-07T23:33:48Z</dcterms:created>
  <dcterms:modified xsi:type="dcterms:W3CDTF">2021-05-12T01:14:43Z</dcterms:modified>
</cp:coreProperties>
</file>