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0789-18F6-4D68-A8C7-642605D79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Drug-target interaction prediction using Multi-target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7815-380A-4364-8290-A4E710F9D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1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C588-1453-4734-B0CE-0215463B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&amp; zero-shot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384655-5370-4D0F-B050-B235BEEC2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2" t="12448" r="16986"/>
          <a:stretch/>
        </p:blipFill>
        <p:spPr>
          <a:xfrm>
            <a:off x="6653348" y="2266842"/>
            <a:ext cx="4602702" cy="39188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FD2F62-92B4-43AE-93BA-0F00A09C4B76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might be able to collect all sorts of variables about schools and courses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Geographical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Teacher’s qualifications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School’s reputation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side information is a key element for tackling transfer learning and zero-shot learning.</a:t>
            </a:r>
          </a:p>
        </p:txBody>
      </p:sp>
    </p:spTree>
    <p:extLst>
      <p:ext uri="{BB962C8B-B14F-4D97-AF65-F5344CB8AC3E}">
        <p14:creationId xmlns:p14="http://schemas.microsoft.com/office/powerpoint/2010/main" val="133034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DE8-0E0F-4627-88F8-5C34A7A8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Multi-target prediction (MTP)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B8BE-E09D-4B6C-844E-5B6968AE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MTP is concerned with the simultaneous prediction of multiple target variables of diverse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Combines several subfields of machine learning,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Multi-label classification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Multivariate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Multi-task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Dyadic prediction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Zero-shot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Matrix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general framework has been introduced that manages to cover the above aforementioned subfields as special cases.</a:t>
            </a:r>
          </a:p>
        </p:txBody>
      </p:sp>
    </p:spTree>
    <p:extLst>
      <p:ext uri="{BB962C8B-B14F-4D97-AF65-F5344CB8AC3E}">
        <p14:creationId xmlns:p14="http://schemas.microsoft.com/office/powerpoint/2010/main" val="10312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CA5-A8CB-4BAC-B12F-A3C53A2A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Multi-label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A9377-76E0-4A6E-8340-49BF3353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407" t="21489" r="17294"/>
          <a:stretch/>
        </p:blipFill>
        <p:spPr>
          <a:xfrm>
            <a:off x="6218366" y="2155853"/>
            <a:ext cx="4949505" cy="377033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426FA2-E5B6-4ECD-A618-C669BBA7AE82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Simultaneous prediction of multiple binary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Classic example: Automated document categorization (tagging). More that one tag can might be relevant for a particular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Bag-of-words representations common feature representation of the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targets are observed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side-information is available for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label matrix has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39361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FC4-9C36-4EFF-8B88-CD77F6A4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09DFA-B359-432D-A0E3-5DA45010A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7" t="20690" r="17686" b="894"/>
          <a:stretch/>
        </p:blipFill>
        <p:spPr>
          <a:xfrm>
            <a:off x="6263434" y="2084832"/>
            <a:ext cx="4904438" cy="37790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26C973-2490-41C7-9EA9-3AC7A2CA4BDF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Simultaneous prediction of multiple real-valued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Classic example: Protein-ligand interaction prediction. More that one ligands might show high binding affinity with a protein.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ligands-targets are observed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side-information is available for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label matrix has no missing values.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6E2033-FA3F-469B-9798-2751DF00A543}"/>
              </a:ext>
            </a:extLst>
          </p:cNvPr>
          <p:cNvSpPr/>
          <p:nvPr/>
        </p:nvSpPr>
        <p:spPr>
          <a:xfrm>
            <a:off x="10349890" y="2529447"/>
            <a:ext cx="629174" cy="6040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2FF1C-2178-43ED-BD70-51F491BA0D31}"/>
              </a:ext>
            </a:extLst>
          </p:cNvPr>
          <p:cNvCxnSpPr/>
          <p:nvPr/>
        </p:nvCxnSpPr>
        <p:spPr>
          <a:xfrm>
            <a:off x="10108734" y="1862356"/>
            <a:ext cx="394283" cy="667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B0236A-FEAB-4AFD-A2C3-4D9FE7B189D6}"/>
              </a:ext>
            </a:extLst>
          </p:cNvPr>
          <p:cNvSpPr txBox="1"/>
          <p:nvPr/>
        </p:nvSpPr>
        <p:spPr>
          <a:xfrm>
            <a:off x="9316690" y="149302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affinity</a:t>
            </a:r>
          </a:p>
        </p:txBody>
      </p:sp>
    </p:spTree>
    <p:extLst>
      <p:ext uri="{BB962C8B-B14F-4D97-AF65-F5344CB8AC3E}">
        <p14:creationId xmlns:p14="http://schemas.microsoft.com/office/powerpoint/2010/main" val="19147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6F9D-E60A-428E-80B8-BFBE93D0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3F7104-E518-4E8A-B0EE-2A8CD4AA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4" t="21958" r="17690"/>
          <a:stretch/>
        </p:blipFill>
        <p:spPr>
          <a:xfrm>
            <a:off x="6309064" y="2191365"/>
            <a:ext cx="4761956" cy="367677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EFFF73-6FF1-45E1-8A70-0942420113D1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Multi-task learning unifies the subfields mentioned in the two previous slides, and further extends them to problems where not all targets are relevant for all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Example: Student marks prediction. Here,  each student usually attends one school. As a result, only one label per student is observed.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schools-targets are observed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side-information is available for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label matrix has no missing values.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E620B-FACA-4D77-B0B2-089B8C8A0A59}"/>
              </a:ext>
            </a:extLst>
          </p:cNvPr>
          <p:cNvCxnSpPr/>
          <p:nvPr/>
        </p:nvCxnSpPr>
        <p:spPr>
          <a:xfrm flipH="1">
            <a:off x="1204581" y="5909085"/>
            <a:ext cx="39061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8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68F2-BA2E-4818-B174-FE6597C7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ranking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A1D88-B210-4EA7-BA9C-3236FF042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914"/>
          <a:stretch/>
        </p:blipFill>
        <p:spPr>
          <a:xfrm>
            <a:off x="6310444" y="2267710"/>
            <a:ext cx="5274474" cy="357574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FAA3B5-6054-48B3-BEF5-CFBFA0486C08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Label ranking can be seen as another instantiation of the general MTP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Here, each instance is associated with a ranking (total order) of the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Example: Student marks prediction. Here,  each student usually attends one school. As a result, only one label per student is observed.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schools-targets are observed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No side-information is available for targets.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label matrix has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0961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882C-84A1-4564-BA6F-67F751EA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side-info for the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5DC0-51C9-42B4-A663-6E3C22DA6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143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conventional MTP settings like multi-label classification, multivariate regression, and multi-task learning can be extended by using additional side information about the target.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B7EF9-7718-40E5-B275-13BF43B02661}"/>
              </a:ext>
            </a:extLst>
          </p:cNvPr>
          <p:cNvSpPr txBox="1"/>
          <p:nvPr/>
        </p:nvSpPr>
        <p:spPr>
          <a:xfrm>
            <a:off x="1323702" y="3850583"/>
            <a:ext cx="22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681B8-5DA4-4D73-B39E-8692DFCA6268}"/>
              </a:ext>
            </a:extLst>
          </p:cNvPr>
          <p:cNvSpPr txBox="1"/>
          <p:nvPr/>
        </p:nvSpPr>
        <p:spPr>
          <a:xfrm>
            <a:off x="1323701" y="4456832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Multi-label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0D416-66A6-477E-9E75-0D12308052AC}"/>
              </a:ext>
            </a:extLst>
          </p:cNvPr>
          <p:cNvSpPr txBox="1"/>
          <p:nvPr/>
        </p:nvSpPr>
        <p:spPr>
          <a:xfrm>
            <a:off x="1323700" y="5066261"/>
            <a:ext cx="189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Multi-task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1C7BC-B6AE-4A63-8335-364B2623E863}"/>
              </a:ext>
            </a:extLst>
          </p:cNvPr>
          <p:cNvSpPr txBox="1"/>
          <p:nvPr/>
        </p:nvSpPr>
        <p:spPr>
          <a:xfrm rot="18640105">
            <a:off x="4366265" y="4445667"/>
            <a:ext cx="173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Side-information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5511C-5273-4ECF-8C66-C25F83FE43A0}"/>
              </a:ext>
            </a:extLst>
          </p:cNvPr>
          <p:cNvSpPr txBox="1"/>
          <p:nvPr/>
        </p:nvSpPr>
        <p:spPr>
          <a:xfrm>
            <a:off x="3949302" y="445683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A437D-AF3F-4F56-8579-3BF9847BBD53}"/>
              </a:ext>
            </a:extLst>
          </p:cNvPr>
          <p:cNvSpPr txBox="1"/>
          <p:nvPr/>
        </p:nvSpPr>
        <p:spPr>
          <a:xfrm>
            <a:off x="7332328" y="3850583"/>
            <a:ext cx="180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Dyadic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19CA0-D639-4DCA-B0D7-E32F8FE42908}"/>
              </a:ext>
            </a:extLst>
          </p:cNvPr>
          <p:cNvSpPr txBox="1"/>
          <p:nvPr/>
        </p:nvSpPr>
        <p:spPr>
          <a:xfrm>
            <a:off x="7332327" y="4456832"/>
            <a:ext cx="35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Multi-label classification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15DBCA-B890-4504-92D6-5445B2971FA2}"/>
              </a:ext>
            </a:extLst>
          </p:cNvPr>
          <p:cNvSpPr txBox="1"/>
          <p:nvPr/>
        </p:nvSpPr>
        <p:spPr>
          <a:xfrm>
            <a:off x="7332326" y="5066261"/>
            <a:ext cx="29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or Zero-shot learning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ABAB77-FCD9-40C7-9EFB-D75C936D6B51}"/>
              </a:ext>
            </a:extLst>
          </p:cNvPr>
          <p:cNvCxnSpPr>
            <a:endCxn id="9" idx="1"/>
          </p:cNvCxnSpPr>
          <p:nvPr/>
        </p:nvCxnSpPr>
        <p:spPr>
          <a:xfrm flipV="1">
            <a:off x="6386458" y="4035249"/>
            <a:ext cx="945870" cy="606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C36C06-5F75-4231-8E27-9FC5317189F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86457" y="4641498"/>
            <a:ext cx="945870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2FBA7F-9C8F-4026-B540-17065EB549E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386457" y="4641329"/>
            <a:ext cx="945869" cy="609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1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8F1A-8613-4052-A6AF-BF2E523EA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 prediction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36683-E762-458B-A599-0930C458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45" r="17520"/>
          <a:stretch/>
        </p:blipFill>
        <p:spPr>
          <a:xfrm>
            <a:off x="6662056" y="1711598"/>
            <a:ext cx="4505815" cy="440965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B5A84F-38FB-4023-AEB6-B3F2BD2B0676}"/>
              </a:ext>
            </a:extLst>
          </p:cNvPr>
          <p:cNvSpPr txBox="1">
            <a:spLocks/>
          </p:cNvSpPr>
          <p:nvPr/>
        </p:nvSpPr>
        <p:spPr>
          <a:xfrm>
            <a:off x="1024128" y="2286000"/>
            <a:ext cx="541150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addition to the graph-based representation for the proteins (the instances in this example), a representation for the molecules is also available (the targets in this example).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Common situation in research on protein-ligand prediction where the target representation is either graph-based or feature-based (ECFP features).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One might say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Dyadic prediction = Multi-task learning + task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E7F9-E983-4DE8-8098-1065A9E2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multi-label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3F11E-BFE7-442A-9053-0AB7754E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54" r="16987"/>
          <a:stretch/>
        </p:blipFill>
        <p:spPr>
          <a:xfrm>
            <a:off x="6709083" y="1884536"/>
            <a:ext cx="4312600" cy="4202756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CE88CE-9925-405B-B1D8-D2F322BD0D54}"/>
              </a:ext>
            </a:extLst>
          </p:cNvPr>
          <p:cNvSpPr txBox="1">
            <a:spLocks/>
          </p:cNvSpPr>
          <p:nvPr/>
        </p:nvSpPr>
        <p:spPr>
          <a:xfrm>
            <a:off x="102412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document categorization application, the categories are usually organized in hierarchies.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goal is for the proposed method to exploit the available hierarchy.</a:t>
            </a:r>
          </a:p>
        </p:txBody>
      </p:sp>
    </p:spTree>
    <p:extLst>
      <p:ext uri="{BB962C8B-B14F-4D97-AF65-F5344CB8AC3E}">
        <p14:creationId xmlns:p14="http://schemas.microsoft.com/office/powerpoint/2010/main" val="3681531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151</TotalTime>
  <Words>560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Drug-target interaction prediction using Multi-target methods</vt:lpstr>
      <vt:lpstr>Multi-target prediction (MTP)</vt:lpstr>
      <vt:lpstr>Multi-label classification</vt:lpstr>
      <vt:lpstr>Multivariate regression</vt:lpstr>
      <vt:lpstr>Multi-task learning</vt:lpstr>
      <vt:lpstr>Label ranking</vt:lpstr>
      <vt:lpstr>Integration of side-info for the targets</vt:lpstr>
      <vt:lpstr>Dyadic prediction</vt:lpstr>
      <vt:lpstr>Hierarchical multi-label classification</vt:lpstr>
      <vt:lpstr>Transfer &amp; zero-shot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Iliadis</dc:creator>
  <cp:lastModifiedBy>Dimitrios Iliadis</cp:lastModifiedBy>
  <cp:revision>12</cp:revision>
  <dcterms:created xsi:type="dcterms:W3CDTF">2020-04-05T12:22:26Z</dcterms:created>
  <dcterms:modified xsi:type="dcterms:W3CDTF">2020-04-05T14:53:38Z</dcterms:modified>
</cp:coreProperties>
</file>