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9" r:id="rId3"/>
    <p:sldId id="290" r:id="rId4"/>
    <p:sldId id="287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09" r:id="rId24"/>
    <p:sldId id="311" r:id="rId25"/>
    <p:sldId id="27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04396C"/>
    <a:srgbClr val="393939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8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4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fiscaldata.go.kr/op/ko/inde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430574" y="2676872"/>
            <a:ext cx="7330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KS_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재정통계자료</a:t>
            </a:r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_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작성</a:t>
            </a:r>
            <a:r>
              <a:rPr lang="en-US" altLang="ko-KR" sz="4800" b="1" dirty="0">
                <a:solidFill>
                  <a:schemeClr val="bg1"/>
                </a:solidFill>
                <a:latin typeface="+mj-ea"/>
                <a:ea typeface="+mj-ea"/>
              </a:rPr>
              <a:t>_v1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316010" y="4369415"/>
            <a:ext cx="117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홍길동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7FC25-4A90-1D2A-5823-A283D495842F}"/>
              </a:ext>
            </a:extLst>
          </p:cNvPr>
          <p:cNvSpPr txBox="1"/>
          <p:nvPr/>
        </p:nvSpPr>
        <p:spPr>
          <a:xfrm>
            <a:off x="0" y="172785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KS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아카데미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①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-3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 데이터 수집 및 정리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B5F452-BC77-02FD-76A0-8EA6A123E1DD}"/>
              </a:ext>
            </a:extLst>
          </p:cNvPr>
          <p:cNvSpPr/>
          <p:nvPr/>
        </p:nvSpPr>
        <p:spPr>
          <a:xfrm>
            <a:off x="1019436" y="3262927"/>
            <a:ext cx="1589514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002_</a:t>
            </a:r>
            <a:r>
              <a:rPr lang="ko-KR" altLang="en-US" dirty="0"/>
              <a:t>지방정부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C4338-EC16-8266-48A3-FF3F476B97A8}"/>
              </a:ext>
            </a:extLst>
          </p:cNvPr>
          <p:cNvSpPr/>
          <p:nvPr/>
        </p:nvSpPr>
        <p:spPr>
          <a:xfrm>
            <a:off x="3066326" y="1808820"/>
            <a:ext cx="1589514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예산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3A407-0C1E-8A92-7D37-796C8A707ED1}"/>
              </a:ext>
            </a:extLst>
          </p:cNvPr>
          <p:cNvSpPr/>
          <p:nvPr/>
        </p:nvSpPr>
        <p:spPr>
          <a:xfrm>
            <a:off x="3066326" y="3262927"/>
            <a:ext cx="1589514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002_</a:t>
            </a:r>
            <a:r>
              <a:rPr lang="ko-KR" altLang="en-US" dirty="0"/>
              <a:t>결산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552AFD-6E9C-E443-E581-7CCB4C43C590}"/>
              </a:ext>
            </a:extLst>
          </p:cNvPr>
          <p:cNvSpPr/>
          <p:nvPr/>
        </p:nvSpPr>
        <p:spPr>
          <a:xfrm>
            <a:off x="3071664" y="4847103"/>
            <a:ext cx="1589514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003_</a:t>
            </a:r>
            <a:r>
              <a:rPr lang="ko-KR" altLang="en-US" dirty="0"/>
              <a:t>지역통합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F759D7-4FA5-7F5E-BA6F-1E56CDE74099}"/>
              </a:ext>
            </a:extLst>
          </p:cNvPr>
          <p:cNvCxnSpPr>
            <a:cxnSpLocks/>
          </p:cNvCxnSpPr>
          <p:nvPr/>
        </p:nvCxnSpPr>
        <p:spPr>
          <a:xfrm>
            <a:off x="2603612" y="3645024"/>
            <a:ext cx="46271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A22F3D-2A3A-BD93-8035-AA3D505AE315}"/>
              </a:ext>
            </a:extLst>
          </p:cNvPr>
          <p:cNvGrpSpPr/>
          <p:nvPr/>
        </p:nvGrpSpPr>
        <p:grpSpPr>
          <a:xfrm>
            <a:off x="4619836" y="1772816"/>
            <a:ext cx="2180853" cy="720080"/>
            <a:chOff x="4619836" y="1808820"/>
            <a:chExt cx="2180853" cy="72008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694B245-B4D7-7D2A-7548-E9154DA5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30000" y="1952836"/>
              <a:ext cx="193892" cy="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5A157-A2E2-70D6-30B5-B6B6BF577C09}"/>
                </a:ext>
              </a:extLst>
            </p:cNvPr>
            <p:cNvSpPr/>
            <p:nvPr/>
          </p:nvSpPr>
          <p:spPr>
            <a:xfrm>
              <a:off x="5125294" y="1808820"/>
              <a:ext cx="1675395" cy="294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001_</a:t>
              </a:r>
              <a:r>
                <a:rPr lang="ko-KR" altLang="en-US" dirty="0"/>
                <a:t>세출</a:t>
              </a:r>
              <a:r>
                <a:rPr lang="en-US" altLang="ko-KR" dirty="0">
                  <a:solidFill>
                    <a:srgbClr val="FFC000"/>
                  </a:solidFill>
                </a:rPr>
                <a:t> (2)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F59383-0431-C6FD-C09D-1897C1680028}"/>
                </a:ext>
              </a:extLst>
            </p:cNvPr>
            <p:cNvSpPr/>
            <p:nvPr/>
          </p:nvSpPr>
          <p:spPr>
            <a:xfrm>
              <a:off x="5123892" y="2234700"/>
              <a:ext cx="1675395" cy="294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002_</a:t>
              </a:r>
              <a:r>
                <a:rPr lang="ko-KR" altLang="en-US" dirty="0"/>
                <a:t>세입</a:t>
              </a:r>
              <a:r>
                <a:rPr lang="en-US" altLang="ko-KR" dirty="0">
                  <a:solidFill>
                    <a:srgbClr val="FFC000"/>
                  </a:solidFill>
                </a:rPr>
                <a:t> (2)</a:t>
              </a:r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3213B47-9B25-7D7D-3319-D98F9C31DB22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2384884"/>
              <a:ext cx="193892" cy="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1EEB0B-7930-EDEB-12E9-05C2BAE842E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1952836"/>
              <a:ext cx="0" cy="42896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8DDD7DA-8323-1738-4D32-0A751A5949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36" y="2168860"/>
              <a:ext cx="31869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DC34CC-6EE0-EC66-7395-08111E1DBA9E}"/>
              </a:ext>
            </a:extLst>
          </p:cNvPr>
          <p:cNvGrpSpPr/>
          <p:nvPr/>
        </p:nvGrpSpPr>
        <p:grpSpPr>
          <a:xfrm>
            <a:off x="4619836" y="3248980"/>
            <a:ext cx="2180853" cy="720080"/>
            <a:chOff x="4619836" y="1808820"/>
            <a:chExt cx="2180853" cy="72008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3FEA436-6F79-146E-A4A9-E52155771DC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000" y="1952836"/>
              <a:ext cx="193892" cy="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C0AEC03-8980-4999-D995-580FC2550DF1}"/>
                </a:ext>
              </a:extLst>
            </p:cNvPr>
            <p:cNvSpPr/>
            <p:nvPr/>
          </p:nvSpPr>
          <p:spPr>
            <a:xfrm>
              <a:off x="5125294" y="1808820"/>
              <a:ext cx="1675395" cy="294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001_</a:t>
              </a:r>
              <a:r>
                <a:rPr lang="ko-KR" altLang="en-US" dirty="0"/>
                <a:t>세출</a:t>
              </a:r>
              <a:r>
                <a:rPr lang="en-US" altLang="ko-KR" dirty="0">
                  <a:solidFill>
                    <a:srgbClr val="FFC000"/>
                  </a:solidFill>
                </a:rPr>
                <a:t> (2)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15228E-3476-F51F-5D4F-9FBF342584AF}"/>
                </a:ext>
              </a:extLst>
            </p:cNvPr>
            <p:cNvSpPr/>
            <p:nvPr/>
          </p:nvSpPr>
          <p:spPr>
            <a:xfrm>
              <a:off x="5123892" y="2234700"/>
              <a:ext cx="1675395" cy="294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002_</a:t>
              </a:r>
              <a:r>
                <a:rPr lang="ko-KR" altLang="en-US" dirty="0"/>
                <a:t>세입</a:t>
              </a:r>
              <a:r>
                <a:rPr lang="en-US" altLang="ko-KR" dirty="0">
                  <a:solidFill>
                    <a:srgbClr val="FFC000"/>
                  </a:solidFill>
                </a:rPr>
                <a:t> (2)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1E46D7-5112-D47B-52D8-E41A158D19DA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2384884"/>
              <a:ext cx="193892" cy="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D85124C-E982-89B1-B6E8-4CE65CC8BCD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1952836"/>
              <a:ext cx="0" cy="42896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78AAD2A-FC57-683D-A40C-0530BE23707B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36" y="2168860"/>
              <a:ext cx="31869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A1E304-25A3-0151-8E80-83D487C501F9}"/>
              </a:ext>
            </a:extLst>
          </p:cNvPr>
          <p:cNvSpPr/>
          <p:nvPr/>
        </p:nvSpPr>
        <p:spPr>
          <a:xfrm>
            <a:off x="5125294" y="4833156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세출</a:t>
            </a:r>
            <a:r>
              <a:rPr lang="en-US" altLang="ko-KR" dirty="0">
                <a:solidFill>
                  <a:srgbClr val="FFC000"/>
                </a:solidFill>
              </a:rPr>
              <a:t> (2)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A8693A-3981-522E-CF3F-3037FAC66069}"/>
              </a:ext>
            </a:extLst>
          </p:cNvPr>
          <p:cNvSpPr/>
          <p:nvPr/>
        </p:nvSpPr>
        <p:spPr>
          <a:xfrm>
            <a:off x="5123892" y="5236284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002_</a:t>
            </a:r>
            <a:r>
              <a:rPr lang="ko-KR" altLang="en-US" dirty="0"/>
              <a:t>세입</a:t>
            </a:r>
            <a:r>
              <a:rPr lang="en-US" altLang="ko-KR" dirty="0">
                <a:solidFill>
                  <a:srgbClr val="FFC000"/>
                </a:solidFill>
              </a:rPr>
              <a:t> (2)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10E603-FD3F-C2CD-1863-B0B5D20148AB}"/>
              </a:ext>
            </a:extLst>
          </p:cNvPr>
          <p:cNvSpPr/>
          <p:nvPr/>
        </p:nvSpPr>
        <p:spPr>
          <a:xfrm>
            <a:off x="5123892" y="5625244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003_</a:t>
            </a:r>
            <a:r>
              <a:rPr lang="ko-KR" altLang="en-US" dirty="0"/>
              <a:t>자산</a:t>
            </a:r>
            <a:r>
              <a:rPr lang="en-US" altLang="ko-KR" dirty="0">
                <a:solidFill>
                  <a:srgbClr val="FFC000"/>
                </a:solidFill>
              </a:rPr>
              <a:t> (2)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BE1E3F-9848-B0C5-E44C-1738F86B8A02}"/>
              </a:ext>
            </a:extLst>
          </p:cNvPr>
          <p:cNvSpPr/>
          <p:nvPr/>
        </p:nvSpPr>
        <p:spPr>
          <a:xfrm>
            <a:off x="5123892" y="6015120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004_</a:t>
            </a:r>
            <a:r>
              <a:rPr lang="ko-KR" altLang="en-US" dirty="0"/>
              <a:t>부채</a:t>
            </a:r>
            <a:r>
              <a:rPr lang="en-US" altLang="ko-KR" dirty="0">
                <a:solidFill>
                  <a:srgbClr val="FFC000"/>
                </a:solidFill>
              </a:rPr>
              <a:t> (2)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E1BDD2F-59B1-83B1-1C0E-27EF955AC063}"/>
              </a:ext>
            </a:extLst>
          </p:cNvPr>
          <p:cNvGrpSpPr/>
          <p:nvPr/>
        </p:nvGrpSpPr>
        <p:grpSpPr>
          <a:xfrm>
            <a:off x="4619836" y="4977172"/>
            <a:ext cx="517928" cy="1188134"/>
            <a:chOff x="4619836" y="4977172"/>
            <a:chExt cx="517928" cy="118813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51C85F4-2F6A-EA3B-7F4F-9034FF056D9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836" y="5193196"/>
              <a:ext cx="31869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1DE2E7-CC55-892E-D7A0-4DBC425CFE2A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4980256"/>
              <a:ext cx="0" cy="118196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F203ACD-4340-68C3-A545-4A639BA5E2A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4977172"/>
              <a:ext cx="193892" cy="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E4F6D59-A955-8A17-A5D9-453DD55C7677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5409218"/>
              <a:ext cx="193892" cy="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BD3F326-1498-626B-FBD6-6169D59A0FE9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5769258"/>
              <a:ext cx="193892" cy="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1AF371-44E0-3B53-12EB-99090F16D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6165304"/>
              <a:ext cx="193892" cy="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1B5FDE8-8227-89B1-0D77-CC4EC4853E73}"/>
              </a:ext>
            </a:extLst>
          </p:cNvPr>
          <p:cNvCxnSpPr>
            <a:cxnSpLocks/>
          </p:cNvCxnSpPr>
          <p:nvPr/>
        </p:nvCxnSpPr>
        <p:spPr>
          <a:xfrm>
            <a:off x="2834969" y="2168860"/>
            <a:ext cx="0" cy="30674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4E1D338-8EE8-8860-C1C4-F6B6C4600556}"/>
              </a:ext>
            </a:extLst>
          </p:cNvPr>
          <p:cNvCxnSpPr>
            <a:endCxn id="9" idx="1"/>
          </p:cNvCxnSpPr>
          <p:nvPr/>
        </p:nvCxnSpPr>
        <p:spPr>
          <a:xfrm flipV="1">
            <a:off x="2834969" y="2161887"/>
            <a:ext cx="231357" cy="69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43A9B62-B965-E3D2-17F4-FFB9A664D523}"/>
              </a:ext>
            </a:extLst>
          </p:cNvPr>
          <p:cNvCxnSpPr/>
          <p:nvPr/>
        </p:nvCxnSpPr>
        <p:spPr>
          <a:xfrm flipV="1">
            <a:off x="2840307" y="5222227"/>
            <a:ext cx="231357" cy="69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43250FF0-910B-5081-08C1-AC37D02B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491" y="2060848"/>
            <a:ext cx="2448267" cy="52394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0BD9F87-FEA8-830C-F5E8-1C08A591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39" y="3099922"/>
            <a:ext cx="2476846" cy="58110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90BB9D-9B0B-10CC-5345-E1E2F2E8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25" y="3606132"/>
            <a:ext cx="2448267" cy="53347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7318581-9159-4FF3-1202-A8889C5E8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439" y="4719018"/>
            <a:ext cx="2476846" cy="46679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3456509-BC42-F75A-6B67-968061DBD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314" y="5135355"/>
            <a:ext cx="2419688" cy="42868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369E781-7773-98FA-3E55-965BABB89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8402" y="5553236"/>
            <a:ext cx="2381582" cy="41915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AF2E96C-AF65-5258-35E6-FA3FB1687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225" y="5938351"/>
            <a:ext cx="2429214" cy="44773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49062A1-5FE3-ACE4-F21B-4D2E1DA6B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8225" y="1700808"/>
            <a:ext cx="2467319" cy="438211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31F3D189-2224-4D62-BFF8-1CD2E809A4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8330" y="3027634"/>
            <a:ext cx="473374" cy="473374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C6CEF0C7-383B-5A89-98F2-B5F003187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3652" y="1520788"/>
            <a:ext cx="473374" cy="473374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23A7C10-3311-B2E8-5AE8-3DD94DEA34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8330" y="4575806"/>
            <a:ext cx="473374" cy="473374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6889275-2653-EBBB-DF4E-04969458D4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3872" y="4509120"/>
            <a:ext cx="473374" cy="47337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F05C0CFD-5835-8C1D-F657-0E92ECB03C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4554" y="2919622"/>
            <a:ext cx="473374" cy="473374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FC469ED4-36F6-D1D3-F39C-4D752311AE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5880" y="1412776"/>
            <a:ext cx="473374" cy="473374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6B4AF28B-FB15-96FD-0003-F4B610BCF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412" y="3041523"/>
            <a:ext cx="531493" cy="5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5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설계 구조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1869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② 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Transaction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09CF4-2C71-EC7B-10F2-19B39B3796A7}"/>
              </a:ext>
            </a:extLst>
          </p:cNvPr>
          <p:cNvSpPr txBox="1"/>
          <p:nvPr/>
        </p:nvSpPr>
        <p:spPr>
          <a:xfrm>
            <a:off x="961140" y="1772248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Transaction LIST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75599E-3E4C-6E25-F4B7-CCDB5197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00" y="2226570"/>
            <a:ext cx="1124107" cy="4039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343457-6171-5DD0-F712-C85D3DC43DBD}"/>
              </a:ext>
            </a:extLst>
          </p:cNvPr>
          <p:cNvSpPr txBox="1"/>
          <p:nvPr/>
        </p:nvSpPr>
        <p:spPr>
          <a:xfrm>
            <a:off x="2177725" y="3913752"/>
            <a:ext cx="1015663" cy="655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</a:t>
            </a:r>
            <a:r>
              <a:rPr lang="en-US" altLang="ko-KR" sz="3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D35818-6147-B189-8DEB-267D62425970}"/>
              </a:ext>
            </a:extLst>
          </p:cNvPr>
          <p:cNvSpPr/>
          <p:nvPr/>
        </p:nvSpPr>
        <p:spPr>
          <a:xfrm>
            <a:off x="1176613" y="6083228"/>
            <a:ext cx="1021915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2D436-5D1E-6472-AA80-F12FFEA5DE61}"/>
              </a:ext>
            </a:extLst>
          </p:cNvPr>
          <p:cNvSpPr txBox="1"/>
          <p:nvPr/>
        </p:nvSpPr>
        <p:spPr>
          <a:xfrm>
            <a:off x="3844727" y="2361294"/>
            <a:ext cx="72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□</a:t>
            </a:r>
            <a:r>
              <a:rPr lang="en-US" altLang="ko-KR" dirty="0">
                <a:latin typeface="+mn-ea"/>
              </a:rPr>
              <a:t> 1: </a:t>
            </a:r>
            <a:r>
              <a:rPr lang="ko-KR" altLang="en-US" dirty="0">
                <a:latin typeface="+mn-ea"/>
              </a:rPr>
              <a:t>감사원 </a:t>
            </a:r>
            <a:r>
              <a:rPr lang="en-US" altLang="ko-KR" dirty="0">
                <a:latin typeface="+mn-ea"/>
              </a:rPr>
              <a:t>-&gt; 27: </a:t>
            </a:r>
            <a:r>
              <a:rPr lang="ko-KR" altLang="en-US" dirty="0">
                <a:latin typeface="+mn-ea"/>
              </a:rPr>
              <a:t>제주 까지 반복하는 </a:t>
            </a:r>
            <a:r>
              <a:rPr lang="en-US" altLang="ko-KR" dirty="0">
                <a:latin typeface="+mn-ea"/>
              </a:rPr>
              <a:t>LIST.xlsx File</a:t>
            </a:r>
            <a:r>
              <a:rPr lang="ko-KR" altLang="en-US" dirty="0">
                <a:latin typeface="+mn-ea"/>
              </a:rPr>
              <a:t>을 제작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BE65CC0-3654-A5A6-9F9A-ED17EBA02E05}"/>
              </a:ext>
            </a:extLst>
          </p:cNvPr>
          <p:cNvCxnSpPr>
            <a:cxnSpLocks/>
          </p:cNvCxnSpPr>
          <p:nvPr/>
        </p:nvCxnSpPr>
        <p:spPr>
          <a:xfrm>
            <a:off x="826624" y="3801724"/>
            <a:ext cx="1395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B4E43E-B74A-50DC-1C4B-B52B9B9252D3}"/>
              </a:ext>
            </a:extLst>
          </p:cNvPr>
          <p:cNvSpPr txBox="1"/>
          <p:nvPr/>
        </p:nvSpPr>
        <p:spPr>
          <a:xfrm>
            <a:off x="4201018" y="2803575"/>
            <a:ext cx="6156684" cy="10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>
                <a:latin typeface="+mn-ea"/>
              </a:rPr>
              <a:t>-   </a:t>
            </a:r>
            <a:r>
              <a:rPr lang="ko-KR" altLang="en-US" dirty="0">
                <a:latin typeface="+mn-ea"/>
              </a:rPr>
              <a:t>매 회 </a:t>
            </a:r>
            <a:r>
              <a:rPr lang="en-US" altLang="ko-KR" dirty="0">
                <a:latin typeface="+mn-ea"/>
              </a:rPr>
              <a:t>COUNT</a:t>
            </a:r>
            <a:r>
              <a:rPr lang="ko-KR" altLang="en-US" dirty="0">
                <a:latin typeface="+mn-ea"/>
              </a:rPr>
              <a:t>를 해서 중앙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지방 자료 양식 구분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Count&lt;11 : </a:t>
            </a:r>
            <a:r>
              <a:rPr lang="ko-KR" altLang="en-US" dirty="0">
                <a:latin typeface="+mn-ea"/>
              </a:rPr>
              <a:t>중앙정부 자료</a:t>
            </a:r>
            <a:r>
              <a:rPr lang="en-US" altLang="ko-KR" dirty="0">
                <a:latin typeface="+mn-ea"/>
              </a:rPr>
              <a:t>(1~10)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Else : </a:t>
            </a:r>
            <a:r>
              <a:rPr lang="ko-KR" altLang="en-US" dirty="0">
                <a:latin typeface="+mn-ea"/>
              </a:rPr>
              <a:t>지방정부 자료</a:t>
            </a:r>
            <a:r>
              <a:rPr lang="en-US" altLang="ko-KR" dirty="0">
                <a:latin typeface="+mn-ea"/>
              </a:rPr>
              <a:t>(11~27)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5779562-A616-5585-D704-539AC97A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13" y="4116036"/>
            <a:ext cx="6982799" cy="2038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E411E0-37A5-7B48-039B-146670D9C282}"/>
              </a:ext>
            </a:extLst>
          </p:cNvPr>
          <p:cNvSpPr/>
          <p:nvPr/>
        </p:nvSpPr>
        <p:spPr>
          <a:xfrm>
            <a:off x="2344540" y="2257776"/>
            <a:ext cx="42776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20B6FE-84C3-1432-2560-6DA27C216FEB}"/>
              </a:ext>
            </a:extLst>
          </p:cNvPr>
          <p:cNvSpPr/>
          <p:nvPr/>
        </p:nvSpPr>
        <p:spPr>
          <a:xfrm>
            <a:off x="2344540" y="5971464"/>
            <a:ext cx="55399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27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647B2F7-43F0-0D56-D8CE-6C203E215BA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183062" y="2442442"/>
            <a:ext cx="161478" cy="4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870617-DDA8-399F-6D23-3A5DE6107EA3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2198528" y="6155236"/>
            <a:ext cx="146012" cy="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321693-AD45-3370-D077-018E32E23B44}"/>
              </a:ext>
            </a:extLst>
          </p:cNvPr>
          <p:cNvSpPr/>
          <p:nvPr/>
        </p:nvSpPr>
        <p:spPr>
          <a:xfrm>
            <a:off x="1177164" y="2371064"/>
            <a:ext cx="1021915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0D5F3D-2B4F-8793-C3F1-73FE41C64832}"/>
              </a:ext>
            </a:extLst>
          </p:cNvPr>
          <p:cNvSpPr/>
          <p:nvPr/>
        </p:nvSpPr>
        <p:spPr>
          <a:xfrm>
            <a:off x="331697" y="3617058"/>
            <a:ext cx="55399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10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94601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-1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440E9F-A581-31E9-2B98-4228ED59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4" y="1668913"/>
            <a:ext cx="4048690" cy="22272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582531-E83B-514F-5DC3-CB83113B8BE2}"/>
              </a:ext>
            </a:extLst>
          </p:cNvPr>
          <p:cNvSpPr txBox="1"/>
          <p:nvPr/>
        </p:nvSpPr>
        <p:spPr>
          <a:xfrm>
            <a:off x="5008824" y="1596166"/>
            <a:ext cx="6735120" cy="144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□</a:t>
            </a:r>
            <a:r>
              <a:rPr lang="en-US" altLang="ko-KR" dirty="0"/>
              <a:t> For Each File in Folder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폴더 단위로 반복문을 시행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- Filter by “*.xlsx” : </a:t>
            </a:r>
            <a:r>
              <a:rPr lang="ko-KR" altLang="en-US" dirty="0"/>
              <a:t>엑셀 파일 대상으로만 시행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- 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ascending</a:t>
            </a:r>
            <a:r>
              <a:rPr lang="ko-KR" altLang="en-US" dirty="0"/>
              <a:t> </a:t>
            </a:r>
            <a:r>
              <a:rPr lang="en-US" altLang="ko-KR" dirty="0"/>
              <a:t>first </a:t>
            </a:r>
            <a:r>
              <a:rPr lang="ko-KR" altLang="en-US" dirty="0"/>
              <a:t>오름차순으로 시행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8EA0D2D-B9C5-32A6-0E21-4D894463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84" y="4227222"/>
            <a:ext cx="5144218" cy="21847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001C59-5B27-CFAE-C8CB-138B181BF7BA}"/>
              </a:ext>
            </a:extLst>
          </p:cNvPr>
          <p:cNvSpPr txBox="1"/>
          <p:nvPr/>
        </p:nvSpPr>
        <p:spPr>
          <a:xfrm>
            <a:off x="930751" y="3867323"/>
            <a:ext cx="24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▶ </a:t>
            </a:r>
            <a:r>
              <a:rPr lang="en-US" altLang="ko-KR" i="1" u="sng" dirty="0">
                <a:latin typeface="+mn-ea"/>
              </a:rPr>
              <a:t>Filter</a:t>
            </a:r>
            <a:endParaRPr lang="ko-KR" altLang="en-US" i="1" u="sng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D9D3E2-D89B-175D-5647-17CE1217CD6D}"/>
              </a:ext>
            </a:extLst>
          </p:cNvPr>
          <p:cNvSpPr txBox="1"/>
          <p:nvPr/>
        </p:nvSpPr>
        <p:spPr>
          <a:xfrm>
            <a:off x="6104671" y="4127479"/>
            <a:ext cx="6033989" cy="171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□</a:t>
            </a:r>
            <a:r>
              <a:rPr lang="en-US" altLang="ko-KR" dirty="0">
                <a:latin typeface="+mn-ea"/>
              </a:rPr>
              <a:t> Filter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+mn-ea"/>
              </a:rPr>
              <a:t>    -  </a:t>
            </a:r>
            <a:r>
              <a:rPr lang="en-US" altLang="ko-KR" dirty="0" err="1">
                <a:latin typeface="+mn-ea"/>
              </a:rPr>
              <a:t>in_StrList</a:t>
            </a:r>
            <a:r>
              <a:rPr lang="en-US" altLang="ko-KR" dirty="0">
                <a:latin typeface="+mn-ea"/>
              </a:rPr>
              <a:t> : Transaction Item (ex:</a:t>
            </a:r>
            <a:r>
              <a:rPr lang="ko-KR" altLang="en-US" dirty="0">
                <a:latin typeface="+mn-ea"/>
              </a:rPr>
              <a:t>감사원</a:t>
            </a:r>
            <a:r>
              <a:rPr lang="en-US" altLang="ko-KR" dirty="0">
                <a:latin typeface="+mn-ea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+mn-ea"/>
              </a:rPr>
              <a:t>    -  </a:t>
            </a:r>
            <a:r>
              <a:rPr lang="ko-KR" altLang="en-US" dirty="0" err="1">
                <a:latin typeface="+mn-ea"/>
              </a:rPr>
              <a:t>회계명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일반회계 </a:t>
            </a:r>
            <a:endParaRPr lang="en-US" altLang="ko-KR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+mn-ea"/>
              </a:rPr>
              <a:t>       └ Does not Contains </a:t>
            </a:r>
            <a:r>
              <a:rPr lang="ko-KR" altLang="en-US" dirty="0">
                <a:latin typeface="+mn-ea"/>
              </a:rPr>
              <a:t>활용 기타회계</a:t>
            </a:r>
            <a:r>
              <a:rPr lang="en-US" altLang="ko-KR" dirty="0">
                <a:latin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+mn-ea"/>
              </a:rPr>
              <a:t>    -  Output : </a:t>
            </a:r>
            <a:r>
              <a:rPr lang="ko-KR" altLang="en-US" dirty="0">
                <a:latin typeface="+mn-ea"/>
              </a:rPr>
              <a:t>정부안 금액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달려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등 필요한 칼럼 추출</a:t>
            </a:r>
            <a:endParaRPr lang="en-US" altLang="ko-KR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D6F67F-7AB3-34CA-0C32-7EFE234B440E}"/>
              </a:ext>
            </a:extLst>
          </p:cNvPr>
          <p:cNvSpPr txBox="1"/>
          <p:nvPr/>
        </p:nvSpPr>
        <p:spPr>
          <a:xfrm>
            <a:off x="929810" y="1284327"/>
            <a:ext cx="32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i="1" u="sng" dirty="0"/>
              <a:t>For</a:t>
            </a:r>
            <a:r>
              <a:rPr lang="ko-KR" altLang="en-US" i="1" u="sng" dirty="0"/>
              <a:t> </a:t>
            </a:r>
            <a:r>
              <a:rPr lang="en-US" altLang="ko-KR" i="1" u="sng" dirty="0"/>
              <a:t>Each</a:t>
            </a:r>
            <a:r>
              <a:rPr lang="ko-KR" altLang="en-US" i="1" u="sng" dirty="0"/>
              <a:t> </a:t>
            </a:r>
            <a:r>
              <a:rPr lang="en-US" altLang="ko-KR" i="1" u="sng" dirty="0"/>
              <a:t>File</a:t>
            </a:r>
            <a:r>
              <a:rPr lang="ko-KR" altLang="en-US" i="1" u="sng" dirty="0"/>
              <a:t> </a:t>
            </a:r>
            <a:r>
              <a:rPr lang="en-US" altLang="ko-KR" i="1" u="sng" dirty="0"/>
              <a:t>in Folder</a:t>
            </a:r>
            <a:endParaRPr lang="ko-KR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48565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-2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5FCC9-01A5-FACB-A09D-72DDB9335459}"/>
              </a:ext>
            </a:extLst>
          </p:cNvPr>
          <p:cNvSpPr txBox="1"/>
          <p:nvPr/>
        </p:nvSpPr>
        <p:spPr>
          <a:xfrm>
            <a:off x="5009180" y="4437112"/>
            <a:ext cx="7175200" cy="185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IF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i="1" u="sng" dirty="0"/>
              <a:t>not </a:t>
            </a:r>
            <a:r>
              <a:rPr lang="en-US" altLang="ko-KR" i="1" u="sng" dirty="0" err="1"/>
              <a:t>CurrentFile.Name.Contains</a:t>
            </a:r>
            <a:r>
              <a:rPr lang="en-US" altLang="ko-KR" i="1" u="sng" dirty="0"/>
              <a:t>("</a:t>
            </a:r>
            <a:r>
              <a:rPr lang="ko-KR" altLang="en-US" i="1" u="sng" dirty="0"/>
              <a:t>전년도</a:t>
            </a:r>
            <a:r>
              <a:rPr lang="en-US" altLang="ko-KR" i="1" u="sng" dirty="0"/>
              <a:t>")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     - </a:t>
            </a:r>
            <a:r>
              <a:rPr lang="en-US" altLang="ko-KR" dirty="0" err="1"/>
              <a:t>CurrentFile.Name</a:t>
            </a:r>
            <a:r>
              <a:rPr lang="en-US" altLang="ko-KR" dirty="0"/>
              <a:t> : </a:t>
            </a:r>
            <a:r>
              <a:rPr lang="ko-KR" altLang="en-US" dirty="0"/>
              <a:t>파일명에 </a:t>
            </a:r>
            <a:r>
              <a:rPr lang="en-US" altLang="ko-KR" dirty="0"/>
              <a:t>(</a:t>
            </a:r>
            <a:r>
              <a:rPr lang="ko-KR" altLang="en-US" dirty="0"/>
              <a:t>전년도</a:t>
            </a:r>
            <a:r>
              <a:rPr lang="en-US" altLang="ko-KR" dirty="0"/>
              <a:t>) </a:t>
            </a:r>
            <a:r>
              <a:rPr lang="ko-KR" altLang="en-US" dirty="0"/>
              <a:t>있는지 구분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전년도 파일의 경우 </a:t>
            </a:r>
            <a:r>
              <a:rPr lang="en-US" altLang="ko-KR" dirty="0" err="1"/>
              <a:t>StrSheetName</a:t>
            </a:r>
            <a:r>
              <a:rPr lang="en-US" altLang="ko-KR" dirty="0"/>
              <a:t> </a:t>
            </a:r>
            <a:r>
              <a:rPr lang="ko-KR" altLang="en-US" dirty="0"/>
              <a:t>을 다시 </a:t>
            </a:r>
            <a:r>
              <a:rPr lang="en-US" altLang="ko-KR" dirty="0"/>
              <a:t>Assign </a:t>
            </a:r>
            <a:r>
              <a:rPr lang="ko-KR" altLang="en-US" dirty="0"/>
              <a:t>해준다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      : </a:t>
            </a:r>
            <a:r>
              <a:rPr lang="en-US" altLang="ko-KR" dirty="0" err="1"/>
              <a:t>CurrentFile.Name.Replace</a:t>
            </a:r>
            <a:r>
              <a:rPr lang="en-US" altLang="ko-KR" dirty="0"/>
              <a:t>(".xlsx","").Replace("_(</a:t>
            </a:r>
            <a:r>
              <a:rPr lang="ko-KR" altLang="en-US" dirty="0"/>
              <a:t>전년도</a:t>
            </a:r>
            <a:r>
              <a:rPr lang="en-US" altLang="ko-KR" dirty="0"/>
              <a:t>)","")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96BD9-98DD-3D02-27C7-DC58CA8E99C4}"/>
              </a:ext>
            </a:extLst>
          </p:cNvPr>
          <p:cNvSpPr txBox="1"/>
          <p:nvPr/>
        </p:nvSpPr>
        <p:spPr>
          <a:xfrm>
            <a:off x="958652" y="4031776"/>
            <a:ext cx="24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/>
              <a:t>IF</a:t>
            </a:r>
            <a:endParaRPr lang="ko-KR" altLang="en-US" i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602A6-BBF7-769C-FBB8-D2BF78AEC045}"/>
              </a:ext>
            </a:extLst>
          </p:cNvPr>
          <p:cNvSpPr txBox="1"/>
          <p:nvPr/>
        </p:nvSpPr>
        <p:spPr>
          <a:xfrm>
            <a:off x="957712" y="1304764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▶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i="1" u="sng" dirty="0">
                <a:latin typeface="+mn-ea"/>
              </a:rPr>
              <a:t>SUM(Column </a:t>
            </a:r>
            <a:r>
              <a:rPr lang="ko-KR" altLang="en-US" i="1" u="sng" dirty="0">
                <a:latin typeface="+mn-ea"/>
              </a:rPr>
              <a:t>별 합계</a:t>
            </a:r>
            <a:r>
              <a:rPr lang="en-US" altLang="ko-KR" i="1" u="sng" dirty="0">
                <a:latin typeface="+mn-ea"/>
              </a:rPr>
              <a:t>) </a:t>
            </a:r>
            <a:endParaRPr lang="ko-KR" altLang="en-US" i="1" u="sng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3D3361-EECB-7444-5108-A8217D064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5" y="4414025"/>
            <a:ext cx="4024219" cy="18592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C31095-5108-C892-2A34-DAFDE686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85" y="1835579"/>
            <a:ext cx="8516539" cy="657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754CC5-4DF0-0142-2B79-5027CFE4EA19}"/>
              </a:ext>
            </a:extLst>
          </p:cNvPr>
          <p:cNvSpPr txBox="1"/>
          <p:nvPr/>
        </p:nvSpPr>
        <p:spPr>
          <a:xfrm>
            <a:off x="957712" y="2663624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 err="1"/>
              <a:t>StrSheetName</a:t>
            </a:r>
            <a:endParaRPr lang="ko-KR" altLang="en-US" i="1" u="sng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28B2A2C-4E96-5131-2952-F7DA6985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59" y="3164505"/>
            <a:ext cx="3553321" cy="5525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003311-0A10-23F3-79AC-1C388A254922}"/>
              </a:ext>
            </a:extLst>
          </p:cNvPr>
          <p:cNvSpPr txBox="1"/>
          <p:nvPr/>
        </p:nvSpPr>
        <p:spPr>
          <a:xfrm>
            <a:off x="5036725" y="2996952"/>
            <a:ext cx="672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en-US" altLang="ko-KR" dirty="0" err="1"/>
              <a:t>StrSheetName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파일명에서 </a:t>
            </a:r>
            <a:r>
              <a:rPr lang="en-US" altLang="ko-KR" dirty="0" err="1"/>
              <a:t>SheetName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추출하기 위해  </a:t>
            </a:r>
            <a:r>
              <a:rPr lang="en-US" altLang="ko-KR" dirty="0"/>
              <a:t>“.xlsx”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641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-3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D849B0-63E1-0D65-CEBC-D263BF70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64" y="1366143"/>
            <a:ext cx="5360877" cy="50099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C26C89-5843-773B-E9D8-D3BAF4C52886}"/>
              </a:ext>
            </a:extLst>
          </p:cNvPr>
          <p:cNvSpPr/>
          <p:nvPr/>
        </p:nvSpPr>
        <p:spPr>
          <a:xfrm>
            <a:off x="2106412" y="2328880"/>
            <a:ext cx="1044116" cy="180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7CF973-B603-3B2B-CADD-B2B01C7EA52D}"/>
              </a:ext>
            </a:extLst>
          </p:cNvPr>
          <p:cNvSpPr/>
          <p:nvPr/>
        </p:nvSpPr>
        <p:spPr>
          <a:xfrm>
            <a:off x="3186532" y="2328880"/>
            <a:ext cx="1044116" cy="180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EE048D-69EC-59CC-289F-7AA5D6EE0A79}"/>
              </a:ext>
            </a:extLst>
          </p:cNvPr>
          <p:cNvSpPr/>
          <p:nvPr/>
        </p:nvSpPr>
        <p:spPr>
          <a:xfrm>
            <a:off x="3186532" y="4345104"/>
            <a:ext cx="1044116" cy="180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83C0F3-FDF1-B267-908C-85A3F794BF93}"/>
              </a:ext>
            </a:extLst>
          </p:cNvPr>
          <p:cNvSpPr/>
          <p:nvPr/>
        </p:nvSpPr>
        <p:spPr>
          <a:xfrm>
            <a:off x="2106412" y="4345104"/>
            <a:ext cx="1044116" cy="180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A660CB-BE00-B13A-E513-3B9256D1F4CE}"/>
              </a:ext>
            </a:extLst>
          </p:cNvPr>
          <p:cNvSpPr/>
          <p:nvPr/>
        </p:nvSpPr>
        <p:spPr>
          <a:xfrm>
            <a:off x="4230648" y="2328880"/>
            <a:ext cx="1044116" cy="1800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264DB-A4F6-AAEA-6786-EB5DA89DF757}"/>
              </a:ext>
            </a:extLst>
          </p:cNvPr>
          <p:cNvSpPr/>
          <p:nvPr/>
        </p:nvSpPr>
        <p:spPr>
          <a:xfrm>
            <a:off x="5310768" y="2328880"/>
            <a:ext cx="1044116" cy="1800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F35244-C3F8-4552-B271-534A7990B2EE}"/>
              </a:ext>
            </a:extLst>
          </p:cNvPr>
          <p:cNvSpPr/>
          <p:nvPr/>
        </p:nvSpPr>
        <p:spPr>
          <a:xfrm>
            <a:off x="5310768" y="4345104"/>
            <a:ext cx="1044116" cy="1800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ABE0AD-6723-EF6B-A957-7B7105C60DF0}"/>
              </a:ext>
            </a:extLst>
          </p:cNvPr>
          <p:cNvSpPr/>
          <p:nvPr/>
        </p:nvSpPr>
        <p:spPr>
          <a:xfrm>
            <a:off x="4230648" y="4345104"/>
            <a:ext cx="1044116" cy="1800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D3B47-2805-D005-E087-23436C0BDD18}"/>
              </a:ext>
            </a:extLst>
          </p:cNvPr>
          <p:cNvSpPr/>
          <p:nvPr/>
        </p:nvSpPr>
        <p:spPr>
          <a:xfrm>
            <a:off x="6642916" y="1703089"/>
            <a:ext cx="1044116" cy="180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0F203-3AB0-8336-5717-B2C8202F4FC1}"/>
              </a:ext>
            </a:extLst>
          </p:cNvPr>
          <p:cNvSpPr txBox="1"/>
          <p:nvPr/>
        </p:nvSpPr>
        <p:spPr>
          <a:xfrm>
            <a:off x="7706032" y="1626574"/>
            <a:ext cx="447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WriteCell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전년도 </a:t>
            </a:r>
            <a:r>
              <a:rPr lang="en-US" altLang="ko-KR" dirty="0">
                <a:latin typeface="+mn-ea"/>
              </a:rPr>
              <a:t>Count(1)(</a:t>
            </a:r>
            <a:r>
              <a:rPr lang="ko-KR" altLang="en-US" dirty="0">
                <a:latin typeface="+mn-ea"/>
              </a:rPr>
              <a:t>감사원</a:t>
            </a:r>
            <a:r>
              <a:rPr lang="en-US" altLang="ko-KR" dirty="0">
                <a:latin typeface="+mn-ea"/>
              </a:rPr>
              <a:t>Sum)</a:t>
            </a:r>
            <a:r>
              <a:rPr lang="ko-KR" altLang="en-US" dirty="0">
                <a:latin typeface="+mn-ea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9B0DB6-9DE5-B21B-2983-1809413344D5}"/>
              </a:ext>
            </a:extLst>
          </p:cNvPr>
          <p:cNvSpPr txBox="1"/>
          <p:nvPr/>
        </p:nvSpPr>
        <p:spPr>
          <a:xfrm>
            <a:off x="2351471" y="2771250"/>
            <a:ext cx="553998" cy="1099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BA0CF-F8DC-971B-9DF4-C2DE5BB8FA08}"/>
              </a:ext>
            </a:extLst>
          </p:cNvPr>
          <p:cNvSpPr txBox="1"/>
          <p:nvPr/>
        </p:nvSpPr>
        <p:spPr>
          <a:xfrm>
            <a:off x="3448747" y="2758468"/>
            <a:ext cx="553998" cy="1099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4DF994-31CD-8E85-41A1-C59141E095B8}"/>
              </a:ext>
            </a:extLst>
          </p:cNvPr>
          <p:cNvSpPr txBox="1"/>
          <p:nvPr/>
        </p:nvSpPr>
        <p:spPr>
          <a:xfrm>
            <a:off x="2358440" y="4897946"/>
            <a:ext cx="553998" cy="1099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A9923-27D6-4B76-8C79-A980F4027E63}"/>
              </a:ext>
            </a:extLst>
          </p:cNvPr>
          <p:cNvSpPr txBox="1"/>
          <p:nvPr/>
        </p:nvSpPr>
        <p:spPr>
          <a:xfrm>
            <a:off x="3455716" y="4885164"/>
            <a:ext cx="553998" cy="1099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9EB8D-15C7-2461-2A58-FA85990F4DC0}"/>
              </a:ext>
            </a:extLst>
          </p:cNvPr>
          <p:cNvSpPr txBox="1"/>
          <p:nvPr/>
        </p:nvSpPr>
        <p:spPr>
          <a:xfrm>
            <a:off x="4444613" y="2773710"/>
            <a:ext cx="553998" cy="1099862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2400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EEF04C-0D4A-1311-2A49-6A76DAA87D57}"/>
              </a:ext>
            </a:extLst>
          </p:cNvPr>
          <p:cNvSpPr txBox="1"/>
          <p:nvPr/>
        </p:nvSpPr>
        <p:spPr>
          <a:xfrm>
            <a:off x="5541889" y="2760928"/>
            <a:ext cx="553998" cy="1099862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2400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CEB72-D5A2-3067-D9E9-582999E91D99}"/>
              </a:ext>
            </a:extLst>
          </p:cNvPr>
          <p:cNvSpPr txBox="1"/>
          <p:nvPr/>
        </p:nvSpPr>
        <p:spPr>
          <a:xfrm>
            <a:off x="4451582" y="4900406"/>
            <a:ext cx="553998" cy="1099862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2400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3031E-73C0-487D-ED0A-F2F6D125E763}"/>
              </a:ext>
            </a:extLst>
          </p:cNvPr>
          <p:cNvSpPr txBox="1"/>
          <p:nvPr/>
        </p:nvSpPr>
        <p:spPr>
          <a:xfrm>
            <a:off x="5548858" y="4887624"/>
            <a:ext cx="553998" cy="1099862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    </a:t>
            </a:r>
            <a:r>
              <a:rPr lang="en-US" altLang="ko-KR" sz="2400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4A568A-8CF5-03A8-6EF0-C05B04411C69}"/>
              </a:ext>
            </a:extLst>
          </p:cNvPr>
          <p:cNvSpPr/>
          <p:nvPr/>
        </p:nvSpPr>
        <p:spPr>
          <a:xfrm>
            <a:off x="6642916" y="2194156"/>
            <a:ext cx="1044116" cy="1800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9B08EE-704B-E9BF-AEE1-53B18000FB21}"/>
              </a:ext>
            </a:extLst>
          </p:cNvPr>
          <p:cNvSpPr txBox="1"/>
          <p:nvPr/>
        </p:nvSpPr>
        <p:spPr>
          <a:xfrm>
            <a:off x="7725685" y="2076852"/>
            <a:ext cx="42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en-US" altLang="ko-KR" dirty="0" err="1"/>
              <a:t>WriteCell</a:t>
            </a:r>
            <a:r>
              <a:rPr lang="ko-KR" altLang="en-US" dirty="0"/>
              <a:t> 금년도 </a:t>
            </a:r>
            <a:r>
              <a:rPr lang="en-US" altLang="ko-KR" dirty="0"/>
              <a:t>Count(1)(</a:t>
            </a:r>
            <a:r>
              <a:rPr lang="ko-KR" altLang="en-US" dirty="0"/>
              <a:t>감사원</a:t>
            </a:r>
            <a:r>
              <a:rPr lang="en-US" altLang="ko-KR" dirty="0"/>
              <a:t>Sum)</a:t>
            </a:r>
            <a:r>
              <a:rPr lang="ko-KR" altLang="en-US" dirty="0"/>
              <a:t> 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E6B01B3-9201-E92D-B5DE-12425B32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72" y="4703324"/>
            <a:ext cx="3791479" cy="6858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53200C-0798-DEF5-2960-72A78892925A}"/>
              </a:ext>
            </a:extLst>
          </p:cNvPr>
          <p:cNvSpPr txBox="1"/>
          <p:nvPr/>
        </p:nvSpPr>
        <p:spPr>
          <a:xfrm>
            <a:off x="6632499" y="4333992"/>
            <a:ext cx="38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 err="1"/>
              <a:t>StrCellNum</a:t>
            </a:r>
            <a:r>
              <a:rPr lang="en-US" altLang="ko-KR" i="1" u="sng" dirty="0"/>
              <a:t> &amp; </a:t>
            </a:r>
            <a:r>
              <a:rPr lang="en-US" altLang="ko-KR" i="1" u="sng" dirty="0" err="1"/>
              <a:t>StrCellElseNum</a:t>
            </a:r>
            <a:endParaRPr lang="ko-KR" altLang="en-US" i="1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0AFB8-2931-07DE-4C35-4DC8A7ABA9B2}"/>
              </a:ext>
            </a:extLst>
          </p:cNvPr>
          <p:cNvSpPr txBox="1"/>
          <p:nvPr/>
        </p:nvSpPr>
        <p:spPr>
          <a:xfrm>
            <a:off x="6544725" y="5447877"/>
            <a:ext cx="5724636" cy="144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>
                <a:latin typeface="+mn-ea"/>
              </a:rPr>
              <a:t>               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StrCellNum</a:t>
            </a:r>
            <a:r>
              <a:rPr lang="en-US" altLang="ko-KR" dirty="0">
                <a:latin typeface="+mn-ea"/>
              </a:rPr>
              <a:t> &amp; </a:t>
            </a:r>
            <a:r>
              <a:rPr lang="en-US" altLang="ko-KR" dirty="0" err="1">
                <a:latin typeface="+mn-ea"/>
              </a:rPr>
              <a:t>StrCellElseNum</a:t>
            </a:r>
            <a:endParaRPr lang="en-US" altLang="ko-KR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+mn-ea"/>
              </a:rPr>
              <a:t>                  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WriteCell</a:t>
            </a:r>
            <a:r>
              <a:rPr lang="ko-KR" altLang="en-US" dirty="0">
                <a:latin typeface="+mn-ea"/>
              </a:rPr>
              <a:t>을 위한 </a:t>
            </a:r>
            <a:r>
              <a:rPr lang="en-US" altLang="ko-KR" dirty="0" err="1">
                <a:latin typeface="+mn-ea"/>
              </a:rPr>
              <a:t>CellNumber</a:t>
            </a:r>
            <a:endParaRPr lang="en-US" altLang="ko-KR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+mn-ea"/>
              </a:rPr>
              <a:t>                       ex)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Count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=1 , Count+5 =6 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+mn-ea"/>
              </a:rPr>
              <a:t>                         -&gt; “E”+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StrCellNum</a:t>
            </a:r>
            <a:r>
              <a:rPr lang="en-US" altLang="ko-KR" dirty="0">
                <a:latin typeface="+mn-ea"/>
              </a:rPr>
              <a:t> -&gt; “E6”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58B877D-FDB6-32BC-EE59-0424B26CC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73" y="2933444"/>
            <a:ext cx="5104460" cy="131463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221A82-0487-0C2B-DA3E-78DB698BC03B}"/>
              </a:ext>
            </a:extLst>
          </p:cNvPr>
          <p:cNvSpPr txBox="1"/>
          <p:nvPr/>
        </p:nvSpPr>
        <p:spPr>
          <a:xfrm>
            <a:off x="6606912" y="2546900"/>
            <a:ext cx="38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 err="1"/>
              <a:t>WriteCell</a:t>
            </a:r>
            <a:endParaRPr lang="ko-KR" altLang="en-US" i="1" u="sng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19D83-B432-AB7D-34E4-6369176E01E3}"/>
              </a:ext>
            </a:extLst>
          </p:cNvPr>
          <p:cNvSpPr/>
          <p:nvPr/>
        </p:nvSpPr>
        <p:spPr>
          <a:xfrm>
            <a:off x="118798" y="2256872"/>
            <a:ext cx="295426" cy="3240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A8EABFF-9D67-2860-30A4-32BED56B1F12}"/>
              </a:ext>
            </a:extLst>
          </p:cNvPr>
          <p:cNvCxnSpPr>
            <a:cxnSpLocks/>
          </p:cNvCxnSpPr>
          <p:nvPr/>
        </p:nvCxnSpPr>
        <p:spPr>
          <a:xfrm>
            <a:off x="387720" y="2418890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174294-1261-9A6E-4237-5250E96CBB94}"/>
              </a:ext>
            </a:extLst>
          </p:cNvPr>
          <p:cNvSpPr/>
          <p:nvPr/>
        </p:nvSpPr>
        <p:spPr>
          <a:xfrm>
            <a:off x="116691" y="4259844"/>
            <a:ext cx="465625" cy="3240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E5E60F-76BA-0D3B-7C8D-67FF6EDFA9F2}"/>
              </a:ext>
            </a:extLst>
          </p:cNvPr>
          <p:cNvCxnSpPr>
            <a:cxnSpLocks/>
          </p:cNvCxnSpPr>
          <p:nvPr/>
        </p:nvCxnSpPr>
        <p:spPr>
          <a:xfrm>
            <a:off x="582316" y="4421862"/>
            <a:ext cx="45137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6064B3-2736-5C4B-21FB-1B42416003F6}"/>
              </a:ext>
            </a:extLst>
          </p:cNvPr>
          <p:cNvSpPr/>
          <p:nvPr/>
        </p:nvSpPr>
        <p:spPr>
          <a:xfrm>
            <a:off x="6642916" y="5569240"/>
            <a:ext cx="1044116" cy="1800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6703E4-4D58-528A-9CE4-994CAEE01285}"/>
              </a:ext>
            </a:extLst>
          </p:cNvPr>
          <p:cNvSpPr/>
          <p:nvPr/>
        </p:nvSpPr>
        <p:spPr>
          <a:xfrm>
            <a:off x="1030647" y="2333997"/>
            <a:ext cx="1044116" cy="1800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CB66C5-BE18-87F8-2C9F-BE5AAB780CF2}"/>
              </a:ext>
            </a:extLst>
          </p:cNvPr>
          <p:cNvSpPr/>
          <p:nvPr/>
        </p:nvSpPr>
        <p:spPr>
          <a:xfrm>
            <a:off x="1062296" y="4345104"/>
            <a:ext cx="1044116" cy="1800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38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-4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EEBC53-D0A2-8E35-017D-54171BC6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24" y="1228983"/>
            <a:ext cx="5360877" cy="50099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C9BD87-71FB-CCB1-BBBB-F5997BA2DEAD}"/>
              </a:ext>
            </a:extLst>
          </p:cNvPr>
          <p:cNvSpPr/>
          <p:nvPr/>
        </p:nvSpPr>
        <p:spPr>
          <a:xfrm>
            <a:off x="2243572" y="2191720"/>
            <a:ext cx="1044116" cy="180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E2729-2CE8-39C7-D4CA-7D393B5CBD43}"/>
              </a:ext>
            </a:extLst>
          </p:cNvPr>
          <p:cNvSpPr/>
          <p:nvPr/>
        </p:nvSpPr>
        <p:spPr>
          <a:xfrm>
            <a:off x="2243572" y="4207944"/>
            <a:ext cx="1044116" cy="180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CE4549-82F2-A00F-B1C5-DDE0B8D9EEFD}"/>
              </a:ext>
            </a:extLst>
          </p:cNvPr>
          <p:cNvSpPr/>
          <p:nvPr/>
        </p:nvSpPr>
        <p:spPr>
          <a:xfrm>
            <a:off x="4367808" y="2191720"/>
            <a:ext cx="1044116" cy="1800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825F66-7289-A680-9138-EFEFEEF122B3}"/>
              </a:ext>
            </a:extLst>
          </p:cNvPr>
          <p:cNvSpPr/>
          <p:nvPr/>
        </p:nvSpPr>
        <p:spPr>
          <a:xfrm>
            <a:off x="4367808" y="4207944"/>
            <a:ext cx="1044116" cy="1800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EA9FED-6FEF-68CE-681A-80F619D497DA}"/>
              </a:ext>
            </a:extLst>
          </p:cNvPr>
          <p:cNvSpPr/>
          <p:nvPr/>
        </p:nvSpPr>
        <p:spPr>
          <a:xfrm>
            <a:off x="6766824" y="2018833"/>
            <a:ext cx="1044116" cy="1800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43D2C-4143-2C5D-FAE1-F45EB4188AA6}"/>
              </a:ext>
            </a:extLst>
          </p:cNvPr>
          <p:cNvSpPr txBox="1"/>
          <p:nvPr/>
        </p:nvSpPr>
        <p:spPr>
          <a:xfrm>
            <a:off x="7882948" y="1915252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en-US" altLang="ko-KR" dirty="0" err="1"/>
              <a:t>ReadCell</a:t>
            </a:r>
            <a:r>
              <a:rPr lang="en-US" altLang="ko-KR" dirty="0"/>
              <a:t>(</a:t>
            </a:r>
            <a:r>
              <a:rPr lang="ko-KR" altLang="en-US" dirty="0"/>
              <a:t>전년도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522A53-A980-8918-3B26-B5494ED758C1}"/>
              </a:ext>
            </a:extLst>
          </p:cNvPr>
          <p:cNvSpPr/>
          <p:nvPr/>
        </p:nvSpPr>
        <p:spPr>
          <a:xfrm>
            <a:off x="6766824" y="2509900"/>
            <a:ext cx="1044116" cy="18002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584378-5FCC-FD5E-43D4-EA004A2CB8EA}"/>
              </a:ext>
            </a:extLst>
          </p:cNvPr>
          <p:cNvSpPr txBox="1"/>
          <p:nvPr/>
        </p:nvSpPr>
        <p:spPr>
          <a:xfrm>
            <a:off x="7882948" y="239259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en-US" altLang="ko-KR" dirty="0" err="1"/>
              <a:t>ReadCell</a:t>
            </a:r>
            <a:r>
              <a:rPr lang="en-US" altLang="ko-KR" dirty="0"/>
              <a:t>(</a:t>
            </a:r>
            <a:r>
              <a:rPr lang="ko-KR" altLang="en-US" dirty="0"/>
              <a:t>금년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1F0121-E44C-DA8F-C393-1C96EC5BDEF3}"/>
              </a:ext>
            </a:extLst>
          </p:cNvPr>
          <p:cNvSpPr txBox="1"/>
          <p:nvPr/>
        </p:nvSpPr>
        <p:spPr>
          <a:xfrm>
            <a:off x="6600056" y="1520788"/>
            <a:ext cx="380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□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비고작성을 위한 </a:t>
            </a:r>
            <a:r>
              <a:rPr lang="en-US" altLang="ko-KR" dirty="0" err="1">
                <a:latin typeface="+mn-ea"/>
              </a:rPr>
              <a:t>ReadCell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DA7EDE-2560-9329-5B95-5557A046FA13}"/>
              </a:ext>
            </a:extLst>
          </p:cNvPr>
          <p:cNvSpPr/>
          <p:nvPr/>
        </p:nvSpPr>
        <p:spPr>
          <a:xfrm>
            <a:off x="255958" y="2096852"/>
            <a:ext cx="295426" cy="3240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6A8727E-6312-CABB-8BBB-9CCB7B36C94A}"/>
              </a:ext>
            </a:extLst>
          </p:cNvPr>
          <p:cNvCxnSpPr>
            <a:cxnSpLocks/>
          </p:cNvCxnSpPr>
          <p:nvPr/>
        </p:nvCxnSpPr>
        <p:spPr>
          <a:xfrm>
            <a:off x="524880" y="2281730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72B0686-B3CF-282C-88F3-50967BF5DF7C}"/>
              </a:ext>
            </a:extLst>
          </p:cNvPr>
          <p:cNvSpPr/>
          <p:nvPr/>
        </p:nvSpPr>
        <p:spPr>
          <a:xfrm>
            <a:off x="1163452" y="2191720"/>
            <a:ext cx="1044116" cy="1800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B45641-4FCC-CB22-4E7B-65C2F6D84D25}"/>
              </a:ext>
            </a:extLst>
          </p:cNvPr>
          <p:cNvSpPr/>
          <p:nvPr/>
        </p:nvSpPr>
        <p:spPr>
          <a:xfrm>
            <a:off x="252527" y="4113076"/>
            <a:ext cx="465625" cy="3240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E4A50A6-F769-01E3-3992-8EA518A04C01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18152" y="4275094"/>
            <a:ext cx="45137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36D1D0-F81A-0F0E-5785-D84803F7C0E4}"/>
              </a:ext>
            </a:extLst>
          </p:cNvPr>
          <p:cNvSpPr/>
          <p:nvPr/>
        </p:nvSpPr>
        <p:spPr>
          <a:xfrm>
            <a:off x="1163452" y="4185192"/>
            <a:ext cx="1044116" cy="18002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6473E2-C193-7D9F-EA96-C4A3C4176B8B}"/>
              </a:ext>
            </a:extLst>
          </p:cNvPr>
          <p:cNvSpPr txBox="1"/>
          <p:nvPr/>
        </p:nvSpPr>
        <p:spPr>
          <a:xfrm>
            <a:off x="6649204" y="2754045"/>
            <a:ext cx="672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/>
              <a:t>IF</a:t>
            </a:r>
            <a:r>
              <a:rPr lang="ko-KR" altLang="en-US" i="1" u="sng" dirty="0"/>
              <a:t> </a:t>
            </a:r>
            <a:r>
              <a:rPr lang="en-US" altLang="ko-KR" i="1" u="sng" dirty="0"/>
              <a:t>[not </a:t>
            </a:r>
            <a:r>
              <a:rPr lang="en-US" altLang="ko-KR" i="1" u="sng" dirty="0" err="1"/>
              <a:t>CurrentFile.Name.Contains</a:t>
            </a:r>
            <a:r>
              <a:rPr lang="en-US" altLang="ko-KR" i="1" u="sng" dirty="0"/>
              <a:t>("</a:t>
            </a:r>
            <a:r>
              <a:rPr lang="ko-KR" altLang="en-US" i="1" u="sng" dirty="0"/>
              <a:t>전년도</a:t>
            </a:r>
            <a:r>
              <a:rPr lang="en-US" altLang="ko-KR" i="1" u="sng" dirty="0"/>
              <a:t>")]</a:t>
            </a:r>
            <a:r>
              <a:rPr lang="ko-KR" altLang="en-US" i="1" u="sng" dirty="0"/>
              <a:t> 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금년에만 실행</a:t>
            </a:r>
            <a:r>
              <a:rPr lang="en-US" altLang="ko-KR" dirty="0"/>
              <a:t>(</a:t>
            </a:r>
            <a:r>
              <a:rPr lang="ko-KR" altLang="en-US" dirty="0"/>
              <a:t>파일 읽는 순서 </a:t>
            </a:r>
            <a:r>
              <a:rPr lang="en-US" altLang="ko-KR" dirty="0"/>
              <a:t>: (</a:t>
            </a:r>
            <a:r>
              <a:rPr lang="ko-KR" altLang="en-US" dirty="0"/>
              <a:t>전년도</a:t>
            </a:r>
            <a:r>
              <a:rPr lang="en-US" altLang="ko-KR" dirty="0"/>
              <a:t>)-&gt;</a:t>
            </a:r>
            <a:r>
              <a:rPr lang="ko-KR" altLang="en-US" dirty="0"/>
              <a:t>금년</a:t>
            </a:r>
            <a:r>
              <a:rPr lang="en-US" altLang="ko-KR" dirty="0"/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E6EF20-8A92-F831-11F8-EEBA5AF1964C}"/>
              </a:ext>
            </a:extLst>
          </p:cNvPr>
          <p:cNvSpPr txBox="1"/>
          <p:nvPr/>
        </p:nvSpPr>
        <p:spPr>
          <a:xfrm>
            <a:off x="7022552" y="3297988"/>
            <a:ext cx="5161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└</a:t>
            </a:r>
            <a:r>
              <a:rPr lang="en-US" altLang="ko-KR" dirty="0"/>
              <a:t> IF </a:t>
            </a:r>
          </a:p>
          <a:p>
            <a:r>
              <a:rPr lang="en-US" altLang="ko-KR" dirty="0"/>
              <a:t>     1. </a:t>
            </a:r>
            <a:r>
              <a:rPr lang="en-US" altLang="ko-KR" dirty="0" err="1"/>
              <a:t>cdbl</a:t>
            </a:r>
            <a:r>
              <a:rPr lang="en-US" altLang="ko-KR" dirty="0"/>
              <a:t>(</a:t>
            </a:r>
            <a:r>
              <a:rPr lang="ko-KR" altLang="en-US" dirty="0"/>
              <a:t>금년</a:t>
            </a:r>
            <a:r>
              <a:rPr lang="en-US" altLang="ko-KR" dirty="0"/>
              <a:t>) = 0 And </a:t>
            </a:r>
            <a:r>
              <a:rPr lang="en-US" altLang="ko-KR" dirty="0" err="1"/>
              <a:t>cdbl</a:t>
            </a:r>
            <a:r>
              <a:rPr lang="en-US" altLang="ko-KR" dirty="0"/>
              <a:t>(</a:t>
            </a:r>
            <a:r>
              <a:rPr lang="ko-KR" altLang="en-US" dirty="0"/>
              <a:t>전년도</a:t>
            </a:r>
            <a:r>
              <a:rPr lang="en-US" altLang="ko-KR" dirty="0"/>
              <a:t>) = 0</a:t>
            </a:r>
          </a:p>
          <a:p>
            <a:r>
              <a:rPr lang="en-US" altLang="ko-KR" dirty="0"/>
              <a:t>     2. </a:t>
            </a:r>
            <a:r>
              <a:rPr lang="en-US" altLang="ko-KR" dirty="0" err="1"/>
              <a:t>cdbl</a:t>
            </a:r>
            <a:r>
              <a:rPr lang="en-US" altLang="ko-KR" dirty="0"/>
              <a:t>(</a:t>
            </a:r>
            <a:r>
              <a:rPr lang="ko-KR" altLang="en-US" dirty="0"/>
              <a:t>금년</a:t>
            </a:r>
            <a:r>
              <a:rPr lang="en-US" altLang="ko-KR" dirty="0"/>
              <a:t>) &lt;&gt; 0 And </a:t>
            </a:r>
            <a:r>
              <a:rPr lang="en-US" altLang="ko-KR" dirty="0" err="1"/>
              <a:t>cdbl</a:t>
            </a:r>
            <a:r>
              <a:rPr lang="en-US" altLang="ko-KR" dirty="0"/>
              <a:t>(</a:t>
            </a:r>
            <a:r>
              <a:rPr lang="ko-KR" altLang="en-US" dirty="0"/>
              <a:t>전년도</a:t>
            </a:r>
            <a:r>
              <a:rPr lang="en-US" altLang="ko-KR" dirty="0"/>
              <a:t>) = 0</a:t>
            </a:r>
            <a:endParaRPr lang="ko-KR" altLang="en-US" dirty="0"/>
          </a:p>
          <a:p>
            <a:r>
              <a:rPr lang="en-US" altLang="ko-KR" dirty="0"/>
              <a:t>     3. </a:t>
            </a:r>
            <a:r>
              <a:rPr lang="en-US" altLang="ko-KR" dirty="0" err="1"/>
              <a:t>cdbl</a:t>
            </a:r>
            <a:r>
              <a:rPr lang="en-US" altLang="ko-KR" dirty="0"/>
              <a:t>(</a:t>
            </a:r>
            <a:r>
              <a:rPr lang="ko-KR" altLang="en-US" dirty="0"/>
              <a:t>금년</a:t>
            </a:r>
            <a:r>
              <a:rPr lang="en-US" altLang="ko-KR" dirty="0"/>
              <a:t>) = 0 And </a:t>
            </a:r>
            <a:r>
              <a:rPr lang="en-US" altLang="ko-KR" dirty="0" err="1"/>
              <a:t>cdbl</a:t>
            </a:r>
            <a:r>
              <a:rPr lang="en-US" altLang="ko-KR" dirty="0"/>
              <a:t>(</a:t>
            </a:r>
            <a:r>
              <a:rPr lang="ko-KR" altLang="en-US" dirty="0"/>
              <a:t>전년도</a:t>
            </a:r>
            <a:r>
              <a:rPr lang="en-US" altLang="ko-KR" dirty="0"/>
              <a:t>) &lt;&gt; 0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060CAF9-A33C-E824-D2FB-49E344EC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62" y="4474723"/>
            <a:ext cx="3867690" cy="17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3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지방정부 비고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순위작성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-5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5963F0-2B8F-2B04-CCAD-988BC99D48FE}"/>
              </a:ext>
            </a:extLst>
          </p:cNvPr>
          <p:cNvSpPr txBox="1"/>
          <p:nvPr/>
        </p:nvSpPr>
        <p:spPr>
          <a:xfrm>
            <a:off x="834591" y="1841631"/>
            <a:ext cx="338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□</a:t>
            </a:r>
            <a:r>
              <a:rPr lang="en-US" altLang="ko-KR" sz="2000" dirty="0"/>
              <a:t> </a:t>
            </a:r>
            <a:r>
              <a:rPr lang="ko-KR" altLang="en-US" sz="2000" dirty="0"/>
              <a:t>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84A1B-1C9B-A7C7-D503-5437BBD98077}"/>
              </a:ext>
            </a:extLst>
          </p:cNvPr>
          <p:cNvSpPr txBox="1"/>
          <p:nvPr/>
        </p:nvSpPr>
        <p:spPr>
          <a:xfrm>
            <a:off x="1040572" y="2184296"/>
            <a:ext cx="33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Build </a:t>
            </a:r>
            <a:r>
              <a:rPr lang="en-US" altLang="ko-KR" dirty="0" err="1"/>
              <a:t>DataTable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D842E59-F797-F30F-D760-C922F771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7" y="2582405"/>
            <a:ext cx="4715533" cy="111458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8A46748-53AC-6647-F0D6-366A0EFF3BBB}"/>
              </a:ext>
            </a:extLst>
          </p:cNvPr>
          <p:cNvSpPr txBox="1"/>
          <p:nvPr/>
        </p:nvSpPr>
        <p:spPr>
          <a:xfrm>
            <a:off x="1040572" y="3795184"/>
            <a:ext cx="33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Add Data Row</a:t>
            </a:r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DBD7F1B-0777-225B-8A90-B3131638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65" y="5453517"/>
            <a:ext cx="4683196" cy="61921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34382BB-671C-6225-61A0-A3572DF54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200" y="4158634"/>
            <a:ext cx="3267531" cy="108600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08028F4-0B23-6AEE-6790-84A4EB62F61D}"/>
              </a:ext>
            </a:extLst>
          </p:cNvPr>
          <p:cNvSpPr txBox="1"/>
          <p:nvPr/>
        </p:nvSpPr>
        <p:spPr>
          <a:xfrm>
            <a:off x="6153140" y="2502044"/>
            <a:ext cx="5711200" cy="144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/>
              <a:t>Build </a:t>
            </a:r>
            <a:r>
              <a:rPr lang="en-US" altLang="ko-KR" i="1" u="sng" dirty="0" err="1"/>
              <a:t>DataTable</a:t>
            </a:r>
            <a:r>
              <a:rPr lang="en-US" altLang="ko-KR" i="1" u="sng" dirty="0"/>
              <a:t> </a:t>
            </a:r>
            <a:r>
              <a:rPr lang="ko-KR" altLang="en-US" i="1" u="sng" dirty="0" err="1"/>
              <a:t>주의할점</a:t>
            </a:r>
            <a:endParaRPr lang="en-US" altLang="ko-KR" i="1" u="sng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- Process</a:t>
            </a:r>
            <a:r>
              <a:rPr lang="ko-KR" altLang="en-US" dirty="0"/>
              <a:t> 단계에서 </a:t>
            </a:r>
            <a:r>
              <a:rPr lang="en-US" altLang="ko-KR" dirty="0"/>
              <a:t>Build </a:t>
            </a:r>
            <a:r>
              <a:rPr lang="ko-KR" altLang="en-US" dirty="0"/>
              <a:t>할 경우 </a:t>
            </a:r>
            <a:r>
              <a:rPr lang="en-US" altLang="ko-KR" dirty="0"/>
              <a:t>Transaction  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돌때마다 다시 </a:t>
            </a:r>
            <a:r>
              <a:rPr lang="en-US" altLang="ko-KR" dirty="0"/>
              <a:t>Build </a:t>
            </a:r>
            <a:r>
              <a:rPr lang="ko-KR" altLang="en-US" dirty="0"/>
              <a:t>해서 초기화 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   -&gt;Initialization</a:t>
            </a:r>
            <a:r>
              <a:rPr lang="ko-KR" altLang="en-US" dirty="0"/>
              <a:t> 단계에서 </a:t>
            </a:r>
            <a:r>
              <a:rPr lang="en-US" altLang="ko-KR" dirty="0"/>
              <a:t>Build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ABE858-D139-D201-0C18-01EA46D8978E}"/>
              </a:ext>
            </a:extLst>
          </p:cNvPr>
          <p:cNvSpPr txBox="1"/>
          <p:nvPr/>
        </p:nvSpPr>
        <p:spPr>
          <a:xfrm>
            <a:off x="6139720" y="4060086"/>
            <a:ext cx="5724620" cy="206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/>
              <a:t> Add Data Row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- Count : Transaction </a:t>
            </a:r>
            <a:r>
              <a:rPr lang="ko-KR" altLang="en-US" dirty="0"/>
              <a:t>돌때마다</a:t>
            </a:r>
            <a:r>
              <a:rPr lang="en-US" altLang="ko-KR" dirty="0"/>
              <a:t> +1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     - </a:t>
            </a:r>
            <a:r>
              <a:rPr lang="en-US" altLang="ko-KR" dirty="0" err="1"/>
              <a:t>in_StrList</a:t>
            </a:r>
            <a:r>
              <a:rPr lang="en-US" altLang="ko-KR" dirty="0"/>
              <a:t> : </a:t>
            </a:r>
            <a:r>
              <a:rPr lang="ko-KR" altLang="en-US" dirty="0"/>
              <a:t>지역 명</a:t>
            </a:r>
            <a:r>
              <a:rPr lang="en-US" altLang="ko-KR" dirty="0"/>
              <a:t>(</a:t>
            </a:r>
            <a:r>
              <a:rPr lang="ko-KR" altLang="en-US" dirty="0"/>
              <a:t>서울 </a:t>
            </a:r>
            <a:r>
              <a:rPr lang="en-US" altLang="ko-KR" dirty="0"/>
              <a:t>– </a:t>
            </a:r>
            <a:r>
              <a:rPr lang="ko-KR" altLang="en-US" dirty="0"/>
              <a:t>제주</a:t>
            </a:r>
            <a:r>
              <a:rPr lang="en-US" altLang="ko-KR" dirty="0"/>
              <a:t>)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     - ObjSum1 : </a:t>
            </a:r>
            <a:r>
              <a:rPr lang="ko-KR" altLang="en-US" dirty="0"/>
              <a:t>일반합계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- StrSum1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기타합계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- “0” : </a:t>
            </a:r>
            <a:r>
              <a:rPr lang="ko-KR" altLang="en-US" dirty="0"/>
              <a:t>나중에 순위로 바꿀 예정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694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지방정부 비고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순위작성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-5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E065E-E987-A1B7-E422-AD0F59F0521C}"/>
              </a:ext>
            </a:extLst>
          </p:cNvPr>
          <p:cNvSpPr txBox="1"/>
          <p:nvPr/>
        </p:nvSpPr>
        <p:spPr>
          <a:xfrm>
            <a:off x="926031" y="1818771"/>
            <a:ext cx="33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25CC7-1075-4484-F50E-C585FFB23C1B}"/>
              </a:ext>
            </a:extLst>
          </p:cNvPr>
          <p:cNvSpPr txBox="1"/>
          <p:nvPr/>
        </p:nvSpPr>
        <p:spPr>
          <a:xfrm>
            <a:off x="1132011" y="2092856"/>
            <a:ext cx="5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i="1" u="sng" dirty="0"/>
              <a:t>IF : </a:t>
            </a:r>
            <a:r>
              <a:rPr lang="en-US" altLang="ko-KR" i="1" u="sng" dirty="0" err="1"/>
              <a:t>io_IntNum</a:t>
            </a:r>
            <a:r>
              <a:rPr lang="en-US" altLang="ko-KR" i="1" u="sng" dirty="0"/>
              <a:t>=27</a:t>
            </a:r>
            <a:r>
              <a:rPr lang="en-US" altLang="ko-KR" dirty="0"/>
              <a:t> (</a:t>
            </a:r>
            <a:r>
              <a:rPr lang="ko-KR" altLang="en-US" dirty="0"/>
              <a:t>제주</a:t>
            </a:r>
            <a:r>
              <a:rPr lang="en-US" altLang="ko-KR" dirty="0"/>
              <a:t>) </a:t>
            </a:r>
            <a:r>
              <a:rPr lang="ko-KR" altLang="en-US" dirty="0"/>
              <a:t>까지 작성완료</a:t>
            </a: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41B2E-4876-5299-220D-B7BC78996825}"/>
              </a:ext>
            </a:extLst>
          </p:cNvPr>
          <p:cNvSpPr txBox="1"/>
          <p:nvPr/>
        </p:nvSpPr>
        <p:spPr>
          <a:xfrm>
            <a:off x="5812532" y="2740928"/>
            <a:ext cx="572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Excel </a:t>
            </a:r>
            <a:r>
              <a:rPr lang="ko-KR" altLang="en-US" dirty="0"/>
              <a:t>에 </a:t>
            </a:r>
            <a:r>
              <a:rPr lang="en-US" altLang="ko-KR" dirty="0"/>
              <a:t>Write </a:t>
            </a:r>
            <a:r>
              <a:rPr lang="ko-KR" altLang="en-US" dirty="0"/>
              <a:t>하지 않고 데이터상으로 처리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E78A2-34F4-8535-4060-3D4BAC503B7C}"/>
              </a:ext>
            </a:extLst>
          </p:cNvPr>
          <p:cNvSpPr txBox="1"/>
          <p:nvPr/>
        </p:nvSpPr>
        <p:spPr>
          <a:xfrm>
            <a:off x="132080" y="2704924"/>
            <a:ext cx="14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i="1" u="sng" dirty="0">
                <a:solidFill>
                  <a:srgbClr val="FF0000"/>
                </a:solidFill>
              </a:rPr>
              <a:t>※</a:t>
            </a:r>
            <a:r>
              <a:rPr lang="ko-KR" altLang="en-US" i="1" u="sng" dirty="0">
                <a:solidFill>
                  <a:srgbClr val="FF0000"/>
                </a:solidFill>
              </a:rPr>
              <a:t>예시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8D74693-906A-18A5-4558-311B0BCF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89" y="2752757"/>
            <a:ext cx="366763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지방정부 비고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순위작성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-5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E065E-E987-A1B7-E422-AD0F59F0521C}"/>
              </a:ext>
            </a:extLst>
          </p:cNvPr>
          <p:cNvSpPr txBox="1"/>
          <p:nvPr/>
        </p:nvSpPr>
        <p:spPr>
          <a:xfrm>
            <a:off x="926031" y="1818771"/>
            <a:ext cx="33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25CC7-1075-4484-F50E-C585FFB23C1B}"/>
              </a:ext>
            </a:extLst>
          </p:cNvPr>
          <p:cNvSpPr txBox="1"/>
          <p:nvPr/>
        </p:nvSpPr>
        <p:spPr>
          <a:xfrm>
            <a:off x="1132011" y="2092856"/>
            <a:ext cx="5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i="1" u="sng" dirty="0"/>
              <a:t>IF : </a:t>
            </a:r>
            <a:r>
              <a:rPr lang="en-US" altLang="ko-KR" i="1" u="sng" dirty="0" err="1"/>
              <a:t>io_IntNum</a:t>
            </a:r>
            <a:r>
              <a:rPr lang="en-US" altLang="ko-KR" i="1" u="sng" dirty="0"/>
              <a:t>=27</a:t>
            </a:r>
            <a:r>
              <a:rPr lang="en-US" altLang="ko-KR" dirty="0"/>
              <a:t> (</a:t>
            </a:r>
            <a:r>
              <a:rPr lang="ko-KR" altLang="en-US" dirty="0"/>
              <a:t>제주</a:t>
            </a:r>
            <a:r>
              <a:rPr lang="en-US" altLang="ko-KR" dirty="0"/>
              <a:t>) </a:t>
            </a:r>
            <a:r>
              <a:rPr lang="ko-KR" altLang="en-US" dirty="0"/>
              <a:t>까지 작성완료</a:t>
            </a:r>
            <a:endParaRPr lang="en-US" altLang="ko-KR" dirty="0"/>
          </a:p>
          <a:p>
            <a:r>
              <a:rPr lang="en-US" altLang="ko-KR" dirty="0"/>
              <a:t>    4. </a:t>
            </a:r>
            <a:r>
              <a:rPr lang="en-US" altLang="ko-KR" i="1" u="sng" dirty="0" err="1"/>
              <a:t>SortDataTable</a:t>
            </a:r>
            <a:r>
              <a:rPr lang="en-US" altLang="ko-KR" dirty="0"/>
              <a:t> (“</a:t>
            </a:r>
            <a:r>
              <a:rPr lang="ko-KR" altLang="en-US" dirty="0"/>
              <a:t>일반합계</a:t>
            </a:r>
            <a:r>
              <a:rPr lang="en-US" altLang="ko-KR" dirty="0"/>
              <a:t>”)</a:t>
            </a:r>
            <a:r>
              <a:rPr lang="ko-KR" altLang="en-US" dirty="0"/>
              <a:t>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41B2E-4876-5299-220D-B7BC78996825}"/>
              </a:ext>
            </a:extLst>
          </p:cNvPr>
          <p:cNvSpPr txBox="1"/>
          <p:nvPr/>
        </p:nvSpPr>
        <p:spPr>
          <a:xfrm>
            <a:off x="5812532" y="2740928"/>
            <a:ext cx="572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Excel </a:t>
            </a:r>
            <a:r>
              <a:rPr lang="ko-KR" altLang="en-US" dirty="0"/>
              <a:t>에 </a:t>
            </a:r>
            <a:r>
              <a:rPr lang="en-US" altLang="ko-KR" dirty="0"/>
              <a:t>Write </a:t>
            </a:r>
            <a:r>
              <a:rPr lang="ko-KR" altLang="en-US" dirty="0"/>
              <a:t>하지 않고 데이터상으로 처리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E78A2-34F4-8535-4060-3D4BAC503B7C}"/>
              </a:ext>
            </a:extLst>
          </p:cNvPr>
          <p:cNvSpPr txBox="1"/>
          <p:nvPr/>
        </p:nvSpPr>
        <p:spPr>
          <a:xfrm>
            <a:off x="132080" y="2704924"/>
            <a:ext cx="14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i="1" u="sng" dirty="0">
                <a:solidFill>
                  <a:srgbClr val="FF0000"/>
                </a:solidFill>
              </a:rPr>
              <a:t>※</a:t>
            </a:r>
            <a:r>
              <a:rPr lang="ko-KR" altLang="en-US" i="1" u="sng" dirty="0">
                <a:solidFill>
                  <a:srgbClr val="FF0000"/>
                </a:solidFill>
              </a:rPr>
              <a:t>예시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5B02F2-A9A4-8826-C515-B38EA0F4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89" y="2752757"/>
            <a:ext cx="3667637" cy="37629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400694-C841-459F-D286-C4198393FD20}"/>
              </a:ext>
            </a:extLst>
          </p:cNvPr>
          <p:cNvSpPr/>
          <p:nvPr/>
        </p:nvSpPr>
        <p:spPr>
          <a:xfrm>
            <a:off x="2766653" y="2752757"/>
            <a:ext cx="785542" cy="376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지방정부 비고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순위작성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-5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E065E-E987-A1B7-E422-AD0F59F0521C}"/>
              </a:ext>
            </a:extLst>
          </p:cNvPr>
          <p:cNvSpPr txBox="1"/>
          <p:nvPr/>
        </p:nvSpPr>
        <p:spPr>
          <a:xfrm>
            <a:off x="926031" y="1818771"/>
            <a:ext cx="33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25CC7-1075-4484-F50E-C585FFB23C1B}"/>
              </a:ext>
            </a:extLst>
          </p:cNvPr>
          <p:cNvSpPr txBox="1"/>
          <p:nvPr/>
        </p:nvSpPr>
        <p:spPr>
          <a:xfrm>
            <a:off x="1132011" y="2092856"/>
            <a:ext cx="5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i="1" u="sng" dirty="0"/>
              <a:t>IF : </a:t>
            </a:r>
            <a:r>
              <a:rPr lang="en-US" altLang="ko-KR" i="1" u="sng" dirty="0" err="1"/>
              <a:t>io_IntNum</a:t>
            </a:r>
            <a:r>
              <a:rPr lang="en-US" altLang="ko-KR" i="1" u="sng" dirty="0"/>
              <a:t>=27</a:t>
            </a:r>
            <a:r>
              <a:rPr lang="en-US" altLang="ko-KR" dirty="0"/>
              <a:t> (</a:t>
            </a:r>
            <a:r>
              <a:rPr lang="ko-KR" altLang="en-US" dirty="0"/>
              <a:t>제주</a:t>
            </a:r>
            <a:r>
              <a:rPr lang="en-US" altLang="ko-KR" dirty="0"/>
              <a:t>) </a:t>
            </a:r>
            <a:r>
              <a:rPr lang="ko-KR" altLang="en-US" dirty="0"/>
              <a:t>까지 작성완료</a:t>
            </a:r>
            <a:endParaRPr lang="en-US" altLang="ko-KR" dirty="0"/>
          </a:p>
          <a:p>
            <a:r>
              <a:rPr lang="en-US" altLang="ko-KR" dirty="0"/>
              <a:t>    4. </a:t>
            </a:r>
            <a:r>
              <a:rPr lang="en-US" altLang="ko-KR" i="1" u="sng" dirty="0" err="1"/>
              <a:t>SortDataTable</a:t>
            </a:r>
            <a:r>
              <a:rPr lang="en-US" altLang="ko-KR" dirty="0"/>
              <a:t> (“</a:t>
            </a:r>
            <a:r>
              <a:rPr lang="ko-KR" altLang="en-US" dirty="0"/>
              <a:t>일반합계</a:t>
            </a:r>
            <a:r>
              <a:rPr lang="en-US" altLang="ko-KR" dirty="0"/>
              <a:t>”)</a:t>
            </a:r>
            <a:r>
              <a:rPr lang="ko-KR" altLang="en-US" dirty="0"/>
              <a:t>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41B2E-4876-5299-220D-B7BC78996825}"/>
              </a:ext>
            </a:extLst>
          </p:cNvPr>
          <p:cNvSpPr txBox="1"/>
          <p:nvPr/>
        </p:nvSpPr>
        <p:spPr>
          <a:xfrm>
            <a:off x="5812532" y="2740928"/>
            <a:ext cx="572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Excel </a:t>
            </a:r>
            <a:r>
              <a:rPr lang="ko-KR" altLang="en-US" dirty="0"/>
              <a:t>에 </a:t>
            </a:r>
            <a:r>
              <a:rPr lang="en-US" altLang="ko-KR" dirty="0"/>
              <a:t>Write </a:t>
            </a:r>
            <a:r>
              <a:rPr lang="ko-KR" altLang="en-US" dirty="0"/>
              <a:t>하지 않고 데이터상으로 처리</a:t>
            </a:r>
            <a:endParaRPr lang="en-US" altLang="ko-KR" dirty="0"/>
          </a:p>
          <a:p>
            <a:r>
              <a:rPr lang="en-US" altLang="ko-KR" dirty="0"/>
              <a:t> - For Each Row in </a:t>
            </a:r>
            <a:r>
              <a:rPr lang="en-US" altLang="ko-KR" dirty="0" err="1"/>
              <a:t>DataTable</a:t>
            </a:r>
            <a:endParaRPr lang="en-US" altLang="ko-KR" dirty="0"/>
          </a:p>
          <a:p>
            <a:r>
              <a:rPr lang="en-US" altLang="ko-KR" dirty="0"/>
              <a:t>        - Assign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E78A2-34F4-8535-4060-3D4BAC503B7C}"/>
              </a:ext>
            </a:extLst>
          </p:cNvPr>
          <p:cNvSpPr txBox="1"/>
          <p:nvPr/>
        </p:nvSpPr>
        <p:spPr>
          <a:xfrm>
            <a:off x="132080" y="2704924"/>
            <a:ext cx="14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i="1" u="sng" dirty="0">
                <a:solidFill>
                  <a:srgbClr val="FF0000"/>
                </a:solidFill>
              </a:rPr>
              <a:t>※</a:t>
            </a:r>
            <a:r>
              <a:rPr lang="ko-KR" altLang="en-US" i="1" u="sng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A79AB-E0BB-71F8-540E-9CC02880BF81}"/>
              </a:ext>
            </a:extLst>
          </p:cNvPr>
          <p:cNvSpPr txBox="1"/>
          <p:nvPr/>
        </p:nvSpPr>
        <p:spPr>
          <a:xfrm>
            <a:off x="5812531" y="3762942"/>
            <a:ext cx="2744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CurrentRow.Item</a:t>
            </a:r>
            <a:r>
              <a:rPr lang="en-US" altLang="ko-KR" dirty="0"/>
              <a:t>("</a:t>
            </a:r>
            <a:r>
              <a:rPr lang="ko-KR" altLang="en-US" dirty="0"/>
              <a:t>순위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DD7F8-BD1E-2B5B-0925-33B98AFAA81B}"/>
              </a:ext>
            </a:extLst>
          </p:cNvPr>
          <p:cNvSpPr txBox="1"/>
          <p:nvPr/>
        </p:nvSpPr>
        <p:spPr>
          <a:xfrm>
            <a:off x="8794111" y="3762942"/>
            <a:ext cx="2744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Count1.ToString+"</a:t>
            </a:r>
            <a:r>
              <a:rPr lang="ko-KR" altLang="en-US" dirty="0"/>
              <a:t>순위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42637-7B22-0330-E948-6EFAEFB84715}"/>
              </a:ext>
            </a:extLst>
          </p:cNvPr>
          <p:cNvSpPr txBox="1"/>
          <p:nvPr/>
        </p:nvSpPr>
        <p:spPr>
          <a:xfrm>
            <a:off x="8476828" y="376294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F2F390-56C6-069F-1B78-A814DAAC730B}"/>
              </a:ext>
            </a:extLst>
          </p:cNvPr>
          <p:cNvSpPr txBox="1"/>
          <p:nvPr/>
        </p:nvSpPr>
        <p:spPr>
          <a:xfrm>
            <a:off x="5812532" y="4351780"/>
            <a:ext cx="53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▶ </a:t>
            </a:r>
            <a:r>
              <a:rPr lang="en-US" altLang="ko-KR" dirty="0"/>
              <a:t>For Each Row in </a:t>
            </a:r>
            <a:r>
              <a:rPr lang="en-US" altLang="ko-KR" dirty="0" err="1"/>
              <a:t>DataTable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EE9A5D9-44A5-5E5A-1436-57C593C8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89" y="2752757"/>
            <a:ext cx="3677163" cy="37629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AB2BA-6F59-58F2-57AD-232AA2A53111}"/>
              </a:ext>
            </a:extLst>
          </p:cNvPr>
          <p:cNvSpPr/>
          <p:nvPr/>
        </p:nvSpPr>
        <p:spPr>
          <a:xfrm>
            <a:off x="4432339" y="2752757"/>
            <a:ext cx="747480" cy="376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9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043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지방정부 비고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순위작성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-5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E065E-E987-A1B7-E422-AD0F59F0521C}"/>
              </a:ext>
            </a:extLst>
          </p:cNvPr>
          <p:cNvSpPr txBox="1"/>
          <p:nvPr/>
        </p:nvSpPr>
        <p:spPr>
          <a:xfrm>
            <a:off x="926031" y="1818771"/>
            <a:ext cx="33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25CC7-1075-4484-F50E-C585FFB23C1B}"/>
              </a:ext>
            </a:extLst>
          </p:cNvPr>
          <p:cNvSpPr txBox="1"/>
          <p:nvPr/>
        </p:nvSpPr>
        <p:spPr>
          <a:xfrm>
            <a:off x="1132011" y="2092856"/>
            <a:ext cx="5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i="1" u="sng" dirty="0"/>
              <a:t>IF : </a:t>
            </a:r>
            <a:r>
              <a:rPr lang="en-US" altLang="ko-KR" i="1" u="sng" dirty="0" err="1"/>
              <a:t>io_IntNum</a:t>
            </a:r>
            <a:r>
              <a:rPr lang="en-US" altLang="ko-KR" i="1" u="sng" dirty="0"/>
              <a:t>=27</a:t>
            </a:r>
            <a:r>
              <a:rPr lang="en-US" altLang="ko-KR" dirty="0"/>
              <a:t> (</a:t>
            </a:r>
            <a:r>
              <a:rPr lang="ko-KR" altLang="en-US" dirty="0"/>
              <a:t>제주</a:t>
            </a:r>
            <a:r>
              <a:rPr lang="en-US" altLang="ko-KR" dirty="0"/>
              <a:t>) </a:t>
            </a:r>
            <a:r>
              <a:rPr lang="ko-KR" altLang="en-US" dirty="0"/>
              <a:t>까지 작성완료</a:t>
            </a:r>
            <a:endParaRPr lang="en-US" altLang="ko-KR" dirty="0"/>
          </a:p>
          <a:p>
            <a:r>
              <a:rPr lang="en-US" altLang="ko-KR" dirty="0"/>
              <a:t>    4. </a:t>
            </a:r>
            <a:r>
              <a:rPr lang="en-US" altLang="ko-KR" i="1" u="sng" dirty="0" err="1"/>
              <a:t>SortDataTable</a:t>
            </a:r>
            <a:r>
              <a:rPr lang="en-US" altLang="ko-KR" dirty="0"/>
              <a:t> (“</a:t>
            </a:r>
            <a:r>
              <a:rPr lang="ko-KR" altLang="en-US" dirty="0"/>
              <a:t>일반합계</a:t>
            </a:r>
            <a:r>
              <a:rPr lang="en-US" altLang="ko-KR" dirty="0"/>
              <a:t>”)</a:t>
            </a:r>
            <a:r>
              <a:rPr lang="ko-KR" altLang="en-US" dirty="0"/>
              <a:t>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41B2E-4876-5299-220D-B7BC78996825}"/>
              </a:ext>
            </a:extLst>
          </p:cNvPr>
          <p:cNvSpPr txBox="1"/>
          <p:nvPr/>
        </p:nvSpPr>
        <p:spPr>
          <a:xfrm>
            <a:off x="5812532" y="2740928"/>
            <a:ext cx="572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Excel </a:t>
            </a:r>
            <a:r>
              <a:rPr lang="ko-KR" altLang="en-US" dirty="0"/>
              <a:t>에 </a:t>
            </a:r>
            <a:r>
              <a:rPr lang="en-US" altLang="ko-KR" dirty="0"/>
              <a:t>Write </a:t>
            </a:r>
            <a:r>
              <a:rPr lang="ko-KR" altLang="en-US" dirty="0"/>
              <a:t>하지 않고 데이터상으로 처리</a:t>
            </a:r>
            <a:endParaRPr lang="en-US" altLang="ko-KR" dirty="0"/>
          </a:p>
          <a:p>
            <a:r>
              <a:rPr lang="en-US" altLang="ko-KR" dirty="0"/>
              <a:t> - For Each Row in </a:t>
            </a:r>
            <a:r>
              <a:rPr lang="en-US" altLang="ko-KR" dirty="0" err="1"/>
              <a:t>DataTable</a:t>
            </a:r>
            <a:endParaRPr lang="en-US" altLang="ko-KR" dirty="0"/>
          </a:p>
          <a:p>
            <a:r>
              <a:rPr lang="en-US" altLang="ko-KR" dirty="0"/>
              <a:t>        - Assign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E78A2-34F4-8535-4060-3D4BAC503B7C}"/>
              </a:ext>
            </a:extLst>
          </p:cNvPr>
          <p:cNvSpPr txBox="1"/>
          <p:nvPr/>
        </p:nvSpPr>
        <p:spPr>
          <a:xfrm>
            <a:off x="132080" y="2704924"/>
            <a:ext cx="14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i="1" u="sng" dirty="0">
                <a:solidFill>
                  <a:srgbClr val="FF0000"/>
                </a:solidFill>
              </a:rPr>
              <a:t>※</a:t>
            </a:r>
            <a:r>
              <a:rPr lang="ko-KR" altLang="en-US" i="1" u="sng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A79AB-E0BB-71F8-540E-9CC02880BF81}"/>
              </a:ext>
            </a:extLst>
          </p:cNvPr>
          <p:cNvSpPr txBox="1"/>
          <p:nvPr/>
        </p:nvSpPr>
        <p:spPr>
          <a:xfrm>
            <a:off x="5812531" y="3762942"/>
            <a:ext cx="2744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CurrentRow.Item</a:t>
            </a:r>
            <a:r>
              <a:rPr lang="en-US" altLang="ko-KR" dirty="0"/>
              <a:t>("</a:t>
            </a:r>
            <a:r>
              <a:rPr lang="ko-KR" altLang="en-US" dirty="0"/>
              <a:t>순위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DD7F8-BD1E-2B5B-0925-33B98AFAA81B}"/>
              </a:ext>
            </a:extLst>
          </p:cNvPr>
          <p:cNvSpPr txBox="1"/>
          <p:nvPr/>
        </p:nvSpPr>
        <p:spPr>
          <a:xfrm>
            <a:off x="8794111" y="3762942"/>
            <a:ext cx="2744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Count1.ToString+"</a:t>
            </a:r>
            <a:r>
              <a:rPr lang="ko-KR" altLang="en-US" dirty="0"/>
              <a:t>순위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42637-7B22-0330-E948-6EFAEFB84715}"/>
              </a:ext>
            </a:extLst>
          </p:cNvPr>
          <p:cNvSpPr txBox="1"/>
          <p:nvPr/>
        </p:nvSpPr>
        <p:spPr>
          <a:xfrm>
            <a:off x="8476828" y="376294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F2F390-56C6-069F-1B78-A814DAAC730B}"/>
              </a:ext>
            </a:extLst>
          </p:cNvPr>
          <p:cNvSpPr txBox="1"/>
          <p:nvPr/>
        </p:nvSpPr>
        <p:spPr>
          <a:xfrm>
            <a:off x="5812532" y="4351780"/>
            <a:ext cx="53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▶ </a:t>
            </a:r>
            <a:r>
              <a:rPr lang="en-US" altLang="ko-KR" dirty="0"/>
              <a:t>For Each Row in </a:t>
            </a:r>
            <a:r>
              <a:rPr lang="en-US" altLang="ko-KR" dirty="0" err="1"/>
              <a:t>DataTable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E49A6-F572-ED79-A465-5BEB33B46878}"/>
              </a:ext>
            </a:extLst>
          </p:cNvPr>
          <p:cNvSpPr txBox="1"/>
          <p:nvPr/>
        </p:nvSpPr>
        <p:spPr>
          <a:xfrm>
            <a:off x="5874642" y="5081593"/>
            <a:ext cx="53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 err="1"/>
              <a:t>SortDataTable</a:t>
            </a:r>
            <a:r>
              <a:rPr lang="en-US" altLang="ko-KR" dirty="0"/>
              <a:t> (“</a:t>
            </a:r>
            <a:r>
              <a:rPr lang="ko-KR" altLang="en-US" dirty="0"/>
              <a:t>번호</a:t>
            </a:r>
            <a:r>
              <a:rPr lang="en-US" altLang="ko-KR" dirty="0"/>
              <a:t>”)</a:t>
            </a:r>
            <a:r>
              <a:rPr lang="ko-KR" altLang="en-US" dirty="0"/>
              <a:t>기준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5CB503-52E5-4D27-D0C6-F5D2FEB9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08" y="2756771"/>
            <a:ext cx="3677163" cy="380100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518FF4-6DDF-182F-5643-E7DF27615372}"/>
              </a:ext>
            </a:extLst>
          </p:cNvPr>
          <p:cNvSpPr/>
          <p:nvPr/>
        </p:nvSpPr>
        <p:spPr>
          <a:xfrm>
            <a:off x="1542304" y="2756771"/>
            <a:ext cx="515248" cy="38010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2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지방정부 비고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순위작성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③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-5 Process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내부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E065E-E987-A1B7-E422-AD0F59F0521C}"/>
              </a:ext>
            </a:extLst>
          </p:cNvPr>
          <p:cNvSpPr txBox="1"/>
          <p:nvPr/>
        </p:nvSpPr>
        <p:spPr>
          <a:xfrm>
            <a:off x="926031" y="1818771"/>
            <a:ext cx="33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25CC7-1075-4484-F50E-C585FFB23C1B}"/>
              </a:ext>
            </a:extLst>
          </p:cNvPr>
          <p:cNvSpPr txBox="1"/>
          <p:nvPr/>
        </p:nvSpPr>
        <p:spPr>
          <a:xfrm>
            <a:off x="1132011" y="2092856"/>
            <a:ext cx="572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i="1" u="sng" dirty="0"/>
              <a:t>IF : </a:t>
            </a:r>
            <a:r>
              <a:rPr lang="en-US" altLang="ko-KR" i="1" u="sng" dirty="0" err="1"/>
              <a:t>io_IntNum</a:t>
            </a:r>
            <a:r>
              <a:rPr lang="en-US" altLang="ko-KR" i="1" u="sng" dirty="0"/>
              <a:t>=27</a:t>
            </a:r>
            <a:r>
              <a:rPr lang="en-US" altLang="ko-KR" dirty="0"/>
              <a:t> (</a:t>
            </a:r>
            <a:r>
              <a:rPr lang="ko-KR" altLang="en-US" dirty="0"/>
              <a:t>제주</a:t>
            </a:r>
            <a:r>
              <a:rPr lang="en-US" altLang="ko-KR" dirty="0"/>
              <a:t>) </a:t>
            </a:r>
            <a:r>
              <a:rPr lang="ko-KR" altLang="en-US" dirty="0"/>
              <a:t>까지 작성완료</a:t>
            </a:r>
            <a:endParaRPr lang="en-US" altLang="ko-KR" dirty="0"/>
          </a:p>
          <a:p>
            <a:r>
              <a:rPr lang="en-US" altLang="ko-KR" dirty="0"/>
              <a:t>    4. </a:t>
            </a:r>
            <a:r>
              <a:rPr lang="en-US" altLang="ko-KR" i="1" u="sng" dirty="0" err="1"/>
              <a:t>SortDataTable</a:t>
            </a:r>
            <a:r>
              <a:rPr lang="en-US" altLang="ko-KR" dirty="0"/>
              <a:t> (“</a:t>
            </a:r>
            <a:r>
              <a:rPr lang="ko-KR" altLang="en-US" dirty="0"/>
              <a:t>일반합계</a:t>
            </a:r>
            <a:r>
              <a:rPr lang="en-US" altLang="ko-KR" dirty="0"/>
              <a:t>”)</a:t>
            </a:r>
            <a:r>
              <a:rPr lang="ko-KR" altLang="en-US" dirty="0"/>
              <a:t>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41B2E-4876-5299-220D-B7BC78996825}"/>
              </a:ext>
            </a:extLst>
          </p:cNvPr>
          <p:cNvSpPr txBox="1"/>
          <p:nvPr/>
        </p:nvSpPr>
        <p:spPr>
          <a:xfrm>
            <a:off x="5812532" y="2740928"/>
            <a:ext cx="572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Excel </a:t>
            </a:r>
            <a:r>
              <a:rPr lang="ko-KR" altLang="en-US" dirty="0"/>
              <a:t>에 </a:t>
            </a:r>
            <a:r>
              <a:rPr lang="en-US" altLang="ko-KR" dirty="0"/>
              <a:t>Write </a:t>
            </a:r>
            <a:r>
              <a:rPr lang="ko-KR" altLang="en-US" dirty="0"/>
              <a:t>하지 않고 데이터상으로 처리</a:t>
            </a:r>
            <a:endParaRPr lang="en-US" altLang="ko-KR" dirty="0"/>
          </a:p>
          <a:p>
            <a:r>
              <a:rPr lang="en-US" altLang="ko-KR" dirty="0"/>
              <a:t> - For Each Row in </a:t>
            </a:r>
            <a:r>
              <a:rPr lang="en-US" altLang="ko-KR" dirty="0" err="1"/>
              <a:t>DataTable</a:t>
            </a:r>
            <a:endParaRPr lang="en-US" altLang="ko-KR" dirty="0"/>
          </a:p>
          <a:p>
            <a:r>
              <a:rPr lang="en-US" altLang="ko-KR" dirty="0"/>
              <a:t>        - Assign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E78A2-34F4-8535-4060-3D4BAC503B7C}"/>
              </a:ext>
            </a:extLst>
          </p:cNvPr>
          <p:cNvSpPr txBox="1"/>
          <p:nvPr/>
        </p:nvSpPr>
        <p:spPr>
          <a:xfrm>
            <a:off x="132080" y="2704924"/>
            <a:ext cx="14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    </a:t>
            </a:r>
            <a:r>
              <a:rPr lang="en-US" altLang="ko-KR" i="1" u="sng" dirty="0">
                <a:solidFill>
                  <a:srgbClr val="FF0000"/>
                </a:solidFill>
              </a:rPr>
              <a:t>※</a:t>
            </a:r>
            <a:r>
              <a:rPr lang="ko-KR" altLang="en-US" i="1" u="sng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A79AB-E0BB-71F8-540E-9CC02880BF81}"/>
              </a:ext>
            </a:extLst>
          </p:cNvPr>
          <p:cNvSpPr txBox="1"/>
          <p:nvPr/>
        </p:nvSpPr>
        <p:spPr>
          <a:xfrm>
            <a:off x="5812531" y="3762942"/>
            <a:ext cx="2744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CurrentRow.Item</a:t>
            </a:r>
            <a:r>
              <a:rPr lang="en-US" altLang="ko-KR" dirty="0"/>
              <a:t>("</a:t>
            </a:r>
            <a:r>
              <a:rPr lang="ko-KR" altLang="en-US" dirty="0"/>
              <a:t>순위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DD7F8-BD1E-2B5B-0925-33B98AFAA81B}"/>
              </a:ext>
            </a:extLst>
          </p:cNvPr>
          <p:cNvSpPr txBox="1"/>
          <p:nvPr/>
        </p:nvSpPr>
        <p:spPr>
          <a:xfrm>
            <a:off x="8794111" y="3762942"/>
            <a:ext cx="2744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Count1.ToString+"</a:t>
            </a:r>
            <a:r>
              <a:rPr lang="ko-KR" altLang="en-US" dirty="0"/>
              <a:t>순위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42637-7B22-0330-E948-6EFAEFB84715}"/>
              </a:ext>
            </a:extLst>
          </p:cNvPr>
          <p:cNvSpPr txBox="1"/>
          <p:nvPr/>
        </p:nvSpPr>
        <p:spPr>
          <a:xfrm>
            <a:off x="8476828" y="376294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F2F390-56C6-069F-1B78-A814DAAC730B}"/>
              </a:ext>
            </a:extLst>
          </p:cNvPr>
          <p:cNvSpPr txBox="1"/>
          <p:nvPr/>
        </p:nvSpPr>
        <p:spPr>
          <a:xfrm>
            <a:off x="5812532" y="4351780"/>
            <a:ext cx="53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▶ </a:t>
            </a:r>
            <a:r>
              <a:rPr lang="en-US" altLang="ko-KR" dirty="0"/>
              <a:t>For Each Row in </a:t>
            </a:r>
            <a:r>
              <a:rPr lang="en-US" altLang="ko-KR" dirty="0" err="1"/>
              <a:t>DataTable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E49A6-F572-ED79-A465-5BEB33B46878}"/>
              </a:ext>
            </a:extLst>
          </p:cNvPr>
          <p:cNvSpPr txBox="1"/>
          <p:nvPr/>
        </p:nvSpPr>
        <p:spPr>
          <a:xfrm>
            <a:off x="5874642" y="5081593"/>
            <a:ext cx="536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en-US" altLang="ko-KR" i="1" u="sng" dirty="0" err="1"/>
              <a:t>SortDataTable</a:t>
            </a:r>
            <a:r>
              <a:rPr lang="en-US" altLang="ko-KR" dirty="0"/>
              <a:t> (“</a:t>
            </a:r>
            <a:r>
              <a:rPr lang="ko-KR" altLang="en-US" dirty="0"/>
              <a:t>번호</a:t>
            </a:r>
            <a:r>
              <a:rPr lang="en-US" altLang="ko-KR" dirty="0"/>
              <a:t>”)</a:t>
            </a:r>
            <a:r>
              <a:rPr lang="ko-KR" altLang="en-US" dirty="0"/>
              <a:t>기준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04DB5-3A21-31C8-82C9-490E7D7E91E2}"/>
              </a:ext>
            </a:extLst>
          </p:cNvPr>
          <p:cNvSpPr txBox="1"/>
          <p:nvPr/>
        </p:nvSpPr>
        <p:spPr>
          <a:xfrm>
            <a:off x="5956548" y="5811406"/>
            <a:ext cx="558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Excel </a:t>
            </a:r>
            <a:r>
              <a:rPr lang="ko-KR" altLang="en-US" dirty="0"/>
              <a:t>함수 </a:t>
            </a:r>
            <a:r>
              <a:rPr lang="en-US" altLang="ko-KR" dirty="0"/>
              <a:t>[=RANK(A6,$A$6:$A$22,E60)&amp;"</a:t>
            </a:r>
            <a:r>
              <a:rPr lang="ko-KR" altLang="en-US" dirty="0"/>
              <a:t>순위</a:t>
            </a:r>
            <a:r>
              <a:rPr lang="en-US" altLang="ko-KR" dirty="0"/>
              <a:t>“ ]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를 활용하는 방법도 있음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CFA6FC-097A-0F38-7B7B-EAC700F7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89" y="2781884"/>
            <a:ext cx="3677163" cy="380100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E50FC3-BFDC-E07A-6BC2-ED917A89CA1A}"/>
              </a:ext>
            </a:extLst>
          </p:cNvPr>
          <p:cNvSpPr/>
          <p:nvPr/>
        </p:nvSpPr>
        <p:spPr>
          <a:xfrm>
            <a:off x="4443268" y="2781884"/>
            <a:ext cx="770284" cy="3780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9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실행 결과 및 개선 방향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④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20466-A77F-60A0-A176-0A20456C7185}"/>
              </a:ext>
            </a:extLst>
          </p:cNvPr>
          <p:cNvSpPr txBox="1"/>
          <p:nvPr/>
        </p:nvSpPr>
        <p:spPr>
          <a:xfrm>
            <a:off x="672787" y="1586599"/>
            <a:ext cx="1119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실행 결과 </a:t>
            </a:r>
            <a:r>
              <a:rPr lang="en-US" altLang="ko-KR" dirty="0"/>
              <a:t>:</a:t>
            </a:r>
            <a:r>
              <a:rPr lang="ko-KR" altLang="en-US" dirty="0"/>
              <a:t> 자료 수집</a:t>
            </a:r>
            <a:r>
              <a:rPr lang="en-US" altLang="ko-KR" dirty="0"/>
              <a:t>,</a:t>
            </a:r>
            <a:r>
              <a:rPr lang="ko-KR" altLang="en-US" dirty="0"/>
              <a:t> 데이터 전 처리 및 서비스 자동화 확인완료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개선 방향 </a:t>
            </a:r>
            <a:endParaRPr lang="en-US" altLang="ko-KR" dirty="0"/>
          </a:p>
          <a:p>
            <a:r>
              <a:rPr lang="en-US" altLang="ko-KR" dirty="0"/>
              <a:t>        1. </a:t>
            </a:r>
            <a:r>
              <a:rPr lang="ko-KR" altLang="en-US" dirty="0"/>
              <a:t>자료 다운로드 검색 창 활용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-selector</a:t>
            </a:r>
            <a:r>
              <a:rPr lang="ko-KR" altLang="en-US" dirty="0"/>
              <a:t> </a:t>
            </a:r>
            <a:r>
              <a:rPr lang="en-US" altLang="ko-KR" dirty="0"/>
              <a:t>,parent-child </a:t>
            </a:r>
            <a:r>
              <a:rPr lang="ko-KR" altLang="en-US" dirty="0"/>
              <a:t>개념 활용</a:t>
            </a:r>
            <a:r>
              <a:rPr lang="en-US" altLang="ko-KR" dirty="0"/>
              <a:t> </a:t>
            </a:r>
            <a:r>
              <a:rPr lang="ko-KR" altLang="en-US" dirty="0"/>
              <a:t>목록 열지 않고 바로 선택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062483-1AA6-BB84-03E6-32BCE4A2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16" y="2827797"/>
            <a:ext cx="3191320" cy="12384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496137-88B6-47E8-0B6C-850218AD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09" y="2836341"/>
            <a:ext cx="6228692" cy="18419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11D74B-DF1A-7DA1-8620-390264357CC6}"/>
              </a:ext>
            </a:extLst>
          </p:cNvPr>
          <p:cNvSpPr txBox="1"/>
          <p:nvPr/>
        </p:nvSpPr>
        <p:spPr>
          <a:xfrm>
            <a:off x="672787" y="4702095"/>
            <a:ext cx="1038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2. Transaction</a:t>
            </a:r>
            <a:r>
              <a:rPr lang="ko-KR" altLang="en-US" dirty="0"/>
              <a:t> </a:t>
            </a:r>
            <a:r>
              <a:rPr lang="en-US" altLang="ko-KR" dirty="0"/>
              <a:t>Item</a:t>
            </a:r>
          </a:p>
          <a:p>
            <a:r>
              <a:rPr lang="en-US" altLang="ko-KR" dirty="0"/>
              <a:t>            -</a:t>
            </a:r>
            <a:r>
              <a:rPr lang="ko-KR" altLang="en-US" dirty="0"/>
              <a:t>감사원 </a:t>
            </a:r>
            <a:r>
              <a:rPr lang="en-US" altLang="ko-KR" dirty="0"/>
              <a:t>~ </a:t>
            </a:r>
            <a:r>
              <a:rPr lang="ko-KR" altLang="en-US" dirty="0"/>
              <a:t>제주 단위 보다 큰 </a:t>
            </a:r>
            <a:r>
              <a:rPr lang="en-US" altLang="ko-KR" dirty="0"/>
              <a:t>sheet </a:t>
            </a:r>
            <a:r>
              <a:rPr lang="ko-KR" altLang="en-US" dirty="0"/>
              <a:t>단위로 설정</a:t>
            </a:r>
            <a:r>
              <a:rPr lang="en-US" altLang="ko-KR" dirty="0"/>
              <a:t>(</a:t>
            </a:r>
            <a:r>
              <a:rPr lang="ko-KR" altLang="en-US" dirty="0"/>
              <a:t>시간절약</a:t>
            </a:r>
            <a:r>
              <a:rPr lang="en-US" altLang="ko-KR" dirty="0"/>
              <a:t>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A127CA2-0D11-DB18-EAF5-C8FF658B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151" y="5372233"/>
            <a:ext cx="1514686" cy="124794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7F8611-2EC3-D0C8-6448-7E39BDB63E0F}"/>
              </a:ext>
            </a:extLst>
          </p:cNvPr>
          <p:cNvSpPr txBox="1"/>
          <p:nvPr/>
        </p:nvSpPr>
        <p:spPr>
          <a:xfrm>
            <a:off x="4326652" y="5515071"/>
            <a:ext cx="6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FF0000"/>
                </a:solidFill>
              </a:rPr>
              <a:t>→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8D016DD-540E-988F-903B-DA3A156C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230" y="5411987"/>
            <a:ext cx="2419688" cy="43821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D523BF6-700C-A186-3000-23F1F19F9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467" y="5815982"/>
            <a:ext cx="2457793" cy="45726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13A566E-5CD7-DF7F-B995-86542979D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230" y="6257030"/>
            <a:ext cx="247684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실행 결과 및 개선 방향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④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20466-A77F-60A0-A176-0A20456C7185}"/>
              </a:ext>
            </a:extLst>
          </p:cNvPr>
          <p:cNvSpPr txBox="1"/>
          <p:nvPr/>
        </p:nvSpPr>
        <p:spPr>
          <a:xfrm>
            <a:off x="672787" y="1563739"/>
            <a:ext cx="11191553" cy="137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-</a:t>
            </a:r>
            <a:r>
              <a:rPr lang="ko-KR" altLang="en-US" dirty="0"/>
              <a:t>개선 방향 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en-US" altLang="ko-KR" dirty="0"/>
              <a:t>       3. </a:t>
            </a:r>
            <a:r>
              <a:rPr lang="ko-KR" altLang="en-US" dirty="0"/>
              <a:t>결과 입력 시 </a:t>
            </a:r>
            <a:r>
              <a:rPr lang="en-US" altLang="ko-KR" dirty="0"/>
              <a:t>Write Cell  </a:t>
            </a:r>
            <a:r>
              <a:rPr lang="ko-KR" altLang="en-US" dirty="0"/>
              <a:t>→  </a:t>
            </a:r>
            <a:r>
              <a:rPr lang="en-US" altLang="ko-KR" dirty="0"/>
              <a:t>Write Range </a:t>
            </a:r>
          </a:p>
          <a:p>
            <a:pPr>
              <a:lnSpc>
                <a:spcPct val="125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시간 절약 및 안정성 개선</a:t>
            </a:r>
            <a:endParaRPr lang="en-US" altLang="ko-KR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CAF77D-30DE-9B63-19C3-9813E8E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29" y="2875447"/>
            <a:ext cx="4100819" cy="335177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89350AC-5CA9-7005-BEEC-7C55D2AB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36" y="2857678"/>
            <a:ext cx="4100819" cy="341221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5EB778-868A-B073-B37C-A7327E016BA4}"/>
              </a:ext>
            </a:extLst>
          </p:cNvPr>
          <p:cNvSpPr/>
          <p:nvPr/>
        </p:nvSpPr>
        <p:spPr>
          <a:xfrm>
            <a:off x="7601312" y="3206535"/>
            <a:ext cx="3280436" cy="1368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23F04C-E3CD-0C6A-B936-27D855CFD7E5}"/>
              </a:ext>
            </a:extLst>
          </p:cNvPr>
          <p:cNvSpPr/>
          <p:nvPr/>
        </p:nvSpPr>
        <p:spPr>
          <a:xfrm>
            <a:off x="7601312" y="4718703"/>
            <a:ext cx="3280436" cy="1368152"/>
          </a:xfrm>
          <a:prstGeom prst="rect">
            <a:avLst/>
          </a:prstGeom>
          <a:noFill/>
          <a:ln w="57150">
            <a:solidFill>
              <a:srgbClr val="00A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CA7196-40F6-4755-8407-68815A074B5B}"/>
              </a:ext>
            </a:extLst>
          </p:cNvPr>
          <p:cNvSpPr txBox="1"/>
          <p:nvPr/>
        </p:nvSpPr>
        <p:spPr>
          <a:xfrm>
            <a:off x="5774000" y="4155356"/>
            <a:ext cx="6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FF0000"/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0813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결과 장단점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자체 평가 의견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A9FE0-5028-0780-A07A-4245F489AA94}"/>
              </a:ext>
            </a:extLst>
          </p:cNvPr>
          <p:cNvSpPr txBox="1"/>
          <p:nvPr/>
        </p:nvSpPr>
        <p:spPr>
          <a:xfrm>
            <a:off x="812693" y="1988272"/>
            <a:ext cx="10854779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□ 잘한 점</a:t>
            </a:r>
            <a:endParaRPr lang="en-US" altLang="ko-KR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기간내에 고객이 요구한 서비스를 완성하였음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작은 수정사항들은 있었지만 처음 구상한 설계대로 완성하였음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5D090-B3C5-EFB4-3DE3-1E19EEAEA4EB}"/>
              </a:ext>
            </a:extLst>
          </p:cNvPr>
          <p:cNvSpPr txBox="1"/>
          <p:nvPr/>
        </p:nvSpPr>
        <p:spPr>
          <a:xfrm>
            <a:off x="812693" y="3201686"/>
            <a:ext cx="10854779" cy="1568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□ 개선할 점</a:t>
            </a:r>
            <a:endParaRPr lang="en-US" altLang="ko-KR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적은 양의 데이터에선 큰 차이 없지만 많은 양의 데이터에서는 큰 속도차이를 느낄 수 있는 방식으로 설계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예외 처리를 포괄적으로 하지 않고 주먹구구 식으로 해결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데이터 나 양식의 변화에 유동적으로 대처하기 힘든 구조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09E5E-D450-C892-88BE-9DF4F0AE9B1F}"/>
              </a:ext>
            </a:extLst>
          </p:cNvPr>
          <p:cNvSpPr txBox="1"/>
          <p:nvPr/>
        </p:nvSpPr>
        <p:spPr>
          <a:xfrm>
            <a:off x="812693" y="4848578"/>
            <a:ext cx="10854779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□ 느낀 점</a:t>
            </a:r>
            <a:endParaRPr lang="en-US" altLang="ko-KR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기존에 해오던 방식보다 복잡한 프로젝트는 조급하지 않게 설계 계획을 구체적으로 작성 후 작업 하자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단순히 바로 앞의 문제해결에 집중 하기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보단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latin typeface="+mn-ea"/>
              </a:rPr>
              <a:t> 범용성과 안정성을 고려하자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22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2386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292775"/>
            <a:ext cx="10279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열린 재정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hlinkClick r:id="rId2"/>
              </a:rPr>
              <a:t>https://www.openfiscaldata.go.kr/op/ko/index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자료 수집 및 정리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5CE57C-C1C1-52FC-6550-163FF5451AA3}"/>
              </a:ext>
            </a:extLst>
          </p:cNvPr>
          <p:cNvSpPr txBox="1"/>
          <p:nvPr/>
        </p:nvSpPr>
        <p:spPr>
          <a:xfrm>
            <a:off x="1272024" y="4940674"/>
            <a:ext cx="6660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단순 </a:t>
            </a:r>
            <a:r>
              <a:rPr lang="ko-KR" altLang="en-US" sz="160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반복적인 파일다운로드 및 엑셀작업을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효율적으로 자동화처리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A0860-6A9D-8555-C5A3-077802624201}"/>
              </a:ext>
            </a:extLst>
          </p:cNvPr>
          <p:cNvSpPr/>
          <p:nvPr/>
        </p:nvSpPr>
        <p:spPr>
          <a:xfrm>
            <a:off x="1272024" y="2263728"/>
            <a:ext cx="9360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열린 재정 웹사이트의 금년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지난 월 등 재정 정보를 엑셀양식에 정리 하는 반복 작업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48E95C-AEAD-0E7E-2977-46B8A2186C36}"/>
              </a:ext>
            </a:extLst>
          </p:cNvPr>
          <p:cNvSpPr/>
          <p:nvPr/>
        </p:nvSpPr>
        <p:spPr>
          <a:xfrm>
            <a:off x="1272024" y="2932965"/>
            <a:ext cx="7992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다운 받는 자료에 따라 다른 양식에 맞게 정리하고 함수를 이용하여 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재정 순위 등 정리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529E3D-426E-87A9-D23B-96ABF977B087}"/>
              </a:ext>
            </a:extLst>
          </p:cNvPr>
          <p:cNvSpPr/>
          <p:nvPr/>
        </p:nvSpPr>
        <p:spPr>
          <a:xfrm>
            <a:off x="1272024" y="360220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프로그램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UIPATH,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EXCEL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AC690C-5BE0-78DC-4198-DE54E4D74191}"/>
              </a:ext>
            </a:extLst>
          </p:cNvPr>
          <p:cNvSpPr/>
          <p:nvPr/>
        </p:nvSpPr>
        <p:spPr>
          <a:xfrm>
            <a:off x="1272024" y="4271439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UIPATH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REFRAMEWORK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사용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5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44434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9851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인 프로젝트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구성 및 역할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C6D8AC4-E0A5-FF5D-26E3-8835005A1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60000"/>
              </p:ext>
            </p:extLst>
          </p:nvPr>
        </p:nvGraphicFramePr>
        <p:xfrm>
          <a:off x="913204" y="2903220"/>
          <a:ext cx="9649072" cy="16520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186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bg1"/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bg1"/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286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r>
                        <a:rPr kumimoji="0" lang="en-US" altLang="ko-KR" sz="20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20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인터뷰</a:t>
                      </a:r>
                      <a:r>
                        <a:rPr kumimoji="0" lang="en-US" altLang="ko-KR" sz="18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kumimoji="0" lang="en-US" altLang="ko-KR" sz="18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r>
                        <a:rPr kumimoji="0" lang="en-US" altLang="ko-KR" sz="18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운영 및  정리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44434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9851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사전 기획 </a:t>
            </a:r>
            <a:r>
              <a:rPr lang="en-US" altLang="ko-KR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~ </a:t>
            </a: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최종 구축까지 수행 절차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533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절차 및 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821F3-1FE7-768F-E94D-C257FC903D0B}"/>
              </a:ext>
            </a:extLst>
          </p:cNvPr>
          <p:cNvSpPr txBox="1"/>
          <p:nvPr/>
        </p:nvSpPr>
        <p:spPr>
          <a:xfrm>
            <a:off x="913204" y="2203931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사전 인터뷰를 통한 요구사항 파악 후 자동화 구조 설계 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0340F1A-9A17-657F-5650-6DA21F501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67615"/>
              </p:ext>
            </p:extLst>
          </p:nvPr>
        </p:nvGraphicFramePr>
        <p:xfrm>
          <a:off x="913204" y="2815986"/>
          <a:ext cx="10153129" cy="35986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51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1"/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1"/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4899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8/19(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8/22(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인터뷰 및  기획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요구사항  확인 및 설계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8/22(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8/23(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 기업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479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8/23(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8/24(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479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8/24(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8/26(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8/26(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9/01(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REFRAMEWORK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내 구현</a:t>
                      </a:r>
                      <a:endParaRPr lang="en-US" altLang="ko-KR" sz="150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실행 및 예외처리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479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8/19(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9/01(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81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파일 다운로드 과정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1702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결과 제시 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① 데이터 수집</a:t>
            </a:r>
            <a:r>
              <a:rPr lang="ko-KR" altLang="en-US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9A6D3C-9142-7B9B-31AD-F6C9EB8E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66" y="1894598"/>
            <a:ext cx="2533522" cy="4867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0BA442-4F9D-3C15-B92A-3ED8DDCE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44" y="3670589"/>
            <a:ext cx="5727877" cy="2857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BE7E4-F8C4-D336-4543-FA3087D6CBAD}"/>
              </a:ext>
            </a:extLst>
          </p:cNvPr>
          <p:cNvSpPr txBox="1"/>
          <p:nvPr/>
        </p:nvSpPr>
        <p:spPr>
          <a:xfrm>
            <a:off x="3910636" y="2479609"/>
            <a:ext cx="7153604" cy="10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ko-KR" altLang="en-US" dirty="0">
                <a:latin typeface="+mn-ea"/>
              </a:rPr>
              <a:t>웹사이트에서 필요한 항목들을 미리 개방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ko-KR" altLang="en-US" dirty="0">
                <a:latin typeface="+mn-ea"/>
              </a:rPr>
              <a:t>다운받을 항목을 변수 처리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ko-KR" dirty="0">
                <a:latin typeface="+mn-ea"/>
              </a:rPr>
              <a:t>For each Row in </a:t>
            </a:r>
            <a:r>
              <a:rPr lang="en-US" altLang="ko-KR" dirty="0" err="1">
                <a:latin typeface="+mn-ea"/>
              </a:rPr>
              <a:t>DataTable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을 사용하여 모든 항목 다운로드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A12A97-CF22-0411-6DBE-16D48F8B8028}"/>
              </a:ext>
            </a:extLst>
          </p:cNvPr>
          <p:cNvSpPr/>
          <p:nvPr/>
        </p:nvSpPr>
        <p:spPr>
          <a:xfrm>
            <a:off x="7460974" y="5897218"/>
            <a:ext cx="1007165" cy="2517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2366E9-7E6B-0A5E-453E-845FAFEDBAE0}"/>
              </a:ext>
            </a:extLst>
          </p:cNvPr>
          <p:cNvCxnSpPr>
            <a:cxnSpLocks/>
          </p:cNvCxnSpPr>
          <p:nvPr/>
        </p:nvCxnSpPr>
        <p:spPr>
          <a:xfrm>
            <a:off x="11050988" y="3053539"/>
            <a:ext cx="0" cy="29629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5D3BD45-EEEE-4F0B-795B-5A83CA132B21}"/>
              </a:ext>
            </a:extLst>
          </p:cNvPr>
          <p:cNvCxnSpPr>
            <a:cxnSpLocks/>
          </p:cNvCxnSpPr>
          <p:nvPr/>
        </p:nvCxnSpPr>
        <p:spPr>
          <a:xfrm flipV="1">
            <a:off x="7142922" y="3040287"/>
            <a:ext cx="3921318" cy="20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C2A7E0-31B6-3357-C0B5-569C48BC3DBE}"/>
              </a:ext>
            </a:extLst>
          </p:cNvPr>
          <p:cNvCxnSpPr>
            <a:endCxn id="14" idx="3"/>
          </p:cNvCxnSpPr>
          <p:nvPr/>
        </p:nvCxnSpPr>
        <p:spPr>
          <a:xfrm flipH="1">
            <a:off x="8468139" y="6016487"/>
            <a:ext cx="2596101" cy="66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26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497840" y="135290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F4E1-C26F-C34D-BDBB-66BCE9F5CDC1}"/>
              </a:ext>
            </a:extLst>
          </p:cNvPr>
          <p:cNvSpPr txBox="1"/>
          <p:nvPr/>
        </p:nvSpPr>
        <p:spPr>
          <a:xfrm>
            <a:off x="761436" y="1407075"/>
            <a:ext cx="8604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파일 다운로드 과정</a:t>
            </a:r>
            <a:endParaRPr lang="en-US" altLang="ko-KR" sz="2400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①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-2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 데이터 수집 및 정리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606370-480B-46DD-B576-CCA06F99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8" y="1919702"/>
            <a:ext cx="4376994" cy="44582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C67493-7369-4757-60B3-FA343F21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56" y="5253833"/>
            <a:ext cx="6048672" cy="1124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CC600E-0F86-82AE-881E-D3E9B926E9EB}"/>
              </a:ext>
            </a:extLst>
          </p:cNvPr>
          <p:cNvSpPr txBox="1"/>
          <p:nvPr/>
        </p:nvSpPr>
        <p:spPr>
          <a:xfrm>
            <a:off x="5482456" y="4854461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i="1" u="sng" dirty="0"/>
              <a:t>Config</a:t>
            </a:r>
            <a:endParaRPr lang="ko-KR" altLang="en-US" i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293D1-5AB2-EC81-E512-17898E8C8CB7}"/>
              </a:ext>
            </a:extLst>
          </p:cNvPr>
          <p:cNvSpPr txBox="1"/>
          <p:nvPr/>
        </p:nvSpPr>
        <p:spPr>
          <a:xfrm>
            <a:off x="5448496" y="1919702"/>
            <a:ext cx="6048672" cy="213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ko-KR" altLang="en-US" dirty="0">
                <a:latin typeface="+mn-ea"/>
              </a:rPr>
              <a:t>웹사이트의 재정데이터명 목록을 활용하여 </a:t>
            </a:r>
            <a:r>
              <a:rPr lang="en-US" altLang="ko-KR" dirty="0">
                <a:latin typeface="+mn-ea"/>
              </a:rPr>
              <a:t>For each</a:t>
            </a:r>
            <a:r>
              <a:rPr lang="ko-KR" altLang="en-US" dirty="0">
                <a:latin typeface="+mn-ea"/>
              </a:rPr>
              <a:t> 기준으로 사용할 </a:t>
            </a:r>
            <a:r>
              <a:rPr lang="en-US" altLang="ko-KR" dirty="0">
                <a:latin typeface="+mn-ea"/>
              </a:rPr>
              <a:t>DT </a:t>
            </a:r>
            <a:r>
              <a:rPr lang="ko-KR" altLang="en-US" dirty="0">
                <a:latin typeface="+mn-ea"/>
              </a:rPr>
              <a:t>사전 제작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ko-KR" dirty="0">
                <a:latin typeface="+mn-ea"/>
              </a:rPr>
              <a:t>DT</a:t>
            </a:r>
            <a:r>
              <a:rPr lang="ko-KR" altLang="en-US" dirty="0">
                <a:latin typeface="+mn-ea"/>
              </a:rPr>
              <a:t> 의 재정 데이터 명에 파일명을 연결</a:t>
            </a:r>
            <a:r>
              <a:rPr lang="en-US" altLang="ko-KR" dirty="0">
                <a:latin typeface="+mn-ea"/>
              </a:rPr>
              <a:t>,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Config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key 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i="1" u="sng" dirty="0">
                <a:latin typeface="+mn-ea"/>
              </a:rPr>
              <a:t>재정데이터명</a:t>
            </a:r>
            <a:r>
              <a:rPr lang="en-US" altLang="ko-KR" dirty="0">
                <a:latin typeface="+mn-ea"/>
              </a:rPr>
              <a:t>  /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Value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i="1" u="sng" dirty="0">
                <a:latin typeface="+mn-ea"/>
              </a:rPr>
              <a:t>경로</a:t>
            </a:r>
            <a:r>
              <a:rPr lang="ko-KR" altLang="en-US" dirty="0">
                <a:latin typeface="+mn-ea"/>
              </a:rPr>
              <a:t> 로 놓으면 재정데이터명 하나로 다운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저장까지 가능</a:t>
            </a:r>
          </a:p>
        </p:txBody>
      </p:sp>
    </p:spTree>
    <p:extLst>
      <p:ext uri="{BB962C8B-B14F-4D97-AF65-F5344CB8AC3E}">
        <p14:creationId xmlns:p14="http://schemas.microsoft.com/office/powerpoint/2010/main" val="323291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①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-3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 데이터 수집 및 정리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24FBB4-029E-2723-600A-0EF999AB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95" y="1910059"/>
            <a:ext cx="2438740" cy="13389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3F5BEA4-A7FC-12F7-8DB6-4DCA3B8D64C0}"/>
              </a:ext>
            </a:extLst>
          </p:cNvPr>
          <p:cNvSpPr/>
          <p:nvPr/>
        </p:nvSpPr>
        <p:spPr>
          <a:xfrm>
            <a:off x="1127448" y="3406943"/>
            <a:ext cx="1589514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중앙정부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B55313-8E70-D18A-A4A1-42A5F0CEBF6B}"/>
              </a:ext>
            </a:extLst>
          </p:cNvPr>
          <p:cNvSpPr/>
          <p:nvPr/>
        </p:nvSpPr>
        <p:spPr>
          <a:xfrm>
            <a:off x="3107668" y="3406943"/>
            <a:ext cx="1589514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예산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EDCC3A-87AE-1A66-B3A9-088507D70DF8}"/>
              </a:ext>
            </a:extLst>
          </p:cNvPr>
          <p:cNvSpPr/>
          <p:nvPr/>
        </p:nvSpPr>
        <p:spPr>
          <a:xfrm>
            <a:off x="5123892" y="2276872"/>
            <a:ext cx="1675395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세출</a:t>
            </a:r>
            <a:r>
              <a:rPr lang="en-US" altLang="ko-KR" dirty="0"/>
              <a:t>_</a:t>
            </a:r>
            <a:r>
              <a:rPr lang="ko-KR" altLang="en-US" dirty="0"/>
              <a:t>지출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BAA04-757E-1D7C-EC4B-4D4D862197E6}"/>
              </a:ext>
            </a:extLst>
          </p:cNvPr>
          <p:cNvSpPr/>
          <p:nvPr/>
        </p:nvSpPr>
        <p:spPr>
          <a:xfrm>
            <a:off x="7143657" y="1888607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외화</a:t>
            </a:r>
            <a:r>
              <a:rPr lang="en-US" altLang="ko-KR" dirty="0">
                <a:solidFill>
                  <a:srgbClr val="FFC000"/>
                </a:solidFill>
              </a:rPr>
              <a:t> (4)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B7CB4F-B6A2-479A-FA78-109F8E4D6154}"/>
              </a:ext>
            </a:extLst>
          </p:cNvPr>
          <p:cNvSpPr/>
          <p:nvPr/>
        </p:nvSpPr>
        <p:spPr>
          <a:xfrm>
            <a:off x="7138449" y="2270704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총액</a:t>
            </a:r>
            <a:r>
              <a:rPr lang="en-US" altLang="ko-KR" dirty="0">
                <a:solidFill>
                  <a:srgbClr val="FFC000"/>
                </a:solidFill>
              </a:rPr>
              <a:t>(4)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5F38E1-E764-977B-1701-FD12A80EDEA6}"/>
              </a:ext>
            </a:extLst>
          </p:cNvPr>
          <p:cNvSpPr/>
          <p:nvPr/>
        </p:nvSpPr>
        <p:spPr>
          <a:xfrm>
            <a:off x="7131316" y="2666748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총지출</a:t>
            </a:r>
            <a:r>
              <a:rPr lang="en-US" altLang="ko-KR" dirty="0">
                <a:solidFill>
                  <a:srgbClr val="FFC000"/>
                </a:solidFill>
              </a:rPr>
              <a:t>(4)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C8B070-5D45-B12C-23BF-FF7B7FD35977}"/>
              </a:ext>
            </a:extLst>
          </p:cNvPr>
          <p:cNvSpPr/>
          <p:nvPr/>
        </p:nvSpPr>
        <p:spPr>
          <a:xfrm>
            <a:off x="7138449" y="3062792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00" dirty="0"/>
              <a:t>001_</a:t>
            </a:r>
            <a:r>
              <a:rPr lang="ko-KR" altLang="en-US" spc="-100" dirty="0"/>
              <a:t>추경포함</a:t>
            </a:r>
            <a:r>
              <a:rPr lang="en-US" altLang="ko-KR" spc="-100" dirty="0">
                <a:solidFill>
                  <a:srgbClr val="FFC000"/>
                </a:solidFill>
              </a:rPr>
              <a:t>(4)</a:t>
            </a:r>
            <a:endParaRPr lang="ko-KR" altLang="en-US" spc="-100" dirty="0">
              <a:solidFill>
                <a:srgbClr val="FFC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31B75C-D093-181C-8FF8-29952ACF4FEA}"/>
              </a:ext>
            </a:extLst>
          </p:cNvPr>
          <p:cNvSpPr/>
          <p:nvPr/>
        </p:nvSpPr>
        <p:spPr>
          <a:xfrm>
            <a:off x="5068677" y="4883107"/>
            <a:ext cx="1675395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세입</a:t>
            </a:r>
            <a:r>
              <a:rPr lang="en-US" altLang="ko-KR" dirty="0"/>
              <a:t>_</a:t>
            </a:r>
            <a:r>
              <a:rPr lang="ko-KR" altLang="en-US" dirty="0"/>
              <a:t>수입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3B47F7-DB27-CCFF-C70A-8290E9E2BEA3}"/>
              </a:ext>
            </a:extLst>
          </p:cNvPr>
          <p:cNvSpPr/>
          <p:nvPr/>
        </p:nvSpPr>
        <p:spPr>
          <a:xfrm>
            <a:off x="7037312" y="4516899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외화</a:t>
            </a:r>
            <a:r>
              <a:rPr lang="en-US" altLang="ko-KR" dirty="0">
                <a:solidFill>
                  <a:srgbClr val="FFC000"/>
                </a:solidFill>
              </a:rPr>
              <a:t>(2)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9946B1-8664-3EB1-D533-4AF39720885D}"/>
              </a:ext>
            </a:extLst>
          </p:cNvPr>
          <p:cNvSpPr/>
          <p:nvPr/>
        </p:nvSpPr>
        <p:spPr>
          <a:xfrm>
            <a:off x="7032104" y="4898996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총액</a:t>
            </a:r>
            <a:r>
              <a:rPr lang="en-US" altLang="ko-KR" dirty="0">
                <a:solidFill>
                  <a:srgbClr val="FFC000"/>
                </a:solidFill>
              </a:rPr>
              <a:t>(2)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23BC1C-ECB0-3D0A-4CFD-66925DE8835A}"/>
              </a:ext>
            </a:extLst>
          </p:cNvPr>
          <p:cNvSpPr/>
          <p:nvPr/>
        </p:nvSpPr>
        <p:spPr>
          <a:xfrm>
            <a:off x="7024971" y="5295040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총수입</a:t>
            </a:r>
            <a:r>
              <a:rPr lang="en-US" altLang="ko-KR" dirty="0">
                <a:solidFill>
                  <a:srgbClr val="FFC000"/>
                </a:solidFill>
              </a:rPr>
              <a:t>(2)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3A56BD-AC70-67E4-BA80-B76D62FF32AC}"/>
              </a:ext>
            </a:extLst>
          </p:cNvPr>
          <p:cNvSpPr/>
          <p:nvPr/>
        </p:nvSpPr>
        <p:spPr>
          <a:xfrm>
            <a:off x="7032104" y="5691084"/>
            <a:ext cx="1675395" cy="294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00" dirty="0"/>
              <a:t>001_</a:t>
            </a:r>
            <a:r>
              <a:rPr lang="ko-KR" altLang="en-US" spc="-100" dirty="0"/>
              <a:t>추경포함</a:t>
            </a:r>
            <a:r>
              <a:rPr lang="en-US" altLang="ko-KR" spc="-100" dirty="0">
                <a:solidFill>
                  <a:srgbClr val="FFC000"/>
                </a:solidFill>
              </a:rPr>
              <a:t>(2)</a:t>
            </a:r>
            <a:endParaRPr lang="ko-KR" altLang="en-US" spc="-100" dirty="0">
              <a:solidFill>
                <a:srgbClr val="FFC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B426DF6-4E81-884A-5235-811176A2EB1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716962" y="3760010"/>
            <a:ext cx="39070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DF72E5-81B3-2BA0-CBEC-211479E86501}"/>
              </a:ext>
            </a:extLst>
          </p:cNvPr>
          <p:cNvCxnSpPr>
            <a:cxnSpLocks/>
          </p:cNvCxnSpPr>
          <p:nvPr/>
        </p:nvCxnSpPr>
        <p:spPr>
          <a:xfrm>
            <a:off x="4611301" y="3760009"/>
            <a:ext cx="3186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11ABE60-2497-C294-2C14-D39063E5BC60}"/>
              </a:ext>
            </a:extLst>
          </p:cNvPr>
          <p:cNvCxnSpPr>
            <a:cxnSpLocks/>
          </p:cNvCxnSpPr>
          <p:nvPr/>
        </p:nvCxnSpPr>
        <p:spPr>
          <a:xfrm>
            <a:off x="4930000" y="2629938"/>
            <a:ext cx="0" cy="26062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9AD603-8861-E832-1BEE-D8929653384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30000" y="5236173"/>
            <a:ext cx="138677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A186FE-10E7-75EF-12F3-B9FA4780E97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30000" y="2629937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5EC857F-8292-88BE-5BE1-0AEFDDCF20D4}"/>
              </a:ext>
            </a:extLst>
          </p:cNvPr>
          <p:cNvCxnSpPr>
            <a:cxnSpLocks/>
          </p:cNvCxnSpPr>
          <p:nvPr/>
        </p:nvCxnSpPr>
        <p:spPr>
          <a:xfrm>
            <a:off x="6946224" y="2027928"/>
            <a:ext cx="0" cy="11819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DA6553D-1E2E-7DAA-73F6-CE2148E50B24}"/>
              </a:ext>
            </a:extLst>
          </p:cNvPr>
          <p:cNvCxnSpPr>
            <a:cxnSpLocks/>
          </p:cNvCxnSpPr>
          <p:nvPr/>
        </p:nvCxnSpPr>
        <p:spPr>
          <a:xfrm>
            <a:off x="6946224" y="2024844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5CBE6B2-74BB-7931-538B-0C95B0700241}"/>
              </a:ext>
            </a:extLst>
          </p:cNvPr>
          <p:cNvCxnSpPr>
            <a:cxnSpLocks/>
          </p:cNvCxnSpPr>
          <p:nvPr/>
        </p:nvCxnSpPr>
        <p:spPr>
          <a:xfrm>
            <a:off x="6946224" y="2456890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53F96E-DF57-9369-6989-7136A7C3C5BF}"/>
              </a:ext>
            </a:extLst>
          </p:cNvPr>
          <p:cNvCxnSpPr>
            <a:cxnSpLocks/>
          </p:cNvCxnSpPr>
          <p:nvPr/>
        </p:nvCxnSpPr>
        <p:spPr>
          <a:xfrm>
            <a:off x="6946224" y="2816930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27E446-DE54-61AC-AF0A-D6A048CB9B7A}"/>
              </a:ext>
            </a:extLst>
          </p:cNvPr>
          <p:cNvCxnSpPr>
            <a:cxnSpLocks/>
          </p:cNvCxnSpPr>
          <p:nvPr/>
        </p:nvCxnSpPr>
        <p:spPr>
          <a:xfrm>
            <a:off x="6946224" y="3212976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2745772-EDF3-A477-CA56-7F3242CDC0FD}"/>
              </a:ext>
            </a:extLst>
          </p:cNvPr>
          <p:cNvCxnSpPr>
            <a:cxnSpLocks/>
          </p:cNvCxnSpPr>
          <p:nvPr/>
        </p:nvCxnSpPr>
        <p:spPr>
          <a:xfrm>
            <a:off x="6744072" y="2636910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5EB214E-6032-6302-F4C8-C66266EC3B04}"/>
              </a:ext>
            </a:extLst>
          </p:cNvPr>
          <p:cNvCxnSpPr>
            <a:cxnSpLocks/>
          </p:cNvCxnSpPr>
          <p:nvPr/>
        </p:nvCxnSpPr>
        <p:spPr>
          <a:xfrm>
            <a:off x="6874216" y="4656220"/>
            <a:ext cx="0" cy="11819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FEE08E8-7FFF-2795-D01C-C44E8406AAE4}"/>
              </a:ext>
            </a:extLst>
          </p:cNvPr>
          <p:cNvCxnSpPr>
            <a:cxnSpLocks/>
          </p:cNvCxnSpPr>
          <p:nvPr/>
        </p:nvCxnSpPr>
        <p:spPr>
          <a:xfrm>
            <a:off x="6874216" y="4653136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65E99D1-7FAA-80DA-D599-2DA26C10E0D3}"/>
              </a:ext>
            </a:extLst>
          </p:cNvPr>
          <p:cNvCxnSpPr>
            <a:cxnSpLocks/>
          </p:cNvCxnSpPr>
          <p:nvPr/>
        </p:nvCxnSpPr>
        <p:spPr>
          <a:xfrm>
            <a:off x="6874216" y="5085182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BA0786D-3D8E-9B4E-84A5-99700FE2158B}"/>
              </a:ext>
            </a:extLst>
          </p:cNvPr>
          <p:cNvCxnSpPr>
            <a:cxnSpLocks/>
          </p:cNvCxnSpPr>
          <p:nvPr/>
        </p:nvCxnSpPr>
        <p:spPr>
          <a:xfrm>
            <a:off x="6874216" y="5445222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6CA4EF3-F4C6-DE2F-AD3A-46BDCB04A4A4}"/>
              </a:ext>
            </a:extLst>
          </p:cNvPr>
          <p:cNvCxnSpPr>
            <a:cxnSpLocks/>
          </p:cNvCxnSpPr>
          <p:nvPr/>
        </p:nvCxnSpPr>
        <p:spPr>
          <a:xfrm>
            <a:off x="6874216" y="5841268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52122D4-49F7-F575-0564-14AFCFF6DB70}"/>
              </a:ext>
            </a:extLst>
          </p:cNvPr>
          <p:cNvCxnSpPr>
            <a:cxnSpLocks/>
          </p:cNvCxnSpPr>
          <p:nvPr/>
        </p:nvCxnSpPr>
        <p:spPr>
          <a:xfrm>
            <a:off x="6694196" y="5265202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4545CC4D-6092-5949-DD0B-43E29B0B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95" y="4434030"/>
            <a:ext cx="2457793" cy="43821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FFAC68B-6353-6E4A-9517-20B900FE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095" y="4882431"/>
            <a:ext cx="2419688" cy="43821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2E83187-4219-CCB2-F5B7-F80E85F44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332" y="5331829"/>
            <a:ext cx="2457793" cy="45726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4C50E87-CB9B-B2C5-1520-82617155F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2095" y="5772877"/>
            <a:ext cx="2476846" cy="45726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83434D6-BD82-D44C-8403-407B1C13A6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737" y="2091530"/>
            <a:ext cx="473374" cy="47337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D1A7626-56FB-6580-C039-79CC11E31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770" y="1551470"/>
            <a:ext cx="473374" cy="47337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EB8AA4C-32B9-4E20-EF14-78B762ACA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542" y="4647814"/>
            <a:ext cx="473374" cy="47337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D03DE74-818B-2EB5-4E5E-D7CCEB4FD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758" y="4181304"/>
            <a:ext cx="473374" cy="47337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8196804-1786-30D2-7727-AC3D30B06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7" y="3176972"/>
            <a:ext cx="531493" cy="53149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C1D142A-1A78-740F-09A6-60B7F97C9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223" y="3176972"/>
            <a:ext cx="531493" cy="5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45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0943C7-FE9B-A7ED-DF4A-B316490652A8}"/>
              </a:ext>
            </a:extLst>
          </p:cNvPr>
          <p:cNvSpPr/>
          <p:nvPr/>
        </p:nvSpPr>
        <p:spPr>
          <a:xfrm>
            <a:off x="-7620" y="-762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1B9EC-E604-0F04-E801-E6D1D0FCDE63}"/>
              </a:ext>
            </a:extLst>
          </p:cNvPr>
          <p:cNvSpPr txBox="1"/>
          <p:nvPr/>
        </p:nvSpPr>
        <p:spPr>
          <a:xfrm>
            <a:off x="913204" y="1400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수행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F6B42-4DD0-C678-316C-94F79019D56D}"/>
              </a:ext>
            </a:extLst>
          </p:cNvPr>
          <p:cNvSpPr txBox="1"/>
          <p:nvPr/>
        </p:nvSpPr>
        <p:spPr>
          <a:xfrm>
            <a:off x="147320" y="132545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4329-B089-2D5D-D035-F0CAF89FED36}"/>
              </a:ext>
            </a:extLst>
          </p:cNvPr>
          <p:cNvSpPr txBox="1"/>
          <p:nvPr/>
        </p:nvSpPr>
        <p:spPr>
          <a:xfrm>
            <a:off x="943684" y="760511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결과 제시 ①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  <a:ea typeface="+mn-ea"/>
              </a:rPr>
              <a:t>-3</a:t>
            </a:r>
            <a:r>
              <a:rPr lang="ko-KR" altLang="en-US" sz="1100" b="1" spc="-100" dirty="0">
                <a:solidFill>
                  <a:schemeClr val="bg1"/>
                </a:solidFill>
                <a:latin typeface="+mn-ea"/>
                <a:ea typeface="+mn-ea"/>
              </a:rPr>
              <a:t> 데이터 수집 및 정리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60AC2-FA54-4339-7CE1-97F0EE694C6F}"/>
              </a:ext>
            </a:extLst>
          </p:cNvPr>
          <p:cNvSpPr/>
          <p:nvPr/>
        </p:nvSpPr>
        <p:spPr>
          <a:xfrm>
            <a:off x="1127448" y="3406943"/>
            <a:ext cx="1589514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중앙정부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D2B9B1-F44A-B391-1532-D8C3A9C78466}"/>
              </a:ext>
            </a:extLst>
          </p:cNvPr>
          <p:cNvSpPr/>
          <p:nvPr/>
        </p:nvSpPr>
        <p:spPr>
          <a:xfrm>
            <a:off x="3107668" y="3406943"/>
            <a:ext cx="1589514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002_</a:t>
            </a:r>
            <a:r>
              <a:rPr lang="ko-KR" altLang="en-US" dirty="0"/>
              <a:t>집행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1C89D8-08F6-786F-2E8B-CB09E6A5AE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16962" y="3760010"/>
            <a:ext cx="39070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EF23B1-1970-2782-A3B5-BBB32ADECBC9}"/>
              </a:ext>
            </a:extLst>
          </p:cNvPr>
          <p:cNvCxnSpPr>
            <a:cxnSpLocks/>
          </p:cNvCxnSpPr>
          <p:nvPr/>
        </p:nvCxnSpPr>
        <p:spPr>
          <a:xfrm>
            <a:off x="4611301" y="3760009"/>
            <a:ext cx="3186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CBFB3F0-65CF-AB0C-9267-B725073CF43A}"/>
              </a:ext>
            </a:extLst>
          </p:cNvPr>
          <p:cNvCxnSpPr>
            <a:cxnSpLocks/>
          </p:cNvCxnSpPr>
          <p:nvPr/>
        </p:nvCxnSpPr>
        <p:spPr>
          <a:xfrm>
            <a:off x="4930000" y="2629938"/>
            <a:ext cx="0" cy="26062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0DB499D-B94D-629E-4F27-907A71DE4274}"/>
              </a:ext>
            </a:extLst>
          </p:cNvPr>
          <p:cNvCxnSpPr>
            <a:cxnSpLocks/>
          </p:cNvCxnSpPr>
          <p:nvPr/>
        </p:nvCxnSpPr>
        <p:spPr>
          <a:xfrm>
            <a:off x="4930000" y="5236173"/>
            <a:ext cx="138677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6B3FAD2-370C-D291-E445-B6DB7AD42FE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930000" y="2629937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2CFD297-19F4-5D5B-A4AB-3DDD962AEEFB}"/>
              </a:ext>
            </a:extLst>
          </p:cNvPr>
          <p:cNvCxnSpPr>
            <a:cxnSpLocks/>
          </p:cNvCxnSpPr>
          <p:nvPr/>
        </p:nvCxnSpPr>
        <p:spPr>
          <a:xfrm>
            <a:off x="6888088" y="2060848"/>
            <a:ext cx="0" cy="11511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551187-7846-9450-BA8F-0665DDF6E6A4}"/>
              </a:ext>
            </a:extLst>
          </p:cNvPr>
          <p:cNvSpPr/>
          <p:nvPr/>
        </p:nvSpPr>
        <p:spPr>
          <a:xfrm>
            <a:off x="5123892" y="2276872"/>
            <a:ext cx="1675395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수입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52BC4D2-4F0E-1BAE-FEAC-A9E8FB856805}"/>
              </a:ext>
            </a:extLst>
          </p:cNvPr>
          <p:cNvSpPr/>
          <p:nvPr/>
        </p:nvSpPr>
        <p:spPr>
          <a:xfrm>
            <a:off x="7012893" y="1772816"/>
            <a:ext cx="1675395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징수</a:t>
            </a:r>
            <a:r>
              <a:rPr lang="en-US" altLang="ko-KR" dirty="0">
                <a:solidFill>
                  <a:srgbClr val="FFC000"/>
                </a:solidFill>
              </a:rPr>
              <a:t>(3)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FD9738-375B-9FD1-FA08-AC191AFF2BA5}"/>
              </a:ext>
            </a:extLst>
          </p:cNvPr>
          <p:cNvSpPr/>
          <p:nvPr/>
        </p:nvSpPr>
        <p:spPr>
          <a:xfrm>
            <a:off x="7012893" y="2744924"/>
            <a:ext cx="1675395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002_</a:t>
            </a:r>
            <a:r>
              <a:rPr lang="ko-KR" altLang="en-US" dirty="0"/>
              <a:t>운용</a:t>
            </a:r>
            <a:r>
              <a:rPr lang="en-US" altLang="ko-KR" dirty="0">
                <a:solidFill>
                  <a:srgbClr val="FFC000"/>
                </a:solidFill>
              </a:rPr>
              <a:t>(3)</a:t>
            </a:r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6EAEF2B-D742-4369-9E8A-A2A93A6CC64D}"/>
              </a:ext>
            </a:extLst>
          </p:cNvPr>
          <p:cNvCxnSpPr>
            <a:cxnSpLocks/>
          </p:cNvCxnSpPr>
          <p:nvPr/>
        </p:nvCxnSpPr>
        <p:spPr>
          <a:xfrm>
            <a:off x="6888088" y="2060848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ED87EC9-06F5-41CE-CB0A-3603FD104A64}"/>
              </a:ext>
            </a:extLst>
          </p:cNvPr>
          <p:cNvCxnSpPr>
            <a:cxnSpLocks/>
          </p:cNvCxnSpPr>
          <p:nvPr/>
        </p:nvCxnSpPr>
        <p:spPr>
          <a:xfrm>
            <a:off x="6888088" y="3212976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EAF70C3-0E9C-BFA5-E570-772B53187C64}"/>
              </a:ext>
            </a:extLst>
          </p:cNvPr>
          <p:cNvCxnSpPr>
            <a:cxnSpLocks/>
          </p:cNvCxnSpPr>
          <p:nvPr/>
        </p:nvCxnSpPr>
        <p:spPr>
          <a:xfrm>
            <a:off x="6708068" y="2600908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48A781-7B87-8399-0F89-4588B734ADFE}"/>
              </a:ext>
            </a:extLst>
          </p:cNvPr>
          <p:cNvSpPr/>
          <p:nvPr/>
        </p:nvSpPr>
        <p:spPr>
          <a:xfrm>
            <a:off x="5051884" y="4847103"/>
            <a:ext cx="1675395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002_</a:t>
            </a:r>
            <a:r>
              <a:rPr lang="ko-KR" altLang="en-US" dirty="0"/>
              <a:t>지출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AD321E3-C288-380B-C7F4-2425D2329ED2}"/>
              </a:ext>
            </a:extLst>
          </p:cNvPr>
          <p:cNvSpPr/>
          <p:nvPr/>
        </p:nvSpPr>
        <p:spPr>
          <a:xfrm>
            <a:off x="6940885" y="4343047"/>
            <a:ext cx="1675395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001_</a:t>
            </a:r>
            <a:r>
              <a:rPr lang="ko-KR" altLang="en-US" dirty="0"/>
              <a:t>징수</a:t>
            </a:r>
            <a:r>
              <a:rPr lang="en-US" altLang="ko-KR" dirty="0">
                <a:solidFill>
                  <a:srgbClr val="FFC000"/>
                </a:solidFill>
              </a:rPr>
              <a:t>(3)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456B96-C65C-357B-C618-1EAE514217BD}"/>
              </a:ext>
            </a:extLst>
          </p:cNvPr>
          <p:cNvSpPr/>
          <p:nvPr/>
        </p:nvSpPr>
        <p:spPr>
          <a:xfrm>
            <a:off x="6940885" y="5315155"/>
            <a:ext cx="1675395" cy="7061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002_</a:t>
            </a:r>
            <a:r>
              <a:rPr lang="ko-KR" altLang="en-US" dirty="0"/>
              <a:t>운용</a:t>
            </a:r>
            <a:r>
              <a:rPr lang="en-US" altLang="ko-KR" dirty="0">
                <a:solidFill>
                  <a:srgbClr val="FFC000"/>
                </a:solidFill>
              </a:rPr>
              <a:t>(3)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46DE2E2-48B8-E0AE-4A1B-1C1F7982B18A}"/>
              </a:ext>
            </a:extLst>
          </p:cNvPr>
          <p:cNvCxnSpPr>
            <a:cxnSpLocks/>
          </p:cNvCxnSpPr>
          <p:nvPr/>
        </p:nvCxnSpPr>
        <p:spPr>
          <a:xfrm>
            <a:off x="6816080" y="4631079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90BE699-D223-7DB2-AE66-90230F1207BE}"/>
              </a:ext>
            </a:extLst>
          </p:cNvPr>
          <p:cNvCxnSpPr>
            <a:cxnSpLocks/>
          </p:cNvCxnSpPr>
          <p:nvPr/>
        </p:nvCxnSpPr>
        <p:spPr>
          <a:xfrm>
            <a:off x="6816080" y="5783207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8C92829-795F-1E85-3277-A2110EE0F2A2}"/>
              </a:ext>
            </a:extLst>
          </p:cNvPr>
          <p:cNvCxnSpPr>
            <a:cxnSpLocks/>
          </p:cNvCxnSpPr>
          <p:nvPr/>
        </p:nvCxnSpPr>
        <p:spPr>
          <a:xfrm>
            <a:off x="6636060" y="5171139"/>
            <a:ext cx="193892" cy="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71A25CA-ED34-E132-9A3E-77F11967D5E6}"/>
              </a:ext>
            </a:extLst>
          </p:cNvPr>
          <p:cNvCxnSpPr>
            <a:cxnSpLocks/>
          </p:cNvCxnSpPr>
          <p:nvPr/>
        </p:nvCxnSpPr>
        <p:spPr>
          <a:xfrm>
            <a:off x="6816080" y="4618118"/>
            <a:ext cx="0" cy="11511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A659D47E-E97B-0843-8C68-FFF2C728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386" y="1725776"/>
            <a:ext cx="2610214" cy="80021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204F09D-9268-90B2-153D-882C6BED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07" y="4342130"/>
            <a:ext cx="2562583" cy="74305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48D2466-48C4-32B3-8E4C-ABED675F3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228" y="5277641"/>
            <a:ext cx="2486372" cy="78115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814B503-841A-798D-491F-D0F19D29C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290" y="2750279"/>
            <a:ext cx="2457793" cy="69542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283E234-D198-A0FE-9D56-BF697F79C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223" y="3176972"/>
            <a:ext cx="531493" cy="531493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F6A4FB2A-51AE-21FC-7F78-84690158B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58" y="2091530"/>
            <a:ext cx="473374" cy="47337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FC26E2E5-9F80-F2BC-FD2F-51CC0A68B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554" y="4647814"/>
            <a:ext cx="473374" cy="47337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BCFE8AD-11F7-3732-B572-FBEFC94BC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774" y="1551470"/>
            <a:ext cx="473374" cy="47337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6832F15-1DE3-944A-C014-7AC5F66DA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774" y="2559582"/>
            <a:ext cx="473374" cy="473374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6CA7422C-AA94-2CBB-182D-8117AB644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770" y="4107754"/>
            <a:ext cx="473374" cy="47337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3BB4F697-671F-3612-771E-FCC838C21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770" y="5079862"/>
            <a:ext cx="473374" cy="47337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42CFFC71-03E6-2D46-48A5-D8FEE33E0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87" y="3176972"/>
            <a:ext cx="531493" cy="5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8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2106</Words>
  <Application>Microsoft Office PowerPoint</Application>
  <PresentationFormat>와이드스크린</PresentationFormat>
  <Paragraphs>377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HY견고딕</vt:lpstr>
      <vt:lpstr>나눔스퀘어 ExtraBold</vt:lpstr>
      <vt:lpstr>나눔스퀘어 Light</vt:lpstr>
      <vt:lpstr>맑은 고딕</vt:lpstr>
      <vt:lpstr>휴먼둥근헤드라인</vt:lpstr>
      <vt:lpstr>Arial</vt:lpstr>
      <vt:lpstr>Arial Nova Light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 병진</cp:lastModifiedBy>
  <cp:revision>43</cp:revision>
  <dcterms:created xsi:type="dcterms:W3CDTF">2020-09-07T02:34:06Z</dcterms:created>
  <dcterms:modified xsi:type="dcterms:W3CDTF">2023-05-02T01:13:01Z</dcterms:modified>
</cp:coreProperties>
</file>