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4"/>
  </p:notesMasterIdLst>
  <p:sldIdLst>
    <p:sldId id="308" r:id="rId3"/>
    <p:sldId id="310" r:id="rId4"/>
    <p:sldId id="295" r:id="rId5"/>
    <p:sldId id="292" r:id="rId6"/>
    <p:sldId id="311" r:id="rId7"/>
    <p:sldId id="312" r:id="rId8"/>
    <p:sldId id="314" r:id="rId9"/>
    <p:sldId id="328" r:id="rId10"/>
    <p:sldId id="326" r:id="rId11"/>
    <p:sldId id="327" r:id="rId12"/>
    <p:sldId id="325" r:id="rId13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66FF"/>
    <a:srgbClr val="6600FF"/>
    <a:srgbClr val="FF5050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49" autoAdjust="0"/>
  </p:normalViewPr>
  <p:slideViewPr>
    <p:cSldViewPr>
      <p:cViewPr varScale="1">
        <p:scale>
          <a:sx n="80" d="100"/>
          <a:sy n="80" d="100"/>
        </p:scale>
        <p:origin x="1330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7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55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CC73-C3C4-40ED-8BEA-3AD7F870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98641-FEE2-4295-A9E6-A996DE71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6CBE-75CB-4425-A2BA-9AE04036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E8EB-32B6-41FD-8B03-4EA5A012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CC887-1A54-4D0D-98DC-EAEB88B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D5E1-A55D-4B72-864A-1F33F13F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A90BE-6AF2-4192-B94E-88B8A165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15461-D56E-4FE8-9B67-F18B26D4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F885F-CD86-4EB8-85CE-22D70A6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F9A2A-A9F0-4BCF-833E-3F365A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6C8B1-98E0-4DAF-9297-49984D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4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FB73-3310-441B-8337-C48D8130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EE055-3B5D-48F7-AACB-54E0544B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2BF23-1A12-49C3-B496-BAE47FED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7AF05-CBB1-49D2-A526-9FE90627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B7386-13B2-4CC7-8D32-CEC4AD56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E05CF-61A5-4695-A201-8433A89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8623-8BF8-4949-952A-6BD7077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2C0E2-4201-4B1D-B62A-5FC231B8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BC97-4652-4110-A7BC-09562E8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E9B78-D3D7-46B6-A2C8-E2357314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C3B9B-EAC3-4E3A-9E62-4904AC44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9913-7D98-47A6-A7C8-1628FA6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2BB20-D607-439A-BA16-B334AEF8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6F9F0-36F3-45CC-ACC6-624D372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B8565-3319-4C4F-B081-9901F2B0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47C8-C161-422E-82E1-1BACD43E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685F5-3916-4F5B-8921-C11199A5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1F441-6861-482B-AC02-5B981F8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6C2EC-B164-4767-B245-5E67AAF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D04B6-63E1-41B0-8E59-EA43034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A7013-45FC-4B42-855F-8DE73A14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8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526D-6566-410D-BF83-D1B56F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B3BA1-0723-4F81-A3CB-0842D38F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12B47-B2A2-4641-BB6B-2965753D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82F22-6F67-4382-AB4D-61A24AD7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0E89-0D5C-4636-92D1-D10C14B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82721-42C4-4FFC-973F-387AA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E887-13C3-459F-BF28-C6552D7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8364A-B2F0-43DA-89BB-A4737873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E1C6-85E2-4FEA-9E58-5504DC5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A67-E617-42CC-8EE0-4BEEFF86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03CB0-94B1-40F2-8CF0-09C1B9B6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07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5D142-1EBE-4587-8EB4-F8EC5B34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1E3B0-370A-4D5C-A55D-C56BA8E4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26A3-EA52-487C-9FB3-881B44BC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E59A0-FC58-4673-84F6-E12E2A1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E57A8-5265-4CC8-8E16-B5A4B47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6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Invoice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추출 및 정리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596" y="3548610"/>
            <a:ext cx="3055452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프로젝트 모의 테스트 </a:t>
            </a:r>
            <a:r>
              <a:rPr lang="en-US" altLang="ko-KR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차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5847664" y="3103647"/>
            <a:ext cx="1675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Special Project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DK1</a:t>
            </a:r>
            <a:endParaRPr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1608774" cy="688126"/>
            <a:chOff x="1188881" y="351819"/>
            <a:chExt cx="1339549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339549" cy="24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Invoice </a:t>
              </a:r>
              <a:r>
                <a:rPr lang="ko-KR" altLang="en-US" sz="1200" dirty="0">
                  <a:latin typeface="맑은 고딕" pitchFamily="50" charset="-127"/>
                </a:rPr>
                <a:t>추출 및 정리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90789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조건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9FBD660-F7BF-468A-8AE5-AF8023A1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18538"/>
              </p:ext>
            </p:extLst>
          </p:nvPr>
        </p:nvGraphicFramePr>
        <p:xfrm>
          <a:off x="1064486" y="1340768"/>
          <a:ext cx="8425018" cy="295929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42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4251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계정 및 파일경로는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Config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파일을 이용합니다</a:t>
                      </a:r>
                      <a:r>
                        <a:rPr lang="en-US" altLang="ko-KR" sz="1200" b="1" i="0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200" b="1" i="0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계정은 </a:t>
                      </a:r>
                      <a:r>
                        <a:rPr lang="en-US" altLang="ko-KR" sz="1200" b="1" i="0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 Credential </a:t>
                      </a:r>
                      <a:r>
                        <a:rPr lang="ko-KR" altLang="en-US" sz="1200" b="1" i="0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200" b="1" i="0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무조건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Invoke Workflows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액티비티를 사용해서 만듭니다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로세스를 객체지향방식으로 구현합니다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Main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모두 개발하지 않습니다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반드시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xaml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 나누어서 개발합니다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.)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AS-IS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프로세스를 분석해서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TO-BE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모양으로 개발합니다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즉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AS-IS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있는 내용을 준수하되 효율성과 안정성을 고려해서 프로세스를 개발합니다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테스트를 진행하면서 에러가 발생하면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UAT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문서에 기록합니다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프로세스 완료 후 담당자에게 완료보고 메일을 전송합니다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6.   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결과물 파일은 메일로 전송합니다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뒷장에 메일 보내는 방법 참고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94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10752C69-8F1F-4348-B99F-BF97B9FD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64563"/>
              </p:ext>
            </p:extLst>
          </p:nvPr>
        </p:nvGraphicFramePr>
        <p:xfrm>
          <a:off x="128464" y="1941493"/>
          <a:ext cx="9577064" cy="42238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9694566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4457264"/>
                    </a:ext>
                  </a:extLst>
                </a:gridCol>
              </a:tblGrid>
              <a:tr h="42238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①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보내는사람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ksrpaedu2@gmail.com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② 제목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[RPA_DK1]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Invoice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추출 및 정리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개발자 이름</a:t>
                      </a: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③ 본문 내용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그림 참조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④ 파일 첨부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작성한 모든 파일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⑤ 보내기 버튼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0537227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D24C8DC-7B88-4950-8ED9-D00176B8C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03395"/>
              </p:ext>
            </p:extLst>
          </p:nvPr>
        </p:nvGraphicFramePr>
        <p:xfrm>
          <a:off x="128464" y="1174668"/>
          <a:ext cx="9577064" cy="6701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531451711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277442730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530395149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573432021"/>
                    </a:ext>
                  </a:extLst>
                </a:gridCol>
              </a:tblGrid>
              <a:tr h="335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작업화면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 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+mn-ea"/>
                        </a:rPr>
                        <a:t>각 개인 </a:t>
                      </a: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+mn-ea"/>
                        </a:rPr>
                        <a:t>Email </a:t>
                      </a: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+mn-ea"/>
                        </a:rPr>
                        <a:t>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98023"/>
                  </a:ext>
                </a:extLst>
              </a:tr>
              <a:tr h="335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개요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+mn-ea"/>
                        </a:rPr>
                        <a:t>결과물 보고 및 발송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7151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2CE7BFC-CCDA-4E28-9BF6-F3B87946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77" y="2060848"/>
            <a:ext cx="4386738" cy="4040952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160400" cy="688126"/>
            <a:chOff x="1188881" y="351819"/>
            <a:chExt cx="179886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339548" cy="24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Invoice </a:t>
              </a:r>
              <a:r>
                <a:rPr lang="ko-KR" altLang="en-US" sz="1200" dirty="0">
                  <a:latin typeface="맑은 고딕" pitchFamily="50" charset="-127"/>
                </a:rPr>
                <a:t>추출 및 정리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79886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</a:rPr>
                <a:t>Process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STEP11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6BA4CE0-3BBD-429B-9834-A554E867C5A7}"/>
              </a:ext>
            </a:extLst>
          </p:cNvPr>
          <p:cNvGrpSpPr/>
          <p:nvPr/>
        </p:nvGrpSpPr>
        <p:grpSpPr>
          <a:xfrm>
            <a:off x="1136608" y="2388774"/>
            <a:ext cx="288000" cy="288000"/>
            <a:chOff x="1064568" y="1340768"/>
            <a:chExt cx="288000" cy="288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71E643-B363-4287-B427-60FFB17FF9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64568" y="1340768"/>
              <a:ext cx="288000" cy="288000"/>
            </a:xfrm>
            <a:prstGeom prst="flowChartConnector">
              <a:avLst/>
            </a:prstGeom>
            <a:solidFill>
              <a:srgbClr val="FF0000"/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5C257C-0629-41AB-A464-C49E34A29AB4}"/>
                </a:ext>
              </a:extLst>
            </p:cNvPr>
            <p:cNvSpPr txBox="1"/>
            <p:nvPr/>
          </p:nvSpPr>
          <p:spPr>
            <a:xfrm>
              <a:off x="1064568" y="1351769"/>
              <a:ext cx="2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0BFEDF-662A-4D83-8A15-A4CECE19E842}"/>
              </a:ext>
            </a:extLst>
          </p:cNvPr>
          <p:cNvSpPr/>
          <p:nvPr/>
        </p:nvSpPr>
        <p:spPr>
          <a:xfrm>
            <a:off x="1496616" y="2412444"/>
            <a:ext cx="2880320" cy="1776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E9FF61C-3DEA-4A44-BA7D-2F94BB1D0567}"/>
              </a:ext>
            </a:extLst>
          </p:cNvPr>
          <p:cNvGrpSpPr/>
          <p:nvPr/>
        </p:nvGrpSpPr>
        <p:grpSpPr>
          <a:xfrm>
            <a:off x="1136576" y="2708952"/>
            <a:ext cx="288000" cy="288000"/>
            <a:chOff x="1064568" y="1340768"/>
            <a:chExt cx="288000" cy="28800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79BCD3-2A5C-461B-AFDF-CC9EF8BEF3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64568" y="1340768"/>
              <a:ext cx="288000" cy="288000"/>
            </a:xfrm>
            <a:prstGeom prst="flowChartConnector">
              <a:avLst/>
            </a:prstGeom>
            <a:solidFill>
              <a:srgbClr val="FF0000"/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8A8E66-EBE9-4837-9BEB-1CA65EB85CBF}"/>
                </a:ext>
              </a:extLst>
            </p:cNvPr>
            <p:cNvSpPr txBox="1"/>
            <p:nvPr/>
          </p:nvSpPr>
          <p:spPr>
            <a:xfrm>
              <a:off x="1064568" y="1351769"/>
              <a:ext cx="2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6DFF4A-D563-4A73-8485-DA8CAFE91C7A}"/>
              </a:ext>
            </a:extLst>
          </p:cNvPr>
          <p:cNvSpPr/>
          <p:nvPr/>
        </p:nvSpPr>
        <p:spPr>
          <a:xfrm>
            <a:off x="1496616" y="2715077"/>
            <a:ext cx="2880320" cy="212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593091-A1E7-4253-A70D-0500A3D6B192}"/>
              </a:ext>
            </a:extLst>
          </p:cNvPr>
          <p:cNvSpPr/>
          <p:nvPr/>
        </p:nvSpPr>
        <p:spPr>
          <a:xfrm>
            <a:off x="1496616" y="3068960"/>
            <a:ext cx="2736304" cy="845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46CE60-06B8-48C7-9F3A-6ACCFB551E38}"/>
              </a:ext>
            </a:extLst>
          </p:cNvPr>
          <p:cNvSpPr/>
          <p:nvPr/>
        </p:nvSpPr>
        <p:spPr>
          <a:xfrm>
            <a:off x="2741186" y="5708316"/>
            <a:ext cx="252550" cy="251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5410EB-9954-4463-B6AD-4D7327849026}"/>
              </a:ext>
            </a:extLst>
          </p:cNvPr>
          <p:cNvSpPr/>
          <p:nvPr/>
        </p:nvSpPr>
        <p:spPr>
          <a:xfrm>
            <a:off x="1560845" y="5677206"/>
            <a:ext cx="871875" cy="304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D044195-D50B-4B19-AA97-8F2F2C298582}"/>
              </a:ext>
            </a:extLst>
          </p:cNvPr>
          <p:cNvGrpSpPr/>
          <p:nvPr/>
        </p:nvGrpSpPr>
        <p:grpSpPr>
          <a:xfrm>
            <a:off x="1136576" y="3202032"/>
            <a:ext cx="288000" cy="288000"/>
            <a:chOff x="1064568" y="1340768"/>
            <a:chExt cx="288000" cy="28800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08FB7E-70AF-45EC-B02C-F2EFB9C774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64568" y="1340768"/>
              <a:ext cx="288000" cy="288000"/>
            </a:xfrm>
            <a:prstGeom prst="flowChartConnector">
              <a:avLst/>
            </a:prstGeom>
            <a:solidFill>
              <a:srgbClr val="FF0000"/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418B45-8FB7-4D93-8F7C-8A4884C696E7}"/>
                </a:ext>
              </a:extLst>
            </p:cNvPr>
            <p:cNvSpPr txBox="1"/>
            <p:nvPr/>
          </p:nvSpPr>
          <p:spPr>
            <a:xfrm>
              <a:off x="1064568" y="1351769"/>
              <a:ext cx="2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6E66FB4-1A03-4E76-A7E5-3303C4E45C68}"/>
              </a:ext>
            </a:extLst>
          </p:cNvPr>
          <p:cNvGrpSpPr/>
          <p:nvPr/>
        </p:nvGrpSpPr>
        <p:grpSpPr>
          <a:xfrm>
            <a:off x="2720784" y="5377378"/>
            <a:ext cx="288000" cy="288000"/>
            <a:chOff x="1064568" y="1340768"/>
            <a:chExt cx="288000" cy="28800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849CEE-228E-478E-A340-1457B212DA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64568" y="1340768"/>
              <a:ext cx="288000" cy="288000"/>
            </a:xfrm>
            <a:prstGeom prst="flowChartConnector">
              <a:avLst/>
            </a:prstGeom>
            <a:solidFill>
              <a:srgbClr val="FF0000"/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DFBC32-50E3-44C9-863B-2BA3EA57C60A}"/>
                </a:ext>
              </a:extLst>
            </p:cNvPr>
            <p:cNvSpPr txBox="1"/>
            <p:nvPr/>
          </p:nvSpPr>
          <p:spPr>
            <a:xfrm>
              <a:off x="1064568" y="1351769"/>
              <a:ext cx="2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35B2F7-528F-4DFA-BBB4-470133AF2319}"/>
              </a:ext>
            </a:extLst>
          </p:cNvPr>
          <p:cNvGrpSpPr/>
          <p:nvPr/>
        </p:nvGrpSpPr>
        <p:grpSpPr>
          <a:xfrm>
            <a:off x="1856688" y="5373216"/>
            <a:ext cx="288000" cy="288000"/>
            <a:chOff x="1064568" y="1340768"/>
            <a:chExt cx="288000" cy="28800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8DACF3-AE81-4849-B7CE-B0B88399E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64568" y="1340768"/>
              <a:ext cx="288000" cy="288000"/>
            </a:xfrm>
            <a:prstGeom prst="flowChartConnector">
              <a:avLst/>
            </a:prstGeom>
            <a:solidFill>
              <a:srgbClr val="FF0000"/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BBC1B7-4D00-4F9F-A100-B45472AFB51B}"/>
                </a:ext>
              </a:extLst>
            </p:cNvPr>
            <p:cNvSpPr txBox="1"/>
            <p:nvPr/>
          </p:nvSpPr>
          <p:spPr>
            <a:xfrm>
              <a:off x="1064568" y="1351769"/>
              <a:ext cx="2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</a:t>
              </a:r>
              <a:endParaRPr lang="ko-KR" altLang="en-US" sz="1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3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개요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프로세스 분석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(AS-IS)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요구사항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D0AD0D-B9D0-48AE-8D1B-C5DEA56B8CD7}"/>
              </a:ext>
            </a:extLst>
          </p:cNvPr>
          <p:cNvSpPr txBox="1"/>
          <p:nvPr/>
        </p:nvSpPr>
        <p:spPr>
          <a:xfrm>
            <a:off x="5847664" y="3103647"/>
            <a:ext cx="1675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Special Project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DK1</a:t>
            </a:r>
            <a:endParaRPr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1608774" cy="688125"/>
            <a:chOff x="1188881" y="351819"/>
            <a:chExt cx="1339550" cy="614341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339550" cy="24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Invoice </a:t>
              </a:r>
              <a:r>
                <a:rPr lang="ko-KR" altLang="en-US" sz="1200" dirty="0">
                  <a:latin typeface="맑은 고딕" pitchFamily="50" charset="-127"/>
                </a:rPr>
                <a:t>추출 및 정리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907894" cy="384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개요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9FBD660-F7BF-468A-8AE5-AF8023A1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9860"/>
              </p:ext>
            </p:extLst>
          </p:nvPr>
        </p:nvGraphicFramePr>
        <p:xfrm>
          <a:off x="1064486" y="1340768"/>
          <a:ext cx="8425018" cy="342754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42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4251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 명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프로젝트 모의 테스트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차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 개발기간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3~4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프로세스 코드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DK1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프로세스 명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: Invoice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추출 및 정리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수행시스템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서울외국환거래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ACME System1/ Excel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 startAt="6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협업담당자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해외구매팀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김대경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선임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 startAt="6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개발담당자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본인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321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프로세스 분석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(AS-IS)</a:t>
            </a:r>
            <a:endParaRPr lang="ko-KR" altLang="en-US" sz="2000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4FB72A-B020-45BE-9186-FAA1895C73A8}"/>
              </a:ext>
            </a:extLst>
          </p:cNvPr>
          <p:cNvSpPr txBox="1"/>
          <p:nvPr/>
        </p:nvSpPr>
        <p:spPr>
          <a:xfrm>
            <a:off x="5847664" y="3103647"/>
            <a:ext cx="1675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Special Project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DK1</a:t>
            </a:r>
            <a:endParaRPr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8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3177473" cy="688126"/>
            <a:chOff x="1188881" y="351819"/>
            <a:chExt cx="2645728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339548" cy="24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Invoice </a:t>
              </a:r>
              <a:r>
                <a:rPr lang="ko-KR" altLang="en-US" sz="1200" dirty="0">
                  <a:latin typeface="맑은 고딕" pitchFamily="50" charset="-127"/>
                </a:rPr>
                <a:t>추출 및 정리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645728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프로세스 분석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(AS-IS)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578BAC-5EA1-4E9F-8F92-3096B030D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46485"/>
              </p:ext>
            </p:extLst>
          </p:nvPr>
        </p:nvGraphicFramePr>
        <p:xfrm>
          <a:off x="352786" y="1164466"/>
          <a:ext cx="9208728" cy="5449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091">
                  <a:extLst>
                    <a:ext uri="{9D8B030D-6E8A-4147-A177-3AD203B41FA5}">
                      <a16:colId xmlns:a16="http://schemas.microsoft.com/office/drawing/2014/main" val="1047071184"/>
                    </a:ext>
                  </a:extLst>
                </a:gridCol>
                <a:gridCol w="1151091">
                  <a:extLst>
                    <a:ext uri="{9D8B030D-6E8A-4147-A177-3AD203B41FA5}">
                      <a16:colId xmlns:a16="http://schemas.microsoft.com/office/drawing/2014/main" val="3335214297"/>
                    </a:ext>
                  </a:extLst>
                </a:gridCol>
                <a:gridCol w="1151091">
                  <a:extLst>
                    <a:ext uri="{9D8B030D-6E8A-4147-A177-3AD203B41FA5}">
                      <a16:colId xmlns:a16="http://schemas.microsoft.com/office/drawing/2014/main" val="1583190237"/>
                    </a:ext>
                  </a:extLst>
                </a:gridCol>
                <a:gridCol w="2443085">
                  <a:extLst>
                    <a:ext uri="{9D8B030D-6E8A-4147-A177-3AD203B41FA5}">
                      <a16:colId xmlns:a16="http://schemas.microsoft.com/office/drawing/2014/main" val="388435148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625582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128571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34208961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1432127789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해외구매팀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</a:rPr>
                        <a:t>Invoice </a:t>
                      </a:r>
                      <a:r>
                        <a:rPr lang="ko-KR" altLang="en-US" sz="1200" dirty="0">
                          <a:latin typeface="맑은 고딕" pitchFamily="50" charset="-127"/>
                        </a:rPr>
                        <a:t>추출 및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소요시간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105459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업무정의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 및 정리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416655"/>
                  </a:ext>
                </a:extLst>
              </a:tr>
              <a:tr h="4775326">
                <a:tc gridSpan="8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795925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7060E38-6D67-4C3B-A47A-156C08E1E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29445"/>
          <a:stretch/>
        </p:blipFill>
        <p:spPr>
          <a:xfrm>
            <a:off x="538622" y="2420888"/>
            <a:ext cx="8828756" cy="29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640466" cy="688126"/>
            <a:chOff x="1188881" y="351819"/>
            <a:chExt cx="2198589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339549" cy="24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Invoice </a:t>
              </a:r>
              <a:r>
                <a:rPr lang="ko-KR" altLang="en-US" sz="1200" dirty="0">
                  <a:latin typeface="맑은 고딕" pitchFamily="50" charset="-127"/>
                </a:rPr>
                <a:t>추출 및 정리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98589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프로세스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스탭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정의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CF2ADC-3113-4D2F-AF8A-44F1195C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86998"/>
              </p:ext>
            </p:extLst>
          </p:nvPr>
        </p:nvGraphicFramePr>
        <p:xfrm>
          <a:off x="128464" y="1131952"/>
          <a:ext cx="9684304" cy="5076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981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77465308"/>
                    </a:ext>
                  </a:extLst>
                </a:gridCol>
                <a:gridCol w="1656240">
                  <a:extLst>
                    <a:ext uri="{9D8B030D-6E8A-4147-A177-3AD203B41FA5}">
                      <a16:colId xmlns:a16="http://schemas.microsoft.com/office/drawing/2014/main" val="3598804193"/>
                    </a:ext>
                  </a:extLst>
                </a:gridCol>
                <a:gridCol w="863912">
                  <a:extLst>
                    <a:ext uri="{9D8B030D-6E8A-4147-A177-3AD203B41FA5}">
                      <a16:colId xmlns:a16="http://schemas.microsoft.com/office/drawing/2014/main" val="3799096313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val="206248746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5580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65394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STEP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단위 업무명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작업 시스템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진행순서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결과물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51714"/>
                  </a:ext>
                </a:extLst>
              </a:tr>
              <a:tr h="9867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ACME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사이트 로그인 및 데이터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해당 사이트에서 조건에 맞는 데이터를 추출한다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ACME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ACME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사이트 로그인 → 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메뉴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)Work Items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클릭 → 전체페이지 데이터 추출→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조건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)Type=WI3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이면서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Status=Open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인 데이터 추출→ 조건에 해당하는 페이지 이동 → 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PDF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다운로드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416280"/>
                  </a:ext>
                </a:extLst>
              </a:tr>
              <a:tr h="9867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PDF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텍스트 추출 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및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PDF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PDF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전체 텍스트 추출 → </a:t>
                      </a:r>
                      <a:r>
                        <a:rPr lang="en-US" altLang="ko-KR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메뉴</a:t>
                      </a:r>
                      <a:r>
                        <a:rPr lang="en-US" altLang="ko-KR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 Vendors – Search for Vendor </a:t>
                      </a:r>
                      <a:r>
                        <a:rPr lang="ko-KR" altLang="en-US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endParaRPr lang="en-US" altLang="ko-KR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→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Vendor Tax 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입력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→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조건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 Vendor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가 시스템에 존재할 경우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2.1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이동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→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조건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 Vendor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가 시스템에 존재하지 않을 경우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2.2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이동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→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조건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 Vendor Tax ID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가 시스템에 존재하지 않을 경우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2.2.1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이동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11923"/>
                  </a:ext>
                </a:extLst>
              </a:tr>
              <a:tr h="9867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2.1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Vendor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시스템에 존재할 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경우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ACME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→ </a:t>
                      </a:r>
                      <a:r>
                        <a:rPr lang="en-US" altLang="ko-KR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메뉴</a:t>
                      </a:r>
                      <a:r>
                        <a:rPr lang="en-US" altLang="ko-KR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 Invoices – Add Invoice Details </a:t>
                      </a:r>
                      <a:r>
                        <a:rPr lang="ko-KR" altLang="en-US" sz="1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→ 각 항목에 해당하는 데이터 입력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Add Invoice Details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버튼 클릭 → 다시 돌아와서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Update Work Item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버튼 클릭 →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Add Comment = Added Invoice </a:t>
                      </a:r>
                      <a:r>
                        <a:rPr lang="en-US" altLang="ko-KR" sz="1000" b="1" i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[invoice-number]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/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Status=Completed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입력</a:t>
                      </a:r>
                      <a:endParaRPr lang="en-US" altLang="ko-KR" sz="1000" dirty="0">
                        <a:solidFill>
                          <a:srgbClr val="0070C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786264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2.2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Vendor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시스템에 존재하지 않을 경우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ACME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담당자에게 해당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Invoice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파일 첨부 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메일 송신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메일제목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: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중요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)Vendor Tax 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확인 요망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) 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45698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2.2.1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Vendor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시스템에 존재하지 않을 경우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또는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Vendor Tax ID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가 존재하지 않을 경우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ACME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다시 돌아와서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Update Work Item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버튼 클릭 →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Add Comment = Vendor with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TaxID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000" b="1" i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[invoice-number]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not present in system. Email sent to </a:t>
                      </a:r>
                      <a:r>
                        <a:rPr lang="en-US" altLang="ko-KR" sz="1000" b="1" i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ko-KR" altLang="en-US" sz="1000" b="1" i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담당자 이메일 주소</a:t>
                      </a:r>
                      <a:r>
                        <a:rPr lang="en-US" altLang="ko-KR" sz="1000" b="1" i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]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Status=Rejected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입력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98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640466" cy="688126"/>
            <a:chOff x="1188881" y="351819"/>
            <a:chExt cx="2198589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339549" cy="24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Invoice </a:t>
              </a:r>
              <a:r>
                <a:rPr lang="ko-KR" altLang="en-US" sz="1200" dirty="0">
                  <a:latin typeface="맑은 고딕" pitchFamily="50" charset="-127"/>
                </a:rPr>
                <a:t>추출 및 정리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98589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프로세스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스탭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정의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CF2ADC-3113-4D2F-AF8A-44F1195C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97130"/>
              </p:ext>
            </p:extLst>
          </p:nvPr>
        </p:nvGraphicFramePr>
        <p:xfrm>
          <a:off x="128464" y="1131952"/>
          <a:ext cx="9684304" cy="447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981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77465308"/>
                    </a:ext>
                  </a:extLst>
                </a:gridCol>
                <a:gridCol w="1656240">
                  <a:extLst>
                    <a:ext uri="{9D8B030D-6E8A-4147-A177-3AD203B41FA5}">
                      <a16:colId xmlns:a16="http://schemas.microsoft.com/office/drawing/2014/main" val="3598804193"/>
                    </a:ext>
                  </a:extLst>
                </a:gridCol>
                <a:gridCol w="863912">
                  <a:extLst>
                    <a:ext uri="{9D8B030D-6E8A-4147-A177-3AD203B41FA5}">
                      <a16:colId xmlns:a16="http://schemas.microsoft.com/office/drawing/2014/main" val="3799096313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val="206248746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5580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65394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STEP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단위 업무명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작업 시스템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진행순서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결과물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51714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데이터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Invoice_yy.MM.dd_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담당자이름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.xlsx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작성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엑셀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PDF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에 있는 내용을 각 엑셀 항목에 맞게 정리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416280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Invoice_Tracker_yy.MM.dd_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담당자이름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엑셀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50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각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Invoice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PDF +ISO_MasterTable.xlsx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의 내용을 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Invoices_Total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시트와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Customer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시트에 정리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1192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결과물 송부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담당자에게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결과자료송부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 Semilight" panose="020B0502040204020203" pitchFamily="50" charset="-127"/>
                        </a:rPr>
                        <a:t>담당자 메일주소 입력 → 결과물 첨부 후 송부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78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2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1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C13E4-3420-460E-BA99-7906728D808A}"/>
              </a:ext>
            </a:extLst>
          </p:cNvPr>
          <p:cNvSpPr txBox="1"/>
          <p:nvPr/>
        </p:nvSpPr>
        <p:spPr>
          <a:xfrm>
            <a:off x="5847664" y="3103647"/>
            <a:ext cx="1675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Special Project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DK1</a:t>
            </a:r>
            <a:endParaRPr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601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CC73BA8-F88B-4ED6-A4A0-55E2B85D537C}" vid="{8CA87AE5-9A7D-4CE4-970F-3D75AAAA53C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627</Words>
  <Application>Microsoft Office PowerPoint</Application>
  <PresentationFormat>A4 용지(210x297mm)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나눔바른고딕</vt:lpstr>
      <vt:lpstr>맑은 고딕</vt:lpstr>
      <vt:lpstr>Arial</vt:lpstr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김 대경</cp:lastModifiedBy>
  <cp:revision>826</cp:revision>
  <dcterms:created xsi:type="dcterms:W3CDTF">2018-12-17T09:10:19Z</dcterms:created>
  <dcterms:modified xsi:type="dcterms:W3CDTF">2020-03-25T05:53:18Z</dcterms:modified>
</cp:coreProperties>
</file>