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284BF3-5AC9-4101-A638-9E922D15B437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116" autoAdjust="0"/>
  </p:normalViewPr>
  <p:slideViewPr>
    <p:cSldViewPr>
      <p:cViewPr varScale="1">
        <p:scale>
          <a:sx n="76" d="100"/>
          <a:sy n="76" d="100"/>
        </p:scale>
        <p:origin x="576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nyoung\Pictures\report_write_skill\rawdata\%5bRedSlide%5d&#49464;&#47196;%20&#47561;&#45824;&#44536;&#47000;&#54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nyoung\Pictures\report_write_skill\source\&#54876;&#50857;%20&#53596;&#54540;&#47551;\%5bRedSlide%5d&#51060;&#51473;&#52629;%20&#44536;&#47000;&#54532;_&#47561;&#45824;+&#4944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'막대(세로)'!$C$5:$C$9</c:f>
              <c:strCache>
                <c:ptCount val="5"/>
                <c:pt idx="0">
                  <c:v>AA</c:v>
                </c:pt>
                <c:pt idx="1">
                  <c:v>BB</c:v>
                </c:pt>
                <c:pt idx="2">
                  <c:v>CC</c:v>
                </c:pt>
                <c:pt idx="3">
                  <c:v>DD</c:v>
                </c:pt>
                <c:pt idx="4">
                  <c:v>EE</c:v>
                </c:pt>
              </c:strCache>
            </c:strRef>
          </c:cat>
          <c:val>
            <c:numRef>
              <c:f>'막대(세로)'!$D$5:$D$9</c:f>
              <c:numCache>
                <c:formatCode>0.0</c:formatCode>
                <c:ptCount val="5"/>
                <c:pt idx="0">
                  <c:v>27.9</c:v>
                </c:pt>
                <c:pt idx="1">
                  <c:v>21.4</c:v>
                </c:pt>
                <c:pt idx="2">
                  <c:v>10.5</c:v>
                </c:pt>
                <c:pt idx="3">
                  <c:v>8.6999999999999993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D-4BEA-B041-B0776D743F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4"/>
        <c:overlap val="-27"/>
        <c:axId val="290171128"/>
        <c:axId val="18636824"/>
      </c:barChart>
      <c:catAx>
        <c:axId val="290171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36824"/>
        <c:crosses val="autoZero"/>
        <c:auto val="1"/>
        <c:lblAlgn val="ctr"/>
        <c:lblOffset val="100"/>
        <c:noMultiLvlLbl val="0"/>
      </c:catAx>
      <c:valAx>
        <c:axId val="18636824"/>
        <c:scaling>
          <c:orientation val="minMax"/>
        </c:scaling>
        <c:delete val="0"/>
        <c:axPos val="l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0171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'이중축(막대&amp;선)'!$C$6:$C$10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'이중축(막대&amp;선)'!$D$6:$D$10</c:f>
              <c:numCache>
                <c:formatCode>_-* #,##0.00_-;\-* #,##0.00_-;_-* "-"_-;_-@_-</c:formatCode>
                <c:ptCount val="5"/>
                <c:pt idx="0">
                  <c:v>24.38</c:v>
                </c:pt>
                <c:pt idx="1">
                  <c:v>24.34</c:v>
                </c:pt>
                <c:pt idx="2">
                  <c:v>25.8</c:v>
                </c:pt>
                <c:pt idx="3">
                  <c:v>26.36</c:v>
                </c:pt>
                <c:pt idx="4">
                  <c:v>27.49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F-48BC-ADC1-4DA046F2B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643712"/>
        <c:axId val="450644888"/>
      </c:barChart>
      <c:lineChart>
        <c:grouping val="standard"/>
        <c:varyColors val="0"/>
        <c:ser>
          <c:idx val="1"/>
          <c:order val="1"/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'이중축(막대&amp;선)'!$C$6:$C$10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'이중축(막대&amp;선)'!$E$6:$E$10</c:f>
              <c:numCache>
                <c:formatCode>General</c:formatCode>
                <c:ptCount val="5"/>
                <c:pt idx="0">
                  <c:v>88.8</c:v>
                </c:pt>
                <c:pt idx="1">
                  <c:v>88.7</c:v>
                </c:pt>
                <c:pt idx="2">
                  <c:v>87.7</c:v>
                </c:pt>
                <c:pt idx="3">
                  <c:v>80.400000000000006</c:v>
                </c:pt>
                <c:pt idx="4">
                  <c:v>80.400000000000006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29F-48BC-ADC1-4DA046F2B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605200"/>
        <c:axId val="321606376"/>
      </c:lineChart>
      <c:catAx>
        <c:axId val="45064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0644888"/>
        <c:crosses val="autoZero"/>
        <c:auto val="1"/>
        <c:lblAlgn val="ctr"/>
        <c:lblOffset val="100"/>
        <c:noMultiLvlLbl val="0"/>
      </c:catAx>
      <c:valAx>
        <c:axId val="45064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0643712"/>
        <c:crosses val="autoZero"/>
        <c:crossBetween val="between"/>
        <c:majorUnit val="1"/>
      </c:valAx>
      <c:valAx>
        <c:axId val="3216063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605200"/>
        <c:crosses val="max"/>
        <c:crossBetween val="between"/>
      </c:valAx>
      <c:catAx>
        <c:axId val="321605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1606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7345-A929-47E3-AA9C-2DD83B0E3026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942D-25AB-4ACA-B3A7-971BDC4C0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942D-25AB-4ACA-B3A7-971BDC4C00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4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6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00" y="106476"/>
            <a:ext cx="8543925" cy="397524"/>
          </a:xfrm>
        </p:spPr>
        <p:txBody>
          <a:bodyPr>
            <a:normAutofit/>
          </a:bodyPr>
          <a:lstStyle>
            <a:lvl1pPr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00" y="684000"/>
            <a:ext cx="8543925" cy="675000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72B6-4FD6-41B5-B3A2-25B4ED693D74}" type="datetime1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copyright@jinyoung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D50F-62A2-4325-A354-7AE64F508837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94000"/>
            <a:ext cx="990600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444000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3000" y="112034"/>
            <a:ext cx="376412" cy="405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93000" y="6490884"/>
            <a:ext cx="964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copyright@jinyoung</a:t>
            </a:r>
            <a:r>
              <a:rPr lang="en-US" altLang="ko-KR" sz="1000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fld id="{CFB3D50F-62A2-4325-A354-7AE64F508837}" type="slidenum">
              <a:rPr lang="ko-KR" altLang="en-US" sz="1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79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EA53-349B-4436-BE50-3A4F6E0F5242}" type="datetime1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copyright@jinyoung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D50F-62A2-4325-A354-7AE64F508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0894" y="4959000"/>
            <a:ext cx="813603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 ROIC Return On Invested Capital (</a:t>
            </a:r>
            <a:r>
              <a:rPr lang="ko-KR" altLang="en-US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투하자본수익률</a:t>
            </a:r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기업이 실제 영업활동에 투입한 자산으로 영업이익을 얼마나 거뒀는지 나타내는 지표</a:t>
            </a:r>
            <a:r>
              <a:rPr lang="en-US" altLang="ko-KR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975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</a:t>
            </a:r>
          </a:p>
        </p:txBody>
      </p:sp>
    </p:spTree>
    <p:extLst>
      <p:ext uri="{BB962C8B-B14F-4D97-AF65-F5344CB8AC3E}">
        <p14:creationId xmlns:p14="http://schemas.microsoft.com/office/powerpoint/2010/main" val="40712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869542"/>
              </p:ext>
            </p:extLst>
          </p:nvPr>
        </p:nvGraphicFramePr>
        <p:xfrm>
          <a:off x="453000" y="2439000"/>
          <a:ext cx="854392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85">
                  <a:extLst>
                    <a:ext uri="{9D8B030D-6E8A-4147-A177-3AD203B41FA5}">
                      <a16:colId xmlns:a16="http://schemas.microsoft.com/office/drawing/2014/main" val="3414896272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658816696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779662928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813833847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45865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3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55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42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7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1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88000" y="1809000"/>
            <a:ext cx="8408925" cy="40950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903000" y="2079000"/>
            <a:ext cx="1845000" cy="1620000"/>
          </a:xfrm>
          <a:prstGeom prst="homePlate">
            <a:avLst>
              <a:gd name="adj" fmla="val 16505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8000" y="1674000"/>
            <a:ext cx="4455000" cy="445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1758000" y="3901500"/>
            <a:ext cx="445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0"/>
            <a:endCxn id="4" idx="2"/>
          </p:cNvCxnSpPr>
          <p:nvPr/>
        </p:nvCxnSpPr>
        <p:spPr>
          <a:xfrm>
            <a:off x="3985500" y="1674000"/>
            <a:ext cx="0" cy="445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724962" y="4734000"/>
            <a:ext cx="810000" cy="810000"/>
          </a:xfrm>
          <a:prstGeom prst="ellipse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98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23000" y="1494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55500" y="1494000"/>
            <a:ext cx="2160000" cy="21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55500" y="4149000"/>
            <a:ext cx="216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23000" y="4149000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8000" y="1674000"/>
            <a:ext cx="4455000" cy="445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1758000" y="3901500"/>
            <a:ext cx="445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3985500" y="1674000"/>
            <a:ext cx="0" cy="445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형 12"/>
          <p:cNvSpPr/>
          <p:nvPr/>
        </p:nvSpPr>
        <p:spPr>
          <a:xfrm rot="5400000">
            <a:off x="5448000" y="909000"/>
            <a:ext cx="1530000" cy="1530000"/>
          </a:xfrm>
          <a:prstGeom prst="pie">
            <a:avLst>
              <a:gd name="adj1" fmla="val 0"/>
              <a:gd name="adj2" fmla="val 5368712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165973"/>
              </p:ext>
            </p:extLst>
          </p:nvPr>
        </p:nvGraphicFramePr>
        <p:xfrm>
          <a:off x="3371850" y="2522764"/>
          <a:ext cx="3162300" cy="1812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14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58428"/>
              </p:ext>
            </p:extLst>
          </p:nvPr>
        </p:nvGraphicFramePr>
        <p:xfrm>
          <a:off x="1308000" y="1674000"/>
          <a:ext cx="6423324" cy="391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43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23</Words>
  <Application>Microsoft Office PowerPoint</Application>
  <PresentationFormat>A4 용지(210x297mm)</PresentationFormat>
  <Paragraphs>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Noto Sans CJK KR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전략집단 핵심변수 도출</dc:title>
  <dc:creator>jinyoung</dc:creator>
  <cp:lastModifiedBy>jinyoung</cp:lastModifiedBy>
  <cp:revision>33</cp:revision>
  <dcterms:created xsi:type="dcterms:W3CDTF">2020-09-08T07:14:34Z</dcterms:created>
  <dcterms:modified xsi:type="dcterms:W3CDTF">2020-09-10T11:55:54Z</dcterms:modified>
</cp:coreProperties>
</file>