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사업 진단 </a:t>
            </a:r>
            <a:r>
              <a:rPr lang="en-US" altLang="ko-KR" sz="1600" dirty="0" smtClean="0"/>
              <a:t>&gt;&gt; 4)</a:t>
            </a:r>
            <a:r>
              <a:rPr lang="ko-KR" altLang="en-US" sz="1600" dirty="0" smtClean="0"/>
              <a:t>사후 관리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기업에 영향을 미치는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유동성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리스크가</a:t>
            </a:r>
            <a:r>
              <a:rPr lang="ko-KR" altLang="en-US" dirty="0" smtClean="0"/>
              <a:t> 존재함</a:t>
            </a:r>
            <a:r>
              <a:rPr lang="en-US" altLang="ko-KR" dirty="0" smtClean="0"/>
              <a:t>. 4</a:t>
            </a:r>
            <a:r>
              <a:rPr lang="ko-KR" altLang="en-US" dirty="0" smtClean="0"/>
              <a:t>대 </a:t>
            </a:r>
            <a:r>
              <a:rPr lang="ko-KR" altLang="en-US" dirty="0" err="1" smtClean="0"/>
              <a:t>리스크에</a:t>
            </a:r>
            <a:r>
              <a:rPr lang="ko-KR" altLang="en-US" dirty="0" smtClean="0"/>
              <a:t> 대한 모니터링 및 대응 방안 마련이 필요한 시점임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유동성 </a:t>
            </a:r>
            <a:r>
              <a:rPr lang="ko-KR" altLang="en-US" dirty="0" err="1"/>
              <a:t>리스크가</a:t>
            </a:r>
            <a:r>
              <a:rPr lang="ko-KR" altLang="en-US" dirty="0"/>
              <a:t> 기관에 가장 큰 영향을 미치는 </a:t>
            </a:r>
            <a:r>
              <a:rPr lang="ko-KR" altLang="en-US" dirty="0" smtClean="0"/>
              <a:t>것으로 대응 방안 마련의 중요성과 시급성이 가장 높음</a:t>
            </a:r>
            <a:endParaRPr lang="ko-KR" altLang="en-US" dirty="0"/>
          </a:p>
        </p:txBody>
      </p:sp>
      <p:graphicFrame>
        <p:nvGraphicFramePr>
          <p:cNvPr id="1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67323"/>
              </p:ext>
            </p:extLst>
          </p:nvPr>
        </p:nvGraphicFramePr>
        <p:xfrm>
          <a:off x="525463" y="2151400"/>
          <a:ext cx="8894762" cy="4158404"/>
        </p:xfrm>
        <a:graphic>
          <a:graphicData uri="http://schemas.openxmlformats.org/drawingml/2006/table">
            <a:tbl>
              <a:tblPr/>
              <a:tblGrid>
                <a:gridCol w="669925"/>
                <a:gridCol w="1271587"/>
                <a:gridCol w="704850"/>
                <a:gridCol w="704850"/>
                <a:gridCol w="704850"/>
                <a:gridCol w="704850"/>
                <a:gridCol w="4133850"/>
              </a:tblGrid>
              <a:tr h="20002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분석 관점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영향 요인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유형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관련 내용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①신용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②금리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③시장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④유동성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정부 정책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정책 일관성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정부 정책 변화에 따른 유동성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운영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외부 환경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상승으로 인한 신용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취업율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원리금 상환 유예에 따른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인상율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인상 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연체율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상승 및 그에 따른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가계 부채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가계 부채 증가로 인한 부도율 상승으로 신용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인상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인상에 따른 운용 유가증권 가치 하락에 따른 시장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row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내부 환경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대위변제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이행율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대위변제로 인한 신용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및 현금 유출에 따른 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구상 채권 회수율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구상 채권 회수 감소에 따른 현금 유입 감소로 인한 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조달 비용 증가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고정 금리 대출로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부터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발생하는 유동성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대출금리 감소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대출금리가 조달 금리보다 낮아질 경우 금리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발생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재단채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발행 규모 증가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대출 재원 확보의 어려움으로부터 발생하는 유동성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 만기 불일치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금리민감부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 자산 계정과 부채 계정의 금리 개정일 차이로 인한 금리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리스크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자금 만기 불일치</a:t>
                      </a: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pitchFamily="34" charset="0"/>
                      </a:endParaRPr>
                    </a:p>
                  </a:txBody>
                  <a:tcPr marL="36000" marR="36000" marT="54000" marB="54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  <a:cs typeface="Arial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pitchFamily="34" charset="0"/>
                        </a:rPr>
                        <a:t>현금 유입과 현금 유출</a:t>
                      </a:r>
                    </a:p>
                  </a:txBody>
                  <a:tcPr marL="36000" marR="36000" marT="54000" marB="54000"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400050" y="1843425"/>
            <a:ext cx="9153525" cy="456499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400050" y="1703725"/>
            <a:ext cx="9153525" cy="32385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기업에 영향을 미치는 </a:t>
            </a:r>
            <a:r>
              <a:rPr lang="en-US" altLang="ko-KR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4</a:t>
            </a: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대 리스크 유형 정의</a:t>
            </a:r>
          </a:p>
        </p:txBody>
      </p:sp>
      <p:pic>
        <p:nvPicPr>
          <p:cNvPr id="22" name="Picture 120" descr="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843" y="2158186"/>
            <a:ext cx="395537" cy="35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121"/>
          <p:cNvSpPr>
            <a:spLocks noChangeArrowheads="1"/>
          </p:cNvSpPr>
          <p:nvPr/>
        </p:nvSpPr>
        <p:spPr bwMode="auto">
          <a:xfrm>
            <a:off x="2547935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1</a:t>
            </a:r>
          </a:p>
        </p:txBody>
      </p:sp>
      <p:sp>
        <p:nvSpPr>
          <p:cNvPr id="24" name="Oval 122"/>
          <p:cNvSpPr>
            <a:spLocks noChangeArrowheads="1"/>
          </p:cNvSpPr>
          <p:nvPr/>
        </p:nvSpPr>
        <p:spPr bwMode="auto">
          <a:xfrm>
            <a:off x="3267708" y="2430801"/>
            <a:ext cx="201612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2</a:t>
            </a:r>
          </a:p>
        </p:txBody>
      </p:sp>
      <p:sp>
        <p:nvSpPr>
          <p:cNvPr id="25" name="Oval 123"/>
          <p:cNvSpPr>
            <a:spLocks noChangeArrowheads="1"/>
          </p:cNvSpPr>
          <p:nvPr/>
        </p:nvSpPr>
        <p:spPr bwMode="auto">
          <a:xfrm>
            <a:off x="3969700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3</a:t>
            </a:r>
          </a:p>
        </p:txBody>
      </p:sp>
      <p:sp>
        <p:nvSpPr>
          <p:cNvPr id="26" name="Oval 124"/>
          <p:cNvSpPr>
            <a:spLocks noChangeArrowheads="1"/>
          </p:cNvSpPr>
          <p:nvPr/>
        </p:nvSpPr>
        <p:spPr bwMode="auto">
          <a:xfrm>
            <a:off x="4614225" y="2430801"/>
            <a:ext cx="201613" cy="201612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tabLst>
                <a:tab pos="1028700" algn="l"/>
              </a:tabLst>
            </a:pPr>
            <a:r>
              <a:rPr kumimoji="1" lang="en-US" altLang="ko-KR" sz="1000" b="1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0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253</Words>
  <Application>Microsoft Office PowerPoint</Application>
  <PresentationFormat>A4 용지(210x297mm)</PresentationFormat>
  <Paragraphs>66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3.사업 진단 &gt;&gt; 4)사후 관리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2015-07-17T03:11:27Z</dcterms:modified>
</cp:coreProperties>
</file>