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</p:sldMasterIdLst>
  <p:notesMasterIdLst>
    <p:notesMasterId r:id="rId9"/>
  </p:notesMasterIdLst>
  <p:sldIdLst>
    <p:sldId id="265" r:id="rId7"/>
    <p:sldId id="266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2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2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 구조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Arial" charset="0"/>
                <a:cs typeface="Arial" charset="0"/>
              </a:rPr>
              <a:t>산업 구조 분석 </a:t>
            </a:r>
            <a:r>
              <a:rPr lang="ko-KR" altLang="en-US" dirty="0">
                <a:latin typeface="Arial" charset="0"/>
                <a:cs typeface="Arial" charset="0"/>
              </a:rPr>
              <a:t>모델을 활용하여 </a:t>
            </a:r>
            <a:r>
              <a:rPr lang="ko-KR" altLang="en-US" dirty="0" smtClean="0">
                <a:latin typeface="Arial" charset="0"/>
                <a:cs typeface="Arial" charset="0"/>
              </a:rPr>
              <a:t>전력 산업의 </a:t>
            </a:r>
            <a:r>
              <a:rPr lang="ko-KR" altLang="en-US" dirty="0">
                <a:latin typeface="Arial" charset="0"/>
                <a:cs typeface="Arial" charset="0"/>
              </a:rPr>
              <a:t>경쟁 및 수익률에 영향을 미치는 요인을 </a:t>
            </a:r>
            <a:r>
              <a:rPr lang="ko-KR" altLang="en-US" dirty="0" smtClean="0">
                <a:latin typeface="Arial" charset="0"/>
                <a:cs typeface="Arial" charset="0"/>
              </a:rPr>
              <a:t>정의함</a:t>
            </a:r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Rectangle 61" descr="밝은 하향 대각선"/>
          <p:cNvSpPr>
            <a:spLocks noChangeArrowheads="1"/>
          </p:cNvSpPr>
          <p:nvPr/>
        </p:nvSpPr>
        <p:spPr bwMode="auto">
          <a:xfrm>
            <a:off x="293914" y="1628800"/>
            <a:ext cx="9296400" cy="4824536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68849" y="3297031"/>
            <a:ext cx="2881312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구매자 </a:t>
            </a:r>
            <a:r>
              <a:rPr kumimoji="1" lang="ko-KR" altLang="en-US" sz="1200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교섭력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14499" y="1680716"/>
            <a:ext cx="2879725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잠재적 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진입</a:t>
            </a:r>
            <a:endParaRPr kumimoji="1" lang="ko-KR" altLang="en-US" sz="1200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2211" y="3297031"/>
            <a:ext cx="2881313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 교섭력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6575198" y="3636756"/>
            <a:ext cx="1404000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ts val="300"/>
              </a:spcBef>
              <a:spcAft>
                <a:spcPct val="0"/>
              </a:spcAft>
            </a:pP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정부</a:t>
            </a: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한국전력</a:t>
            </a: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전력거래소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Rectangle 72"/>
          <p:cNvSpPr>
            <a:spLocks noChangeArrowheads="1"/>
          </p:cNvSpPr>
          <p:nvPr/>
        </p:nvSpPr>
        <p:spPr bwMode="auto">
          <a:xfrm>
            <a:off x="3514499" y="1999804"/>
            <a:ext cx="2879725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민간 발전사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 선진 발전사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452211" y="3636756"/>
            <a:ext cx="2881313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연료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</a:t>
            </a: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설비 공급자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Rectangle 74"/>
          <p:cNvSpPr>
            <a:spLocks noChangeArrowheads="1"/>
          </p:cNvSpPr>
          <p:nvPr/>
        </p:nvSpPr>
        <p:spPr bwMode="auto">
          <a:xfrm>
            <a:off x="3514499" y="3297031"/>
            <a:ext cx="2879725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산업 내 경쟁자</a:t>
            </a:r>
            <a:endParaRPr kumimoji="1" lang="ko-KR" altLang="en-US" sz="1200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Rectangle 75"/>
          <p:cNvSpPr>
            <a:spLocks noChangeArrowheads="1"/>
          </p:cNvSpPr>
          <p:nvPr/>
        </p:nvSpPr>
        <p:spPr bwMode="auto">
          <a:xfrm>
            <a:off x="3514499" y="3636756"/>
            <a:ext cx="2879725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원자력 발전사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한국수력원자력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87313" indent="-87313"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화력 발전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5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개사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동서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남동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서부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중부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남부</a:t>
            </a:r>
            <a:r>
              <a:rPr kumimoji="1" lang="en-US" altLang="ko-KR" sz="12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2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Rectangle 76"/>
          <p:cNvSpPr>
            <a:spLocks noChangeArrowheads="1"/>
          </p:cNvSpPr>
          <p:nvPr/>
        </p:nvSpPr>
        <p:spPr bwMode="auto">
          <a:xfrm>
            <a:off x="3514499" y="4926617"/>
            <a:ext cx="2879725" cy="273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대체재 위협</a:t>
            </a: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3514499" y="5266342"/>
            <a:ext cx="2879725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err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에너지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에너지 저장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5" name="AutoShape 78"/>
          <p:cNvCxnSpPr>
            <a:cxnSpLocks noChangeShapeType="1"/>
            <a:stCxn id="13" idx="0"/>
            <a:endCxn id="12" idx="2"/>
          </p:cNvCxnSpPr>
          <p:nvPr/>
        </p:nvCxnSpPr>
        <p:spPr bwMode="auto">
          <a:xfrm flipV="1">
            <a:off x="4954362" y="4734538"/>
            <a:ext cx="0" cy="192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79"/>
          <p:cNvCxnSpPr>
            <a:cxnSpLocks noChangeShapeType="1"/>
            <a:stCxn id="8" idx="1"/>
            <a:endCxn id="12" idx="3"/>
          </p:cNvCxnSpPr>
          <p:nvPr/>
        </p:nvCxnSpPr>
        <p:spPr bwMode="auto">
          <a:xfrm flipH="1">
            <a:off x="6394224" y="4185647"/>
            <a:ext cx="180974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80"/>
          <p:cNvCxnSpPr>
            <a:cxnSpLocks noChangeShapeType="1"/>
            <a:stCxn id="12" idx="1"/>
            <a:endCxn id="10" idx="3"/>
          </p:cNvCxnSpPr>
          <p:nvPr/>
        </p:nvCxnSpPr>
        <p:spPr bwMode="auto">
          <a:xfrm flipH="1">
            <a:off x="3333524" y="4185647"/>
            <a:ext cx="1809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81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4954362" y="3097586"/>
            <a:ext cx="0" cy="1994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575198" y="3636510"/>
            <a:ext cx="1404000" cy="2730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구매자</a:t>
            </a:r>
            <a:endParaRPr kumimoji="1" lang="ko-KR" altLang="en-US" sz="1200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Rectangle 71"/>
          <p:cNvSpPr>
            <a:spLocks noChangeArrowheads="1"/>
          </p:cNvSpPr>
          <p:nvPr/>
        </p:nvSpPr>
        <p:spPr bwMode="auto">
          <a:xfrm>
            <a:off x="8046566" y="3636756"/>
            <a:ext cx="1404000" cy="1097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에너지 소비자</a:t>
            </a:r>
            <a:endParaRPr kumimoji="1" lang="en-US" altLang="ko-KR" sz="1300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7313" indent="-87313"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국민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등</a:t>
            </a:r>
            <a:r>
              <a:rPr kumimoji="1" lang="en-US" altLang="ko-KR" sz="1300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3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046566" y="3636510"/>
            <a:ext cx="1404000" cy="27305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200" dirty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구매자</a:t>
            </a:r>
            <a:endParaRPr kumimoji="1" lang="ko-KR" altLang="en-US" sz="1200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382" y="4744402"/>
            <a:ext cx="3013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발전에 있어서 생산 단가에 가장 큰 요인은 연료이며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발전 설비 공급 또한 발전소 건설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운영 시 주된 공급자임</a:t>
            </a:r>
            <a:endParaRPr kumimoji="1" lang="en-US" altLang="ko-KR" sz="11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이를 근거로 가장 중요한 공급자를 발전 연료 공급자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발전 설비 공급자로 설정함</a:t>
            </a:r>
            <a:endParaRPr kumimoji="1" lang="ko-KR" altLang="en-US" sz="11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3160" y="1997212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아직은 소규모로 전력을 생산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공급하고 있으나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err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에너지원 등을 활용하여 발전 단가를 낮추고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대규모 자본 투자를 통해 규모의 경제가 실현될 경우 상당한 위협 요인이 될 수 있음</a:t>
            </a:r>
            <a:endParaRPr kumimoji="1" lang="ko-KR" altLang="en-US" sz="11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3160" y="5863026"/>
            <a:ext cx="28585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err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에너지 및 에너지저장 기술을 원자력 및 화석연료를 기반으로 한 기존 발전사를 위협하는 대체재로 파악함</a:t>
            </a:r>
            <a:endParaRPr kumimoji="1" lang="ko-KR" altLang="en-US" sz="11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92078" y="4759150"/>
            <a:ext cx="2858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 latinLnBrk="0">
              <a:spcAft>
                <a:spcPts val="600"/>
              </a:spcAft>
              <a:buFont typeface="Arial" pitchFamily="34" charset="0"/>
              <a:buChar char="•"/>
            </a:pP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 유통 구조상 한국전력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전력거래소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 구매자이나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실질적인 구매 요인이 되는 에너지 소비자가 중요한 구매자이므로 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1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구매자로 설정함</a:t>
            </a:r>
          </a:p>
        </p:txBody>
      </p:sp>
      <p:grpSp>
        <p:nvGrpSpPr>
          <p:cNvPr id="26" name="그룹 32"/>
          <p:cNvGrpSpPr>
            <a:grpSpLocks/>
          </p:cNvGrpSpPr>
          <p:nvPr/>
        </p:nvGrpSpPr>
        <p:grpSpPr bwMode="auto">
          <a:xfrm>
            <a:off x="466381" y="1196752"/>
            <a:ext cx="9012237" cy="354012"/>
            <a:chOff x="549626" y="1628800"/>
            <a:chExt cx="4115342" cy="353502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549626" y="1628800"/>
              <a:ext cx="4115342" cy="3107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전력 산업 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5 Force Define</a:t>
              </a:r>
              <a:endParaRPr lang="ko-KR" altLang="en-US" sz="1400" kern="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49626" y="1982302"/>
              <a:ext cx="41042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4</a:t>
            </a:r>
            <a:r>
              <a:rPr lang="en-US" altLang="ko-KR" dirty="0" smtClean="0">
                <a:latin typeface="Arial" charset="0"/>
                <a:cs typeface="Arial" charset="0"/>
              </a:rPr>
              <a:t>.</a:t>
            </a:r>
            <a:r>
              <a:rPr lang="ko-KR" altLang="en-US" dirty="0" smtClean="0">
                <a:latin typeface="Arial" charset="0"/>
                <a:cs typeface="Arial" charset="0"/>
              </a:rPr>
              <a:t>가치 사슬</a:t>
            </a:r>
            <a:r>
              <a:rPr lang="en-US" altLang="ko-KR" dirty="0" smtClean="0">
                <a:latin typeface="Arial" charset="0"/>
                <a:cs typeface="Arial" charset="0"/>
              </a:rPr>
              <a:t>(Value chain) </a:t>
            </a:r>
            <a:r>
              <a:rPr lang="ko-KR" altLang="en-US" dirty="0" smtClean="0">
                <a:latin typeface="Arial" charset="0"/>
                <a:cs typeface="Arial" charset="0"/>
              </a:rPr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Arial" charset="0"/>
                <a:cs typeface="Arial" charset="0"/>
              </a:rPr>
              <a:t>가치 사슬을 </a:t>
            </a:r>
            <a:r>
              <a:rPr lang="en-US" altLang="ko-KR" dirty="0">
                <a:latin typeface="Arial" charset="0"/>
                <a:cs typeface="Arial" charset="0"/>
              </a:rPr>
              <a:t>5</a:t>
            </a:r>
            <a:r>
              <a:rPr lang="ko-KR" altLang="en-US" dirty="0">
                <a:latin typeface="Arial" charset="0"/>
                <a:cs typeface="Arial" charset="0"/>
              </a:rPr>
              <a:t>대 </a:t>
            </a:r>
            <a:r>
              <a:rPr lang="ko-KR" altLang="en-US" dirty="0" smtClean="0">
                <a:latin typeface="Arial" charset="0"/>
                <a:cs typeface="Arial" charset="0"/>
              </a:rPr>
              <a:t>주요 활동 </a:t>
            </a:r>
            <a:r>
              <a:rPr lang="ko-KR" altLang="en-US" dirty="0">
                <a:latin typeface="Arial" charset="0"/>
                <a:cs typeface="Arial" charset="0"/>
              </a:rPr>
              <a:t>및 </a:t>
            </a:r>
            <a:r>
              <a:rPr lang="en-US" altLang="ko-KR" dirty="0">
                <a:latin typeface="Arial" charset="0"/>
                <a:cs typeface="Arial" charset="0"/>
              </a:rPr>
              <a:t>4</a:t>
            </a:r>
            <a:r>
              <a:rPr lang="ko-KR" altLang="en-US" dirty="0">
                <a:latin typeface="Arial" charset="0"/>
                <a:cs typeface="Arial" charset="0"/>
              </a:rPr>
              <a:t>대 </a:t>
            </a:r>
            <a:r>
              <a:rPr lang="ko-KR" altLang="en-US" dirty="0" smtClean="0">
                <a:latin typeface="Arial" charset="0"/>
                <a:cs typeface="Arial" charset="0"/>
              </a:rPr>
              <a:t>지원 활동으로 </a:t>
            </a:r>
            <a:r>
              <a:rPr lang="ko-KR" altLang="en-US" dirty="0">
                <a:latin typeface="Arial" charset="0"/>
                <a:cs typeface="Arial" charset="0"/>
              </a:rPr>
              <a:t>정의하고</a:t>
            </a:r>
            <a:r>
              <a:rPr lang="en-US" altLang="ko-KR" dirty="0">
                <a:latin typeface="Arial" charset="0"/>
                <a:cs typeface="Arial" charset="0"/>
              </a:rPr>
              <a:t>, </a:t>
            </a:r>
            <a:r>
              <a:rPr lang="ko-KR" altLang="en-US" dirty="0" smtClean="0">
                <a:latin typeface="Arial" charset="0"/>
                <a:cs typeface="Arial" charset="0"/>
              </a:rPr>
              <a:t>정성적</a:t>
            </a:r>
            <a:r>
              <a:rPr lang="en-US" altLang="ko-KR" dirty="0" smtClean="0">
                <a:latin typeface="Arial" charset="0"/>
                <a:cs typeface="Arial" charset="0"/>
              </a:rPr>
              <a:t>/</a:t>
            </a:r>
            <a:r>
              <a:rPr lang="ko-KR" altLang="en-US" dirty="0" smtClean="0">
                <a:latin typeface="Arial" charset="0"/>
                <a:cs typeface="Arial" charset="0"/>
              </a:rPr>
              <a:t>정량적 분석을 통해 기업의 핵심 역량과 수준을 파악할 것임</a:t>
            </a:r>
            <a:endParaRPr lang="ko-KR" altLang="en-US" dirty="0"/>
          </a:p>
        </p:txBody>
      </p:sp>
      <p:sp>
        <p:nvSpPr>
          <p:cNvPr id="4" name="Rectangle 61" descr="밝은 하향 대각선"/>
          <p:cNvSpPr>
            <a:spLocks noChangeArrowheads="1"/>
          </p:cNvSpPr>
          <p:nvPr/>
        </p:nvSpPr>
        <p:spPr bwMode="auto">
          <a:xfrm>
            <a:off x="621634" y="1929848"/>
            <a:ext cx="8507830" cy="4365485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AutoShape 92"/>
          <p:cNvSpPr>
            <a:spLocks noChangeArrowheads="1"/>
          </p:cNvSpPr>
          <p:nvPr/>
        </p:nvSpPr>
        <p:spPr bwMode="auto">
          <a:xfrm>
            <a:off x="1679906" y="2203362"/>
            <a:ext cx="7201212" cy="3692525"/>
          </a:xfrm>
          <a:prstGeom prst="homePlate">
            <a:avLst>
              <a:gd name="adj" fmla="val 1119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AutoShape 93"/>
          <p:cNvSpPr>
            <a:spLocks noChangeArrowheads="1"/>
          </p:cNvSpPr>
          <p:nvPr/>
        </p:nvSpPr>
        <p:spPr bwMode="auto">
          <a:xfrm>
            <a:off x="1679904" y="2203362"/>
            <a:ext cx="6731270" cy="3692525"/>
          </a:xfrm>
          <a:prstGeom prst="homePlate">
            <a:avLst>
              <a:gd name="adj" fmla="val 11191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128"/>
          <p:cNvSpPr>
            <a:spLocks noChangeArrowheads="1"/>
          </p:cNvSpPr>
          <p:nvPr/>
        </p:nvSpPr>
        <p:spPr bwMode="auto">
          <a:xfrm rot="6181950">
            <a:off x="8093220" y="4792169"/>
            <a:ext cx="713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MARGIN</a:t>
            </a:r>
          </a:p>
        </p:txBody>
      </p:sp>
      <p:sp>
        <p:nvSpPr>
          <p:cNvPr id="8" name="Rectangle 128"/>
          <p:cNvSpPr>
            <a:spLocks noChangeArrowheads="1"/>
          </p:cNvSpPr>
          <p:nvPr/>
        </p:nvSpPr>
        <p:spPr bwMode="auto">
          <a:xfrm rot="4589398">
            <a:off x="8101061" y="3094202"/>
            <a:ext cx="713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MARGIN</a:t>
            </a:r>
          </a:p>
        </p:txBody>
      </p:sp>
      <p:cxnSp>
        <p:nvCxnSpPr>
          <p:cNvPr id="9" name="직선 연결선 8"/>
          <p:cNvCxnSpPr>
            <a:stCxn id="6" idx="3"/>
            <a:endCxn id="6" idx="1"/>
          </p:cNvCxnSpPr>
          <p:nvPr/>
        </p:nvCxnSpPr>
        <p:spPr bwMode="auto">
          <a:xfrm flipH="1">
            <a:off x="1679904" y="4049625"/>
            <a:ext cx="6731270" cy="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1716066" y="2650688"/>
            <a:ext cx="6389081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1716066" y="3100738"/>
            <a:ext cx="6479091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1716066" y="3550788"/>
            <a:ext cx="6569101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029454" y="2261368"/>
            <a:ext cx="3939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감사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총무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회계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IT,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기획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평가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홍보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5032" y="2716182"/>
            <a:ext cx="17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인사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노무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교육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6616" y="3170996"/>
            <a:ext cx="310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R&amp;D,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품질 안전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 지원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4488" y="3625809"/>
            <a:ext cx="540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개발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),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신재생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에너지 개발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자원 개발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 flipV="1">
            <a:off x="2929213" y="4061083"/>
            <a:ext cx="0" cy="182996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4252009" y="4045843"/>
            <a:ext cx="0" cy="182996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V="1">
            <a:off x="5574805" y="4061083"/>
            <a:ext cx="0" cy="182996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flipV="1">
            <a:off x="6897601" y="4045843"/>
            <a:ext cx="0" cy="1829965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17839" y="4142932"/>
            <a:ext cx="104693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전원 계획</a:t>
            </a:r>
            <a:endParaRPr kumimoji="1" lang="en-US" altLang="ko-KR" sz="14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수립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7147" y="4142932"/>
            <a:ext cx="104693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발전소</a:t>
            </a:r>
            <a:endParaRPr kumimoji="1" lang="en-US" altLang="ko-KR" sz="14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건설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8354" y="4250654"/>
            <a:ext cx="104693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연료 조달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0316" y="4250654"/>
            <a:ext cx="1194892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전력 거래</a:t>
            </a:r>
            <a:endParaRPr kumimoji="1" lang="en-US" altLang="ko-KR" sz="14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86802" y="4250654"/>
            <a:ext cx="1119664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90488" indent="-90488" algn="ctr" fontAlgn="base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운영</a:t>
            </a:r>
            <a:endParaRPr kumimoji="1" lang="ko-KR" altLang="en-US" sz="14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26" name="그룹 60"/>
          <p:cNvGrpSpPr/>
          <p:nvPr/>
        </p:nvGrpSpPr>
        <p:grpSpPr>
          <a:xfrm>
            <a:off x="905635" y="2203362"/>
            <a:ext cx="646011" cy="1837084"/>
            <a:chOff x="452925" y="2478452"/>
            <a:chExt cx="454056" cy="1395155"/>
          </a:xfrm>
        </p:grpSpPr>
        <p:sp>
          <p:nvSpPr>
            <p:cNvPr id="27" name="AutoShape 137"/>
            <p:cNvSpPr>
              <a:spLocks/>
            </p:cNvSpPr>
            <p:nvPr/>
          </p:nvSpPr>
          <p:spPr bwMode="auto">
            <a:xfrm flipH="1">
              <a:off x="677520" y="2478452"/>
              <a:ext cx="180025" cy="1395155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lIns="18000" tIns="44450" rIns="18000" bIns="44450" anchor="ctr"/>
            <a:lstStyle/>
            <a:p>
              <a:pPr algn="ctr" latinLnBrk="0">
                <a:defRPr/>
              </a:pPr>
              <a:endParaRPr lang="ko-KR" altLang="en-US" sz="1100" b="1" kern="0" dirty="0">
                <a:solidFill>
                  <a:sysClr val="windowText" lastClr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gray">
            <a:xfrm>
              <a:off x="452925" y="2964148"/>
              <a:ext cx="454056" cy="3856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spAutoFit/>
            </a:bodyPr>
            <a:lstStyle/>
            <a:p>
              <a:pPr marL="93663" indent="-93663" algn="ctr" eaLnBrk="0" latinLnBrk="0" hangingPunct="0">
                <a:buClr>
                  <a:srgbClr val="000000"/>
                </a:buClr>
                <a:buSzPct val="100000"/>
                <a:defRPr/>
              </a:pPr>
              <a:r>
                <a:rPr lang="ko-KR" altLang="en-US" sz="1100" i="1" kern="0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지원 활동</a:t>
              </a:r>
              <a:endParaRPr lang="en-US" altLang="ko-KR" sz="110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marL="93663" indent="-93663" algn="ctr" eaLnBrk="0" latinLnBrk="0" hangingPunct="0">
                <a:buClr>
                  <a:srgbClr val="000000"/>
                </a:buClr>
                <a:buSzPct val="100000"/>
                <a:defRPr/>
              </a:pPr>
              <a:r>
                <a:rPr lang="en-US" altLang="ko-KR" sz="1100" i="1" kern="0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Support</a:t>
              </a:r>
            </a:p>
            <a:p>
              <a:pPr marL="93663" indent="-93663" algn="ctr" eaLnBrk="0" latinLnBrk="0" hangingPunct="0">
                <a:buClr>
                  <a:srgbClr val="000000"/>
                </a:buClr>
                <a:buSzPct val="100000"/>
                <a:defRPr/>
              </a:pPr>
              <a:r>
                <a:rPr lang="en-US" altLang="ko-KR" sz="1100" i="1" kern="0" dirty="0" smtClean="0">
                  <a:solidFill>
                    <a:srgbClr val="A5002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Activities</a:t>
              </a:r>
            </a:p>
          </p:txBody>
        </p:sp>
      </p:grpSp>
      <p:sp>
        <p:nvSpPr>
          <p:cNvPr id="29" name="AutoShape 137"/>
          <p:cNvSpPr>
            <a:spLocks/>
          </p:cNvSpPr>
          <p:nvPr/>
        </p:nvSpPr>
        <p:spPr bwMode="auto">
          <a:xfrm rot="16200000" flipH="1">
            <a:off x="4703402" y="2938617"/>
            <a:ext cx="256131" cy="6303127"/>
          </a:xfrm>
          <a:prstGeom prst="rightBracket">
            <a:avLst>
              <a:gd name="adj" fmla="val 0"/>
            </a:avLst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algn="ctr" latinLnBrk="0">
              <a:defRPr/>
            </a:pPr>
            <a:endParaRPr lang="ko-KR" altLang="en-US" sz="1100" b="1" kern="0" dirty="0">
              <a:solidFill>
                <a:sysClr val="windowText" lastClr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gray">
          <a:xfrm>
            <a:off x="4211906" y="6016440"/>
            <a:ext cx="1239122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0">
            <a:spAutoFit/>
          </a:bodyPr>
          <a:lstStyle/>
          <a:p>
            <a:pPr marL="93663" indent="-93663" algn="ctr" eaLnBrk="0" latinLnBrk="0" hangingPunct="0">
              <a:buClr>
                <a:srgbClr val="000000"/>
              </a:buClr>
              <a:buSzPct val="100000"/>
              <a:defRPr/>
            </a:pPr>
            <a:r>
              <a:rPr lang="ko-KR" altLang="en-US" sz="110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본원적 활동</a:t>
            </a:r>
            <a:endParaRPr lang="en-US" altLang="ko-KR" sz="1100" i="1" kern="0" dirty="0" smtClean="0">
              <a:solidFill>
                <a:srgbClr val="A5002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3663" indent="-93663" algn="ctr" eaLnBrk="0" latinLnBrk="0" hangingPunct="0">
              <a:buClr>
                <a:srgbClr val="000000"/>
              </a:buClr>
              <a:buSzPct val="100000"/>
              <a:defRPr/>
            </a:pPr>
            <a:r>
              <a:rPr lang="en-US" altLang="ko-KR" sz="1100" i="1" kern="0" dirty="0" smtClean="0">
                <a:solidFill>
                  <a:srgbClr val="A5002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Primary Activities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40632" y="4711971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분석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수요 조사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예측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전원 계획 수립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 타당성 분석</a:t>
            </a:r>
            <a:endParaRPr kumimoji="1" lang="ko-KR" altLang="en-US" sz="1000" b="1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02909" y="4712876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건설 계획 수립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부지 매입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기자재 구입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시공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시운전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21630" y="4703004"/>
            <a:ext cx="137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분석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수요 예측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조달 계획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 선정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 협상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운송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입고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Risk 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35353" y="4702145"/>
            <a:ext cx="137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 분석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전략 수립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비용 평가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입찰 계획 수립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시행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계량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정산 분석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5041" y="4720582"/>
            <a:ext cx="137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계획 수립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설비 운영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발전 실적 측정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개선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설비 유지</a:t>
            </a:r>
            <a:r>
              <a:rPr kumimoji="1" lang="en-US" altLang="ko-KR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 지원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0488" indent="-904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00" b="1" dirty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환경 관리</a:t>
            </a:r>
            <a:endParaRPr kumimoji="1" lang="en-US" altLang="ko-KR" sz="1000" b="1" dirty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8" name="그룹 18"/>
          <p:cNvGrpSpPr/>
          <p:nvPr/>
        </p:nvGrpSpPr>
        <p:grpSpPr>
          <a:xfrm>
            <a:off x="621634" y="1381002"/>
            <a:ext cx="8507830" cy="353502"/>
            <a:chOff x="549626" y="1358770"/>
            <a:chExt cx="4133344" cy="353502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594631" y="1358770"/>
              <a:ext cx="4043334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전사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 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가치 사슬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 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cs typeface="Arial" pitchFamily="34" charset="0"/>
                </a:rPr>
                <a:t>정의</a:t>
              </a:r>
              <a:endParaRPr lang="ko-KR" altLang="en-US" sz="1400" kern="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549626" y="1712272"/>
              <a:ext cx="4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82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345</Words>
  <Application>Microsoft Office PowerPoint</Application>
  <PresentationFormat>A4 용지(210x297mm)</PresentationFormat>
  <Paragraphs>76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산업 구조 분석</vt:lpstr>
      <vt:lpstr>4.가치 사슬(Value chain) 정의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24</cp:revision>
  <dcterms:created xsi:type="dcterms:W3CDTF">2015-03-30T03:05:29Z</dcterms:created>
  <dcterms:modified xsi:type="dcterms:W3CDTF">2015-07-17T03:23:28Z</dcterms:modified>
</cp:coreProperties>
</file>