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4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en-US" altLang="ko-KR" dirty="0"/>
              <a:t>[Framework] </a:t>
            </a:r>
            <a:r>
              <a:rPr lang="ko-KR" altLang="en-US" dirty="0" smtClean="0"/>
              <a:t>외부 환경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외부 환경 분석을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위해서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PES-R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분석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툴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을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활용함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PES-R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분석을 통해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OOO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에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영향을 미치는 거시적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미시적 기회와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위협 요인을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도출함</a:t>
            </a:r>
          </a:p>
          <a:p>
            <a:pPr latinLnBrk="0"/>
            <a:endParaRPr lang="ko-KR" altLang="en-US" dirty="0"/>
          </a:p>
        </p:txBody>
      </p:sp>
      <p:sp>
        <p:nvSpPr>
          <p:cNvPr id="50" name="Rectangle 61" descr="밝은 하향 대각선"/>
          <p:cNvSpPr>
            <a:spLocks noChangeArrowheads="1"/>
          </p:cNvSpPr>
          <p:nvPr/>
        </p:nvSpPr>
        <p:spPr bwMode="auto">
          <a:xfrm>
            <a:off x="553396" y="1887944"/>
            <a:ext cx="8910990" cy="4455495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gray">
          <a:xfrm>
            <a:off x="1340344" y="3904902"/>
            <a:ext cx="1485165" cy="703263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ocial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사회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문화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gray">
          <a:xfrm>
            <a:off x="1340344" y="4885977"/>
            <a:ext cx="1485165" cy="7032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6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</a:t>
            </a:r>
            <a:r>
              <a:rPr lang="en-US" altLang="ko-KR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echnological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r>
              <a:rPr lang="en-US" altLang="ko-KR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</a:t>
            </a:r>
            <a:r>
              <a:rPr lang="en-US" altLang="ko-KR" sz="1200" b="1" kern="0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gray">
          <a:xfrm>
            <a:off x="1340344" y="2973040"/>
            <a:ext cx="1485165" cy="7032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conomic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경제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en-US" altLang="ko-KR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gray">
          <a:xfrm>
            <a:off x="1340344" y="2020540"/>
            <a:ext cx="1485165" cy="7032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olitical/Legal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정책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법규</a:t>
            </a:r>
            <a:r>
              <a:rPr lang="en-US" altLang="ko-KR" sz="1200" b="1" kern="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gray">
          <a:xfrm>
            <a:off x="6962753" y="2964294"/>
            <a:ext cx="1803416" cy="7032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시사점 종합</a:t>
            </a:r>
            <a:endParaRPr lang="en-US" altLang="ko-KR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gray">
          <a:xfrm>
            <a:off x="6962753" y="4162611"/>
            <a:ext cx="1803416" cy="7032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기회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위협 도출</a:t>
            </a:r>
            <a:endParaRPr lang="en-US" altLang="ko-KR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7" name="AutoShape 23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2825509" y="2372171"/>
            <a:ext cx="4137244" cy="94375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cxnSp>
        <p:nvCxnSpPr>
          <p:cNvPr id="58" name="AutoShape 23"/>
          <p:cNvCxnSpPr>
            <a:cxnSpLocks noChangeShapeType="1"/>
            <a:stCxn id="53" idx="3"/>
            <a:endCxn id="55" idx="1"/>
          </p:cNvCxnSpPr>
          <p:nvPr/>
        </p:nvCxnSpPr>
        <p:spPr bwMode="auto">
          <a:xfrm flipV="1">
            <a:off x="2825509" y="3315925"/>
            <a:ext cx="4137244" cy="87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cxnSp>
        <p:nvCxnSpPr>
          <p:cNvPr id="59" name="AutoShape 23"/>
          <p:cNvCxnSpPr>
            <a:cxnSpLocks noChangeShapeType="1"/>
            <a:stCxn id="51" idx="3"/>
            <a:endCxn id="55" idx="1"/>
          </p:cNvCxnSpPr>
          <p:nvPr/>
        </p:nvCxnSpPr>
        <p:spPr bwMode="auto">
          <a:xfrm flipV="1">
            <a:off x="2825509" y="3315925"/>
            <a:ext cx="4137244" cy="9406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cxnSp>
        <p:nvCxnSpPr>
          <p:cNvPr id="60" name="AutoShape 23"/>
          <p:cNvCxnSpPr>
            <a:cxnSpLocks noChangeShapeType="1"/>
            <a:stCxn id="65" idx="3"/>
            <a:endCxn id="55" idx="1"/>
          </p:cNvCxnSpPr>
          <p:nvPr/>
        </p:nvCxnSpPr>
        <p:spPr bwMode="auto">
          <a:xfrm flipV="1">
            <a:off x="5120764" y="3315925"/>
            <a:ext cx="1841989" cy="19216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cxnSp>
        <p:nvCxnSpPr>
          <p:cNvPr id="61" name="직선 화살표 연결선 60"/>
          <p:cNvCxnSpPr>
            <a:stCxn id="55" idx="2"/>
            <a:endCxn id="56" idx="0"/>
          </p:cNvCxnSpPr>
          <p:nvPr/>
        </p:nvCxnSpPr>
        <p:spPr>
          <a:xfrm>
            <a:off x="7864461" y="3667556"/>
            <a:ext cx="0" cy="495055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grpSp>
        <p:nvGrpSpPr>
          <p:cNvPr id="62" name="그룹 61"/>
          <p:cNvGrpSpPr/>
          <p:nvPr/>
        </p:nvGrpSpPr>
        <p:grpSpPr>
          <a:xfrm>
            <a:off x="549626" y="1403014"/>
            <a:ext cx="8867870" cy="353502"/>
            <a:chOff x="549626" y="1358770"/>
            <a:chExt cx="8867870" cy="353502"/>
          </a:xfrm>
        </p:grpSpPr>
        <p:sp>
          <p:nvSpPr>
            <p:cNvPr id="63" name="Text Box 6"/>
            <p:cNvSpPr txBox="1">
              <a:spLocks noChangeArrowheads="1"/>
            </p:cNvSpPr>
            <p:nvPr/>
          </p:nvSpPr>
          <p:spPr bwMode="auto">
            <a:xfrm>
              <a:off x="3764868" y="1358770"/>
              <a:ext cx="243738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외부 환경 분석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process</a:t>
              </a:r>
              <a:endParaRPr lang="ko-KR" altLang="en-US" sz="1400" b="1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49626" y="1712272"/>
              <a:ext cx="88678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11"/>
          <p:cNvSpPr>
            <a:spLocks noChangeArrowheads="1"/>
          </p:cNvSpPr>
          <p:nvPr/>
        </p:nvSpPr>
        <p:spPr bwMode="gray">
          <a:xfrm>
            <a:off x="3635599" y="4885977"/>
            <a:ext cx="1485165" cy="703263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egional</a:t>
            </a:r>
            <a:endParaRPr lang="en-US" altLang="ko-KR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지역적 변수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en-US" altLang="ko-KR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6" name="직선 화살표 연결선 65"/>
          <p:cNvCxnSpPr>
            <a:stCxn id="52" idx="3"/>
            <a:endCxn id="65" idx="1"/>
          </p:cNvCxnSpPr>
          <p:nvPr/>
        </p:nvCxnSpPr>
        <p:spPr>
          <a:xfrm>
            <a:off x="2825509" y="5237609"/>
            <a:ext cx="81009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stealth"/>
          </a:ln>
        </p:spPr>
      </p:cxnSp>
      <p:sp>
        <p:nvSpPr>
          <p:cNvPr id="67" name="AutoShape 137"/>
          <p:cNvSpPr>
            <a:spLocks/>
          </p:cNvSpPr>
          <p:nvPr/>
        </p:nvSpPr>
        <p:spPr bwMode="auto">
          <a:xfrm rot="10800000">
            <a:off x="1025309" y="2380579"/>
            <a:ext cx="261030" cy="2880320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0359" y="3530472"/>
            <a:ext cx="480383" cy="749812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36000" rIns="18000" bIns="3600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PEST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kumimoji="1" lang="en-US" altLang="ko-KR" sz="11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</a:t>
            </a:r>
            <a:endParaRPr kumimoji="1" lang="ko-KR" altLang="en-US" sz="11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2972870" y="5242418"/>
            <a:ext cx="495056" cy="2590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54000" tIns="44450" rIns="54000" bIns="44450" anchor="ctr" anchorCtr="0">
            <a:spAutoFit/>
          </a:bodyPr>
          <a:lstStyle/>
          <a:p>
            <a:pPr marL="130175" indent="-130175" algn="ctr" fontAlgn="base">
              <a:spcBef>
                <a:spcPts val="6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대체</a:t>
            </a:r>
            <a:endParaRPr kumimoji="1" lang="en-US" altLang="ko-KR" sz="11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668893" y="5840009"/>
            <a:ext cx="8604588" cy="522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algn="ctr" fontAlgn="ctr">
              <a:spcBef>
                <a:spcPct val="15000"/>
              </a:spcBef>
              <a:spcAft>
                <a:spcPct val="0"/>
              </a:spcAft>
            </a:pP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</a:t>
            </a:r>
            <a:r>
              <a:rPr kumimoji="1" lang="en-US" altLang="ko-KR" sz="13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 분석을 위해서는 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PEST 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요인 중 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Technological 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요인보다는</a:t>
            </a:r>
            <a:endParaRPr kumimoji="1" lang="en-US" altLang="ko-KR" sz="1300" b="1" i="1" dirty="0" smtClean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ctr"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Regional 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요인이 더 중요한 것으로 판단하여 분석 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수정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보완함 </a:t>
            </a:r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2916577" y="1938494"/>
            <a:ext cx="262142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marL="90488" indent="-90488" fontAlgn="ctr" latinLnBrk="0"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PES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영향을 미치는 거시 환경인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중심으로 분석함</a:t>
            </a:r>
          </a:p>
        </p:txBody>
      </p: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3590594" y="4446740"/>
            <a:ext cx="238526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marL="90488" indent="-90488" fontAlgn="ctr" latinLnBrk="0"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Regional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에서는 미시 환경인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OOO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관련 현황을 중심으로 분석함</a:t>
            </a:r>
          </a:p>
        </p:txBody>
      </p:sp>
    </p:spTree>
    <p:extLst>
      <p:ext uri="{BB962C8B-B14F-4D97-AF65-F5344CB8AC3E}">
        <p14:creationId xmlns:p14="http://schemas.microsoft.com/office/powerpoint/2010/main" val="38670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113</Words>
  <Application>Microsoft Office PowerPoint</Application>
  <PresentationFormat>A4 용지(210x297mm)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[Framework] 외부 환경 분석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2015-07-17T03:24:40Z</dcterms:modified>
</cp:coreProperties>
</file>