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6" r:id="rId3"/>
    <p:sldMasterId id="2147483669" r:id="rId4"/>
    <p:sldMasterId id="2147483672" r:id="rId5"/>
    <p:sldMasterId id="2147483675" r:id="rId6"/>
  </p:sldMasterIdLst>
  <p:notesMasterIdLst>
    <p:notesMasterId r:id="rId8"/>
  </p:notesMasterIdLst>
  <p:sldIdLst>
    <p:sldId id="267" r:id="rId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152" y="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83EDB-6BCA-479A-96B8-4BBE84480636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4A607-5D5B-47A1-89B8-212D16BFE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57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64A607-5D5B-47A1-89B8-212D16BFE0D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757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35969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5725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0847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88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98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1004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58490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556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61012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7554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42489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9586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4722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08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05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86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30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60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3" y="225842"/>
            <a:ext cx="8929687" cy="3694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827088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0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4" y="6528496"/>
            <a:ext cx="3194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100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100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2" y="120877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3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iming>
    <p:tnLst>
      <p:par>
        <p:cTn id="1" dur="indefinite" restart="never" nodeType="tmRoot"/>
      </p:par>
    </p:tnLst>
  </p:timing>
  <p:txStyles>
    <p:titleStyle>
      <a:lvl1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000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3525" indent="-263525" algn="l" defTabSz="739775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500" b="0">
          <a:solidFill>
            <a:schemeClr val="tx1"/>
          </a:solidFill>
          <a:latin typeface="+mn-ea"/>
          <a:ea typeface="+mn-ea"/>
          <a:cs typeface="+mn-cs"/>
        </a:defRPr>
      </a:lvl1pPr>
      <a:lvl2pPr marL="609600" indent="-166688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909638" indent="-120650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252538" indent="-163513" algn="l" defTabSz="739775" rtl="0" fontAlgn="base" latinLnBrk="1">
        <a:spcBef>
          <a:spcPct val="20000"/>
        </a:spcBef>
        <a:spcAft>
          <a:spcPct val="0"/>
        </a:spcAft>
        <a:buChar char="-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6351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0923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5495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0067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4639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 smtClean="0">
                <a:solidFill>
                  <a:srgbClr val="000000"/>
                </a:solidFill>
                <a:latin typeface="HY헤드라인M"/>
                <a:ea typeface="HY헤드라인M"/>
              </a:rPr>
              <a:t>전략 </a:t>
            </a:r>
            <a:r>
              <a:rPr lang="en-US" altLang="ko-KR" sz="1600" dirty="0" smtClean="0">
                <a:solidFill>
                  <a:srgbClr val="000000"/>
                </a:solidFill>
                <a:latin typeface="HY헤드라인M"/>
                <a:ea typeface="HY헤드라인M"/>
              </a:rPr>
              <a:t>Matrix </a:t>
            </a:r>
            <a:r>
              <a:rPr lang="ko-KR" altLang="en-US" sz="1600" dirty="0" smtClean="0">
                <a:solidFill>
                  <a:srgbClr val="000000"/>
                </a:solidFill>
                <a:latin typeface="HY헤드라인M"/>
                <a:ea typeface="HY헤드라인M"/>
              </a:rPr>
              <a:t>도출 결과 </a:t>
            </a:r>
            <a:r>
              <a:rPr lang="en-US" altLang="ko-KR" sz="1600" dirty="0" smtClean="0">
                <a:solidFill>
                  <a:srgbClr val="000000"/>
                </a:solidFill>
                <a:latin typeface="HY헤드라인M"/>
                <a:ea typeface="HY헤드라인M"/>
              </a:rPr>
              <a:t>A, B, C, D, E SBU</a:t>
            </a:r>
            <a:r>
              <a:rPr lang="ko-KR" altLang="en-US" sz="1600" dirty="0">
                <a:solidFill>
                  <a:srgbClr val="000000"/>
                </a:solidFill>
                <a:latin typeface="HY헤드라인M"/>
                <a:ea typeface="HY헤드라인M"/>
              </a:rPr>
              <a:t>는 </a:t>
            </a:r>
            <a:r>
              <a:rPr lang="ko-KR" altLang="en-US" sz="1600" dirty="0" smtClean="0">
                <a:solidFill>
                  <a:srgbClr val="000000"/>
                </a:solidFill>
                <a:latin typeface="HY헤드라인M"/>
                <a:ea typeface="HY헤드라인M"/>
              </a:rPr>
              <a:t>사업 확대 전략이 </a:t>
            </a:r>
            <a:r>
              <a:rPr lang="ko-KR" altLang="en-US" sz="1600" dirty="0">
                <a:solidFill>
                  <a:srgbClr val="000000"/>
                </a:solidFill>
                <a:latin typeface="HY헤드라인M"/>
                <a:ea typeface="HY헤드라인M"/>
              </a:rPr>
              <a:t>필요하며 그 외 </a:t>
            </a:r>
            <a:r>
              <a:rPr lang="en-US" altLang="ko-KR" sz="1600" dirty="0">
                <a:solidFill>
                  <a:srgbClr val="000000"/>
                </a:solidFill>
                <a:latin typeface="HY헤드라인M"/>
                <a:ea typeface="HY헤드라인M"/>
              </a:rPr>
              <a:t>SBU</a:t>
            </a:r>
            <a:r>
              <a:rPr lang="ko-KR" altLang="en-US" sz="1600" dirty="0">
                <a:solidFill>
                  <a:srgbClr val="000000"/>
                </a:solidFill>
                <a:latin typeface="HY헤드라인M"/>
                <a:ea typeface="HY헤드라인M"/>
              </a:rPr>
              <a:t>는 전략적 위치에 따라 </a:t>
            </a:r>
            <a:r>
              <a:rPr lang="ko-KR" altLang="en-US" sz="1600" dirty="0" smtClean="0">
                <a:solidFill>
                  <a:srgbClr val="000000"/>
                </a:solidFill>
                <a:latin typeface="HY헤드라인M"/>
                <a:ea typeface="HY헤드라인M"/>
              </a:rPr>
              <a:t>사업경쟁력 </a:t>
            </a:r>
            <a:r>
              <a:rPr lang="ko-KR" altLang="en-US" sz="1600" dirty="0">
                <a:solidFill>
                  <a:srgbClr val="000000"/>
                </a:solidFill>
                <a:latin typeface="HY헤드라인M"/>
                <a:ea typeface="HY헤드라인M"/>
              </a:rPr>
              <a:t>강화 혹은 </a:t>
            </a:r>
            <a:r>
              <a:rPr lang="ko-KR" altLang="en-US" sz="1600" dirty="0" smtClean="0">
                <a:solidFill>
                  <a:srgbClr val="000000"/>
                </a:solidFill>
                <a:latin typeface="HY헤드라인M"/>
                <a:ea typeface="HY헤드라인M"/>
              </a:rPr>
              <a:t>사업매력도 </a:t>
            </a:r>
            <a:r>
              <a:rPr lang="ko-KR" altLang="en-US" sz="1600" dirty="0" smtClean="0">
                <a:solidFill>
                  <a:srgbClr val="000000"/>
                </a:solidFill>
                <a:latin typeface="HY헤드라인M"/>
                <a:ea typeface="HY헤드라인M"/>
              </a:rPr>
              <a:t>개선 전략 수립이 필요함</a:t>
            </a:r>
            <a:endParaRPr lang="ko-KR" altLang="en-US" sz="1600" dirty="0">
              <a:solidFill>
                <a:srgbClr val="000000"/>
              </a:solidFill>
              <a:latin typeface="HY헤드라인M"/>
              <a:ea typeface="HY헤드라인M"/>
            </a:endParaRPr>
          </a:p>
        </p:txBody>
      </p:sp>
      <p:sp>
        <p:nvSpPr>
          <p:cNvPr id="4" name="Rectangle 61" descr="밝은 하향 대각선"/>
          <p:cNvSpPr>
            <a:spLocks noChangeArrowheads="1"/>
          </p:cNvSpPr>
          <p:nvPr/>
        </p:nvSpPr>
        <p:spPr bwMode="auto">
          <a:xfrm>
            <a:off x="382588" y="1879583"/>
            <a:ext cx="9151937" cy="4542988"/>
          </a:xfrm>
          <a:prstGeom prst="rect">
            <a:avLst/>
          </a:prstGeom>
          <a:pattFill prst="ltDnDiag">
            <a:fgClr>
              <a:srgbClr val="EAEAEA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 sz="1000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2705100" y="4267183"/>
            <a:ext cx="2130425" cy="16462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algn="ctr">
            <a:solidFill>
              <a:srgbClr val="777777"/>
            </a:solidFill>
            <a:miter lim="800000"/>
            <a:headEnd/>
            <a:tailEnd/>
          </a:ln>
        </p:spPr>
        <p:txBody>
          <a:bodyPr wrap="none" lIns="90000" tIns="46800" rIns="90000" bIns="46800" anchor="b"/>
          <a:lstStyle/>
          <a:p>
            <a:pPr marL="93663" indent="-9366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1000" dirty="0">
              <a:solidFill>
                <a:srgbClr val="A5002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gray">
          <a:xfrm>
            <a:off x="2705100" y="2316146"/>
            <a:ext cx="2130425" cy="164623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solidFill>
              <a:srgbClr val="777777"/>
            </a:solidFill>
            <a:miter lim="800000"/>
            <a:headEnd/>
            <a:tailEnd/>
          </a:ln>
        </p:spPr>
        <p:txBody>
          <a:bodyPr wrap="none" lIns="90000" tIns="46800" rIns="90000" bIns="46800"/>
          <a:lstStyle/>
          <a:p>
            <a:pPr marL="93663" indent="-9366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1000" dirty="0">
              <a:solidFill>
                <a:srgbClr val="A5002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gray">
          <a:xfrm>
            <a:off x="5116513" y="4267183"/>
            <a:ext cx="2130425" cy="164623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solidFill>
              <a:srgbClr val="777777"/>
            </a:solidFill>
            <a:miter lim="800000"/>
            <a:headEnd/>
            <a:tailEnd/>
          </a:ln>
        </p:spPr>
        <p:txBody>
          <a:bodyPr wrap="none" lIns="90000" tIns="46800" rIns="90000" bIns="46800" anchor="b"/>
          <a:lstStyle/>
          <a:p>
            <a:pPr marL="93663" indent="-93663" algn="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1000" dirty="0">
              <a:solidFill>
                <a:srgbClr val="A5002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8" name="AutoShape 10"/>
          <p:cNvCxnSpPr>
            <a:cxnSpLocks noChangeShapeType="1"/>
            <a:stCxn id="11" idx="2"/>
            <a:endCxn id="12" idx="0"/>
          </p:cNvCxnSpPr>
          <p:nvPr/>
        </p:nvCxnSpPr>
        <p:spPr bwMode="auto">
          <a:xfrm>
            <a:off x="2536032" y="2494172"/>
            <a:ext cx="0" cy="324621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sm" len="sm"/>
            <a:tailEnd type="triangle" w="sm" len="sm"/>
          </a:ln>
        </p:spPr>
      </p:cxn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181188" y="4003824"/>
            <a:ext cx="717628" cy="18381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18000" tIns="7200" rIns="18000" bIns="7200" anchor="ctr">
            <a:spAutoFit/>
          </a:bodyPr>
          <a:lstStyle/>
          <a:p>
            <a:pPr algn="ctr" fontAlgn="ctr" latinLnBrk="0">
              <a:spcBef>
                <a:spcPct val="30000"/>
              </a:spcBef>
              <a:spcAft>
                <a:spcPct val="0"/>
              </a:spcAft>
              <a:buSzPct val="75000"/>
              <a:buFont typeface="Arial" charset="0"/>
              <a:buNone/>
            </a:pPr>
            <a:r>
              <a:rPr kumimoji="1" lang="ko-KR" altLang="en-US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사업 매력도</a:t>
            </a:r>
            <a:endParaRPr kumimoji="1" lang="en-US" altLang="ko-KR" sz="11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2623947" y="6016608"/>
            <a:ext cx="421072" cy="174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18000" rIns="18000" bIns="18000">
            <a:spAutoFit/>
          </a:bodyPr>
          <a:lstStyle/>
          <a:p>
            <a:pPr marL="130175" indent="-130175" algn="ctr" eaLnBrk="0" fontAlgn="ctr" latinLnBrk="0" hangingPunct="0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buNone/>
              <a:tabLst>
                <a:tab pos="1028700" algn="l"/>
              </a:tabLst>
            </a:pPr>
            <a:r>
              <a:rPr kumimoji="1" lang="en-US" altLang="ko-KR" sz="90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Middle</a:t>
            </a:r>
            <a:endParaRPr kumimoji="1" lang="en-US" altLang="ko-KR" sz="900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2384807" y="2319321"/>
            <a:ext cx="302450" cy="174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18000" rIns="18000" bIns="18000">
            <a:spAutoFit/>
          </a:bodyPr>
          <a:lstStyle/>
          <a:p>
            <a:pPr marL="130175" indent="-130175" algn="ctr" eaLnBrk="0" fontAlgn="ctr" latinLnBrk="0" hangingPunct="0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buNone/>
              <a:tabLst>
                <a:tab pos="1028700" algn="l"/>
              </a:tabLst>
            </a:pPr>
            <a:r>
              <a:rPr kumimoji="1" lang="en-US" altLang="ko-KR" sz="900" dirty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High</a:t>
            </a: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2325496" y="5740383"/>
            <a:ext cx="421072" cy="174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18000" rIns="18000" bIns="18000">
            <a:spAutoFit/>
          </a:bodyPr>
          <a:lstStyle/>
          <a:p>
            <a:pPr marL="130175" indent="-130175" algn="ctr" eaLnBrk="0" fontAlgn="ctr" latinLnBrk="0" hangingPunct="0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buNone/>
              <a:tabLst>
                <a:tab pos="1028700" algn="l"/>
              </a:tabLst>
            </a:pPr>
            <a:r>
              <a:rPr kumimoji="1" lang="en-US" altLang="ko-KR" sz="90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Middle</a:t>
            </a:r>
            <a:endParaRPr kumimoji="1" lang="en-US" altLang="ko-KR" sz="900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13" name="Group 16"/>
          <p:cNvGrpSpPr>
            <a:grpSpLocks/>
          </p:cNvGrpSpPr>
          <p:nvPr/>
        </p:nvGrpSpPr>
        <p:grpSpPr bwMode="auto">
          <a:xfrm>
            <a:off x="401638" y="1440425"/>
            <a:ext cx="9136062" cy="309563"/>
            <a:chOff x="376" y="920"/>
            <a:chExt cx="4010" cy="195"/>
          </a:xfrm>
        </p:grpSpPr>
        <p:sp>
          <p:nvSpPr>
            <p:cNvPr id="14" name="Text Box 5"/>
            <p:cNvSpPr txBox="1">
              <a:spLocks noChangeArrowheads="1"/>
            </p:cNvSpPr>
            <p:nvPr/>
          </p:nvSpPr>
          <p:spPr bwMode="auto">
            <a:xfrm>
              <a:off x="376" y="920"/>
              <a:ext cx="3995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 anchor="b">
              <a:spAutoFit/>
            </a:bodyPr>
            <a:lstStyle/>
            <a:p>
              <a:pPr algn="ctr" eaLnBrk="0" fontAlgn="ctr" latinLnBrk="0" hangingPunct="0">
                <a:spcBef>
                  <a:spcPct val="50000"/>
                </a:spcBef>
                <a:spcAft>
                  <a:spcPct val="0"/>
                </a:spcAft>
                <a:buFont typeface="Arial" charset="0"/>
                <a:buNone/>
              </a:pPr>
              <a:r>
                <a:rPr kumimoji="1" lang="ko-KR" altLang="en-US" sz="1400" dirty="0" smtClean="0">
                  <a:solidFill>
                    <a:srgbClr val="0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사업 우선순위 도출</a:t>
              </a:r>
              <a:endParaRPr kumimoji="1" lang="en-US" altLang="ko-KR" sz="1400" dirty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5" name="Line 6"/>
            <p:cNvSpPr>
              <a:spLocks noChangeShapeType="1"/>
            </p:cNvSpPr>
            <p:nvPr/>
          </p:nvSpPr>
          <p:spPr bwMode="auto">
            <a:xfrm>
              <a:off x="376" y="1115"/>
              <a:ext cx="40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dirty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16" name="Rectangle 20"/>
          <p:cNvSpPr>
            <a:spLocks noChangeArrowheads="1"/>
          </p:cNvSpPr>
          <p:nvPr/>
        </p:nvSpPr>
        <p:spPr bwMode="gray">
          <a:xfrm>
            <a:off x="361950" y="2602213"/>
            <a:ext cx="2043793" cy="1110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93663" indent="-93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•"/>
            </a:pPr>
            <a:r>
              <a:rPr kumimoji="1" lang="ko-KR" altLang="en-US" sz="1100" b="1" dirty="0" err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사업매력도는</a:t>
            </a:r>
            <a:r>
              <a:rPr kumimoji="1" lang="ko-KR" altLang="en-US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kumimoji="1" lang="ko-KR" altLang="en-US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높으나 </a:t>
            </a:r>
            <a:r>
              <a:rPr kumimoji="1" lang="ko-KR" altLang="en-US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사업경쟁력이 </a:t>
            </a:r>
            <a:r>
              <a:rPr kumimoji="1" lang="ko-KR" altLang="en-US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상대적으로 낮은 사업군</a:t>
            </a:r>
            <a:endParaRPr kumimoji="1" lang="en-US" altLang="ko-KR" sz="11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93663" indent="-93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•"/>
            </a:pPr>
            <a:r>
              <a:rPr kumimoji="1" lang="ko-KR" altLang="en-US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재원 배분이 우선적으로 증가되어야 할 사업군</a:t>
            </a:r>
            <a:endParaRPr kumimoji="1" lang="en-US" altLang="ko-KR" sz="11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93663" indent="-93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•"/>
            </a:pPr>
            <a:r>
              <a:rPr kumimoji="1" lang="ko-KR" altLang="en-US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사업경쟁력을 </a:t>
            </a:r>
            <a:r>
              <a:rPr kumimoji="1" lang="ko-KR" altLang="en-US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높일 수 있도록 전략적 강화가 필요한 사업군</a:t>
            </a:r>
            <a:endParaRPr kumimoji="1" lang="ko-KR" altLang="en-US" sz="11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gray">
          <a:xfrm>
            <a:off x="7299325" y="4948765"/>
            <a:ext cx="2214789" cy="1110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93663" indent="-93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•"/>
            </a:pPr>
            <a:r>
              <a:rPr kumimoji="1" lang="ko-KR" altLang="en-US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사업경쟁력은 </a:t>
            </a:r>
            <a:r>
              <a:rPr kumimoji="1" lang="ko-KR" altLang="en-US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평균 이상이나 사업매력도가 상대적으로 낮은 사업군</a:t>
            </a:r>
            <a:endParaRPr kumimoji="1" lang="en-US" altLang="ko-KR" sz="11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93663" indent="-93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•"/>
            </a:pPr>
            <a:r>
              <a:rPr kumimoji="1" lang="ko-KR" altLang="en-US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재원 배분이 우선적으로 증가되어야 할 사업군</a:t>
            </a:r>
            <a:endParaRPr kumimoji="1" lang="en-US" altLang="ko-KR" sz="11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93663" indent="-93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•"/>
            </a:pPr>
            <a:r>
              <a:rPr kumimoji="1" lang="ko-KR" altLang="en-US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사업매력도가 </a:t>
            </a:r>
            <a:r>
              <a:rPr kumimoji="1" lang="ko-KR" altLang="en-US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높은 </a:t>
            </a:r>
            <a:r>
              <a:rPr kumimoji="1" lang="ko-KR" altLang="en-US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세부사업개발이 </a:t>
            </a:r>
            <a:r>
              <a:rPr kumimoji="1" lang="ko-KR" altLang="en-US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필요한 사업군</a:t>
            </a:r>
            <a:endParaRPr kumimoji="1" lang="ko-KR" altLang="en-US" sz="11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gray">
          <a:xfrm>
            <a:off x="361950" y="4822274"/>
            <a:ext cx="2043793" cy="1448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93663" indent="-93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•"/>
            </a:pPr>
            <a:r>
              <a:rPr kumimoji="1" lang="ko-KR" altLang="en-US" sz="1100" b="1" dirty="0" err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사업매력도와</a:t>
            </a:r>
            <a:r>
              <a:rPr kumimoji="1" lang="ko-KR" altLang="en-US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kumimoji="1" lang="ko-KR" altLang="en-US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경쟁력이 상대적으로 낮은 사업군</a:t>
            </a:r>
            <a:endParaRPr kumimoji="1" lang="en-US" altLang="ko-KR" sz="11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93663" indent="-93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•"/>
            </a:pPr>
            <a:r>
              <a:rPr kumimoji="1" lang="ko-KR" altLang="en-US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재원 배분이 유지되거나 조정되어야 할 </a:t>
            </a:r>
            <a:r>
              <a:rPr kumimoji="1" lang="ko-KR" altLang="en-US" sz="1100" b="1" dirty="0" err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사업군</a:t>
            </a:r>
            <a:endParaRPr kumimoji="1" lang="en-US" altLang="ko-KR" sz="11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kumimoji="1" lang="en-US" altLang="ko-KR" sz="1100" b="1" dirty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kumimoji="1" lang="en-US" altLang="ko-KR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 </a:t>
            </a:r>
            <a:r>
              <a:rPr kumimoji="1" lang="en-US" altLang="ko-KR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kumimoji="1" lang="ko-KR" altLang="en-US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단</a:t>
            </a:r>
            <a:r>
              <a:rPr kumimoji="1" lang="en-US" altLang="ko-KR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kumimoji="1" lang="ko-KR" altLang="en-US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시장 상황 고려</a:t>
            </a:r>
            <a:r>
              <a:rPr kumimoji="1" lang="en-US" altLang="ko-KR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</a:p>
          <a:p>
            <a:pPr marL="93663" indent="-93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•"/>
            </a:pPr>
            <a:r>
              <a:rPr kumimoji="1" lang="ko-KR" altLang="en-US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시장 상황을 주시하면서 </a:t>
            </a:r>
            <a:r>
              <a:rPr kumimoji="1" lang="ko-KR" altLang="en-US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사업매력도가 </a:t>
            </a:r>
            <a:r>
              <a:rPr kumimoji="1" lang="ko-KR" altLang="en-US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높은 </a:t>
            </a:r>
            <a:r>
              <a:rPr kumimoji="1" lang="ko-KR" altLang="en-US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세부사업개발과 사업경쟁력 </a:t>
            </a:r>
            <a:r>
              <a:rPr kumimoji="1" lang="ko-KR" altLang="en-US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강화가 필요한 사업군</a:t>
            </a:r>
            <a:endParaRPr kumimoji="1" lang="ko-KR" altLang="en-US" sz="11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9" name="Text Box 23"/>
          <p:cNvSpPr txBox="1">
            <a:spLocks noChangeArrowheads="1"/>
          </p:cNvSpPr>
          <p:nvPr/>
        </p:nvSpPr>
        <p:spPr bwMode="auto">
          <a:xfrm>
            <a:off x="6490460" y="1982694"/>
            <a:ext cx="663643" cy="212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44450" rIns="0" bIns="44450" anchor="ctr">
            <a:spAutoFit/>
          </a:bodyPr>
          <a:lstStyle/>
          <a:p>
            <a:pPr algn="ctr" fontAlgn="ctr" latinLnBrk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SzPct val="75000"/>
              <a:buFont typeface="Arial" charset="0"/>
              <a:buNone/>
            </a:pPr>
            <a:r>
              <a:rPr kumimoji="1" lang="en-US" altLang="ko-KR" sz="1000" b="1" i="1" dirty="0">
                <a:solidFill>
                  <a:srgbClr val="8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r>
              <a:rPr kumimoji="1" lang="en-US" altLang="ko-KR" sz="1000" b="1" i="1" baseline="30000" dirty="0">
                <a:solidFill>
                  <a:srgbClr val="8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st</a:t>
            </a:r>
            <a:r>
              <a:rPr kumimoji="1" lang="en-US" altLang="ko-KR" sz="1000" b="1" i="1" dirty="0">
                <a:solidFill>
                  <a:srgbClr val="8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Priority</a:t>
            </a:r>
          </a:p>
        </p:txBody>
      </p:sp>
      <p:sp>
        <p:nvSpPr>
          <p:cNvPr id="21" name="Text Box 26"/>
          <p:cNvSpPr txBox="1">
            <a:spLocks noChangeArrowheads="1"/>
          </p:cNvSpPr>
          <p:nvPr/>
        </p:nvSpPr>
        <p:spPr bwMode="auto">
          <a:xfrm>
            <a:off x="2769999" y="1982694"/>
            <a:ext cx="695703" cy="212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44450" rIns="0" bIns="44450" anchor="ctr">
            <a:spAutoFit/>
          </a:bodyPr>
          <a:lstStyle/>
          <a:p>
            <a:pPr algn="ctr" fontAlgn="ctr" latinLnBrk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SzPct val="75000"/>
              <a:buFont typeface="Arial" charset="0"/>
              <a:buNone/>
            </a:pPr>
            <a:r>
              <a:rPr kumimoji="1" lang="en-US" altLang="ko-KR" sz="1000" b="1" i="1" dirty="0">
                <a:solidFill>
                  <a:srgbClr val="8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r>
              <a:rPr kumimoji="1" lang="en-US" altLang="ko-KR" sz="1000" b="1" i="1" baseline="30000" dirty="0">
                <a:solidFill>
                  <a:srgbClr val="8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nd</a:t>
            </a:r>
            <a:r>
              <a:rPr kumimoji="1" lang="en-US" altLang="ko-KR" sz="1000" b="1" i="1" dirty="0">
                <a:solidFill>
                  <a:srgbClr val="8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Priority</a:t>
            </a:r>
          </a:p>
        </p:txBody>
      </p:sp>
      <p:cxnSp>
        <p:nvCxnSpPr>
          <p:cNvPr id="22" name="AutoShape 27"/>
          <p:cNvCxnSpPr>
            <a:cxnSpLocks noChangeShapeType="1"/>
            <a:stCxn id="6" idx="0"/>
            <a:endCxn id="21" idx="3"/>
          </p:cNvCxnSpPr>
          <p:nvPr/>
        </p:nvCxnSpPr>
        <p:spPr bwMode="auto">
          <a:xfrm rot="16200000" flipV="1">
            <a:off x="3504502" y="2050334"/>
            <a:ext cx="227012" cy="304611"/>
          </a:xfrm>
          <a:prstGeom prst="bentConnector2">
            <a:avLst/>
          </a:prstGeom>
          <a:noFill/>
          <a:ln w="19050">
            <a:solidFill>
              <a:srgbClr val="5F5F5F"/>
            </a:solidFill>
            <a:prstDash val="sysDot"/>
            <a:miter lim="800000"/>
            <a:headEnd type="oval" w="med" len="med"/>
            <a:tailEnd/>
          </a:ln>
        </p:spPr>
      </p:cxnSp>
      <p:cxnSp>
        <p:nvCxnSpPr>
          <p:cNvPr id="23" name="AutoShape 28"/>
          <p:cNvCxnSpPr>
            <a:cxnSpLocks noChangeShapeType="1"/>
            <a:stCxn id="21" idx="1"/>
            <a:endCxn id="16" idx="0"/>
          </p:cNvCxnSpPr>
          <p:nvPr/>
        </p:nvCxnSpPr>
        <p:spPr bwMode="auto">
          <a:xfrm rot="10800000" flipV="1">
            <a:off x="1383847" y="2089133"/>
            <a:ext cx="1386152" cy="513079"/>
          </a:xfrm>
          <a:prstGeom prst="bentConnector2">
            <a:avLst/>
          </a:prstGeom>
          <a:noFill/>
          <a:ln w="19050">
            <a:solidFill>
              <a:srgbClr val="5F5F5F"/>
            </a:solidFill>
            <a:prstDash val="sysDot"/>
            <a:miter lim="800000"/>
            <a:headEnd type="none" w="sm" len="sm"/>
            <a:tailEnd type="stealth" w="med" len="med"/>
          </a:ln>
        </p:spPr>
      </p:cxnSp>
      <p:sp>
        <p:nvSpPr>
          <p:cNvPr id="24" name="Text Box 32"/>
          <p:cNvSpPr txBox="1">
            <a:spLocks noChangeArrowheads="1"/>
          </p:cNvSpPr>
          <p:nvPr/>
        </p:nvSpPr>
        <p:spPr bwMode="auto">
          <a:xfrm>
            <a:off x="1683440" y="4517943"/>
            <a:ext cx="678070" cy="212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44450" rIns="0" bIns="44450" anchor="ctr">
            <a:spAutoFit/>
          </a:bodyPr>
          <a:lstStyle/>
          <a:p>
            <a:pPr algn="ctr" fontAlgn="ctr" latinLnBrk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SzPct val="75000"/>
              <a:buFont typeface="Arial" charset="0"/>
              <a:buNone/>
            </a:pPr>
            <a:r>
              <a:rPr kumimoji="1" lang="en-US" altLang="ko-KR" sz="1000" b="1" i="1" dirty="0">
                <a:solidFill>
                  <a:srgbClr val="8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r>
              <a:rPr kumimoji="1" lang="en-US" altLang="ko-KR" sz="1000" b="1" i="1" baseline="30000" dirty="0">
                <a:solidFill>
                  <a:srgbClr val="8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rd</a:t>
            </a:r>
            <a:r>
              <a:rPr kumimoji="1" lang="ko-KR" altLang="en-US" sz="1000" b="1" i="1" dirty="0">
                <a:solidFill>
                  <a:srgbClr val="8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kumimoji="1" lang="en-US" altLang="ko-KR" sz="1000" b="1" i="1" dirty="0">
                <a:solidFill>
                  <a:srgbClr val="8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Priority</a:t>
            </a:r>
          </a:p>
        </p:txBody>
      </p:sp>
      <p:cxnSp>
        <p:nvCxnSpPr>
          <p:cNvPr id="25" name="AutoShape 33"/>
          <p:cNvCxnSpPr>
            <a:cxnSpLocks noChangeShapeType="1"/>
            <a:stCxn id="24" idx="3"/>
          </p:cNvCxnSpPr>
          <p:nvPr/>
        </p:nvCxnSpPr>
        <p:spPr bwMode="auto">
          <a:xfrm flipV="1">
            <a:off x="2361510" y="4622001"/>
            <a:ext cx="343590" cy="2382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5F5F5F"/>
            </a:solidFill>
            <a:prstDash val="sysDot"/>
            <a:miter lim="800000"/>
            <a:headEnd type="none" w="sm" len="sm"/>
            <a:tailEnd type="oval" w="med" len="med"/>
          </a:ln>
        </p:spPr>
      </p:cxnSp>
      <p:cxnSp>
        <p:nvCxnSpPr>
          <p:cNvPr id="26" name="AutoShape 34"/>
          <p:cNvCxnSpPr>
            <a:cxnSpLocks noChangeShapeType="1"/>
            <a:stCxn id="24" idx="1"/>
            <a:endCxn id="18" idx="0"/>
          </p:cNvCxnSpPr>
          <p:nvPr/>
        </p:nvCxnSpPr>
        <p:spPr bwMode="auto">
          <a:xfrm rot="10800000" flipV="1">
            <a:off x="1383848" y="4624382"/>
            <a:ext cx="299593" cy="197891"/>
          </a:xfrm>
          <a:prstGeom prst="bentConnector2">
            <a:avLst/>
          </a:prstGeom>
          <a:noFill/>
          <a:ln w="19050">
            <a:solidFill>
              <a:srgbClr val="5F5F5F"/>
            </a:solidFill>
            <a:prstDash val="sysDot"/>
            <a:miter lim="800000"/>
            <a:headEnd type="none" w="sm" len="sm"/>
            <a:tailEnd type="stealth" w="med" len="med"/>
          </a:ln>
        </p:spPr>
      </p:cxnSp>
      <p:sp>
        <p:nvSpPr>
          <p:cNvPr id="27" name="Text Box 40"/>
          <p:cNvSpPr txBox="1">
            <a:spLocks noChangeArrowheads="1"/>
          </p:cNvSpPr>
          <p:nvPr/>
        </p:nvSpPr>
        <p:spPr bwMode="auto">
          <a:xfrm>
            <a:off x="6928232" y="6016608"/>
            <a:ext cx="302450" cy="174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18000" rIns="18000" bIns="18000">
            <a:spAutoFit/>
          </a:bodyPr>
          <a:lstStyle/>
          <a:p>
            <a:pPr marL="130175" indent="-130175" algn="ctr" eaLnBrk="0" fontAlgn="ctr" latinLnBrk="0" hangingPunct="0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buNone/>
              <a:tabLst>
                <a:tab pos="1028700" algn="l"/>
              </a:tabLst>
            </a:pPr>
            <a:r>
              <a:rPr kumimoji="1" lang="en-US" altLang="ko-KR" sz="900" dirty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High</a:t>
            </a:r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7572186" y="4547790"/>
            <a:ext cx="695703" cy="212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44450" rIns="0" bIns="44450" anchor="ctr">
            <a:spAutoFit/>
          </a:bodyPr>
          <a:lstStyle/>
          <a:p>
            <a:pPr algn="ctr" fontAlgn="ctr" latinLnBrk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SzPct val="75000"/>
              <a:buFont typeface="Arial" charset="0"/>
              <a:buNone/>
            </a:pPr>
            <a:r>
              <a:rPr kumimoji="1" lang="en-US" altLang="ko-KR" sz="1000" b="1" i="1" dirty="0">
                <a:solidFill>
                  <a:srgbClr val="8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r>
              <a:rPr kumimoji="1" lang="en-US" altLang="ko-KR" sz="1000" b="1" i="1" baseline="30000" dirty="0">
                <a:solidFill>
                  <a:srgbClr val="8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nd</a:t>
            </a:r>
            <a:r>
              <a:rPr kumimoji="1" lang="en-US" altLang="ko-KR" sz="1000" b="1" i="1" dirty="0">
                <a:solidFill>
                  <a:srgbClr val="8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Priority</a:t>
            </a:r>
          </a:p>
        </p:txBody>
      </p:sp>
      <p:cxnSp>
        <p:nvCxnSpPr>
          <p:cNvPr id="29" name="AutoShape 30"/>
          <p:cNvCxnSpPr>
            <a:cxnSpLocks noChangeShapeType="1"/>
            <a:stCxn id="28" idx="3"/>
            <a:endCxn id="17" idx="0"/>
          </p:cNvCxnSpPr>
          <p:nvPr/>
        </p:nvCxnSpPr>
        <p:spPr bwMode="auto">
          <a:xfrm>
            <a:off x="8267889" y="4654230"/>
            <a:ext cx="138831" cy="294535"/>
          </a:xfrm>
          <a:prstGeom prst="bentConnector2">
            <a:avLst/>
          </a:prstGeom>
          <a:noFill/>
          <a:ln w="19050">
            <a:solidFill>
              <a:srgbClr val="5F5F5F"/>
            </a:solidFill>
            <a:prstDash val="sysDot"/>
            <a:miter lim="800000"/>
            <a:headEnd type="none" w="sm" len="sm"/>
            <a:tailEnd type="stealth" w="med" len="med"/>
          </a:ln>
        </p:spPr>
      </p:cxnSp>
      <p:cxnSp>
        <p:nvCxnSpPr>
          <p:cNvPr id="30" name="AutoShape 31"/>
          <p:cNvCxnSpPr>
            <a:cxnSpLocks noChangeShapeType="1"/>
            <a:endCxn id="28" idx="1"/>
          </p:cNvCxnSpPr>
          <p:nvPr/>
        </p:nvCxnSpPr>
        <p:spPr bwMode="auto">
          <a:xfrm>
            <a:off x="7246938" y="4651848"/>
            <a:ext cx="325248" cy="2382"/>
          </a:xfrm>
          <a:prstGeom prst="straightConnector1">
            <a:avLst/>
          </a:prstGeom>
          <a:noFill/>
          <a:ln w="19050">
            <a:solidFill>
              <a:srgbClr val="5F5F5F"/>
            </a:solidFill>
            <a:prstDash val="sysDot"/>
            <a:round/>
            <a:headEnd type="oval" w="med" len="med"/>
            <a:tailEnd/>
          </a:ln>
        </p:spPr>
      </p:cxnSp>
      <p:sp>
        <p:nvSpPr>
          <p:cNvPr id="31" name="Arc 37"/>
          <p:cNvSpPr>
            <a:spLocks/>
          </p:cNvSpPr>
          <p:nvPr/>
        </p:nvSpPr>
        <p:spPr bwMode="auto">
          <a:xfrm rot="10800000">
            <a:off x="3595678" y="2500306"/>
            <a:ext cx="3409946" cy="3000396"/>
          </a:xfrm>
          <a:custGeom>
            <a:avLst/>
            <a:gdLst>
              <a:gd name="T0" fmla="*/ 0 w 21600"/>
              <a:gd name="T1" fmla="*/ 0 h 21600"/>
              <a:gd name="T2" fmla="*/ 760458299 w 21600"/>
              <a:gd name="T3" fmla="*/ 485074166 h 21600"/>
              <a:gd name="T4" fmla="*/ 0 w 21600"/>
              <a:gd name="T5" fmla="*/ 48507416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pattFill prst="wdUpDiag">
            <a:fgClr>
              <a:schemeClr val="tx2">
                <a:lumMod val="20000"/>
                <a:lumOff val="80000"/>
                <a:alpha val="70195"/>
              </a:schemeClr>
            </a:fgClr>
            <a:bgClr>
              <a:schemeClr val="bg1">
                <a:alpha val="70195"/>
              </a:schemeClr>
            </a:bgClr>
          </a:pattFill>
          <a:ln w="19050">
            <a:solidFill>
              <a:srgbClr val="3366FF"/>
            </a:solidFill>
            <a:prstDash val="dash"/>
            <a:round/>
            <a:headEnd/>
            <a:tailEnd/>
          </a:ln>
        </p:spPr>
        <p:txBody>
          <a:bodyPr rot="10800000" wrap="none" lIns="90000" tIns="44450" rIns="90488" bIns="4445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2" name="AutoShape 13"/>
          <p:cNvCxnSpPr>
            <a:cxnSpLocks noChangeShapeType="1"/>
            <a:stCxn id="10" idx="3"/>
            <a:endCxn id="27" idx="1"/>
          </p:cNvCxnSpPr>
          <p:nvPr/>
        </p:nvCxnSpPr>
        <p:spPr bwMode="auto">
          <a:xfrm>
            <a:off x="3045019" y="6104034"/>
            <a:ext cx="388321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33" name="Text Box 53"/>
          <p:cNvSpPr txBox="1">
            <a:spLocks noChangeArrowheads="1"/>
          </p:cNvSpPr>
          <p:nvPr/>
        </p:nvSpPr>
        <p:spPr bwMode="auto">
          <a:xfrm>
            <a:off x="4539493" y="5980096"/>
            <a:ext cx="863527" cy="25904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90000" tIns="44450" rIns="90488" bIns="44450">
            <a:spAutoFit/>
          </a:bodyPr>
          <a:lstStyle/>
          <a:p>
            <a:pPr algn="ctr" fontAlgn="ctr" latinLnBrk="0">
              <a:spcBef>
                <a:spcPct val="100000"/>
              </a:spcBef>
              <a:spcAft>
                <a:spcPct val="0"/>
              </a:spcAft>
              <a:buSzPct val="75000"/>
              <a:buFont typeface="Arial" charset="0"/>
              <a:buNone/>
            </a:pPr>
            <a:r>
              <a:rPr kumimoji="1" lang="ko-KR" altLang="en-US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사업 경쟁력</a:t>
            </a:r>
            <a:endParaRPr kumimoji="1" lang="en-US" altLang="ko-KR" sz="11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34" name="AutoShape 8"/>
          <p:cNvCxnSpPr>
            <a:cxnSpLocks noChangeShapeType="1"/>
            <a:stCxn id="54" idx="0"/>
            <a:endCxn id="54" idx="2"/>
          </p:cNvCxnSpPr>
          <p:nvPr/>
        </p:nvCxnSpPr>
        <p:spPr bwMode="auto">
          <a:xfrm>
            <a:off x="4976813" y="2489183"/>
            <a:ext cx="0" cy="3251200"/>
          </a:xfrm>
          <a:prstGeom prst="straightConnector1">
            <a:avLst/>
          </a:prstGeom>
          <a:noFill/>
          <a:ln w="9525">
            <a:solidFill>
              <a:srgbClr val="919191"/>
            </a:solidFill>
            <a:prstDash val="dash"/>
            <a:round/>
            <a:headEnd/>
            <a:tailEnd/>
          </a:ln>
        </p:spPr>
      </p:cxnSp>
      <p:cxnSp>
        <p:nvCxnSpPr>
          <p:cNvPr id="35" name="AutoShape 9"/>
          <p:cNvCxnSpPr>
            <a:cxnSpLocks noChangeShapeType="1"/>
            <a:stCxn id="54" idx="1"/>
            <a:endCxn id="54" idx="3"/>
          </p:cNvCxnSpPr>
          <p:nvPr/>
        </p:nvCxnSpPr>
        <p:spPr bwMode="auto">
          <a:xfrm>
            <a:off x="2930525" y="4114783"/>
            <a:ext cx="4092575" cy="0"/>
          </a:xfrm>
          <a:prstGeom prst="straightConnector1">
            <a:avLst/>
          </a:prstGeom>
          <a:noFill/>
          <a:ln w="9525">
            <a:solidFill>
              <a:srgbClr val="919191"/>
            </a:solidFill>
            <a:prstDash val="dash"/>
            <a:round/>
            <a:headEnd/>
            <a:tailEnd/>
          </a:ln>
        </p:spPr>
      </p:cxnSp>
      <p:sp>
        <p:nvSpPr>
          <p:cNvPr id="36" name="Rectangle 42"/>
          <p:cNvSpPr>
            <a:spLocks noChangeArrowheads="1"/>
          </p:cNvSpPr>
          <p:nvPr/>
        </p:nvSpPr>
        <p:spPr bwMode="gray">
          <a:xfrm>
            <a:off x="6284001" y="5535611"/>
            <a:ext cx="681276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93663" indent="-93663"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100" b="1" i="1" dirty="0" smtClean="0">
                <a:solidFill>
                  <a:srgbClr val="A5002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전략적 유지</a:t>
            </a:r>
            <a:endParaRPr kumimoji="1" lang="en-US" altLang="ko-KR" sz="1100" b="1" i="1" dirty="0">
              <a:solidFill>
                <a:srgbClr val="A5002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7" name="Rectangle 52"/>
          <p:cNvSpPr>
            <a:spLocks noChangeArrowheads="1"/>
          </p:cNvSpPr>
          <p:nvPr/>
        </p:nvSpPr>
        <p:spPr bwMode="gray">
          <a:xfrm>
            <a:off x="3013584" y="5535611"/>
            <a:ext cx="55143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93663" indent="-93663"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100" b="1" i="1" dirty="0" smtClean="0">
                <a:solidFill>
                  <a:srgbClr val="A5002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시장 주시</a:t>
            </a:r>
            <a:endParaRPr kumimoji="1" lang="en-US" altLang="ko-KR" sz="1100" b="1" i="1" dirty="0">
              <a:solidFill>
                <a:srgbClr val="A5002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8" name="Rectangle 59"/>
          <p:cNvSpPr>
            <a:spLocks noChangeArrowheads="1"/>
          </p:cNvSpPr>
          <p:nvPr/>
        </p:nvSpPr>
        <p:spPr bwMode="gray">
          <a:xfrm>
            <a:off x="2997876" y="2522521"/>
            <a:ext cx="681276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93663" indent="-93663"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100" b="1" i="1" dirty="0" smtClean="0">
                <a:solidFill>
                  <a:srgbClr val="A5002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전략적 강화</a:t>
            </a:r>
            <a:endParaRPr kumimoji="1" lang="en-US" altLang="ko-KR" sz="1100" b="1" i="1" dirty="0">
              <a:solidFill>
                <a:srgbClr val="A5002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9" name="Oval 39"/>
          <p:cNvSpPr>
            <a:spLocks noChangeArrowheads="1"/>
          </p:cNvSpPr>
          <p:nvPr/>
        </p:nvSpPr>
        <p:spPr bwMode="auto">
          <a:xfrm>
            <a:off x="4953000" y="4392603"/>
            <a:ext cx="360000" cy="360000"/>
          </a:xfrm>
          <a:prstGeom prst="ellipse">
            <a:avLst/>
          </a:prstGeom>
          <a:solidFill>
            <a:srgbClr val="FFFFCC"/>
          </a:solidFill>
          <a:ln w="28575" algn="ctr">
            <a:solidFill>
              <a:schemeClr val="accent1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kumimoji="1" lang="en-US" altLang="ko-KR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H</a:t>
            </a:r>
            <a:endParaRPr kumimoji="1" lang="ko-KR" altLang="en-US" sz="10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5310190" y="4821231"/>
            <a:ext cx="360000" cy="360000"/>
          </a:xfrm>
          <a:prstGeom prst="ellipse">
            <a:avLst/>
          </a:prstGeom>
          <a:solidFill>
            <a:srgbClr val="FFFFCC"/>
          </a:solidFill>
          <a:ln w="28575" algn="ctr">
            <a:solidFill>
              <a:schemeClr val="accent1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kumimoji="1" lang="en-US" altLang="ko-KR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I</a:t>
            </a:r>
            <a:endParaRPr kumimoji="1" lang="ko-KR" altLang="en-US" sz="10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1" name="Oval 39"/>
          <p:cNvSpPr>
            <a:spLocks noChangeArrowheads="1"/>
          </p:cNvSpPr>
          <p:nvPr/>
        </p:nvSpPr>
        <p:spPr bwMode="auto">
          <a:xfrm>
            <a:off x="3977952" y="4606917"/>
            <a:ext cx="360000" cy="360000"/>
          </a:xfrm>
          <a:prstGeom prst="ellipse">
            <a:avLst/>
          </a:prstGeom>
          <a:solidFill>
            <a:srgbClr val="FFFFCC"/>
          </a:solidFill>
          <a:ln w="28575" algn="ctr">
            <a:solidFill>
              <a:schemeClr val="accent1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kumimoji="1" lang="en-US" altLang="ko-KR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K</a:t>
            </a:r>
            <a:endParaRPr kumimoji="1" lang="ko-KR" altLang="en-US" sz="10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2" name="Oval 39"/>
          <p:cNvSpPr>
            <a:spLocks noChangeArrowheads="1"/>
          </p:cNvSpPr>
          <p:nvPr/>
        </p:nvSpPr>
        <p:spPr bwMode="auto">
          <a:xfrm>
            <a:off x="3835076" y="4178289"/>
            <a:ext cx="360000" cy="360000"/>
          </a:xfrm>
          <a:prstGeom prst="ellipse">
            <a:avLst/>
          </a:prstGeom>
          <a:solidFill>
            <a:srgbClr val="FFFFCC"/>
          </a:solidFill>
          <a:ln w="28575" algn="ctr">
            <a:solidFill>
              <a:schemeClr val="accent1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kumimoji="1" lang="en-US" altLang="ko-KR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J</a:t>
            </a:r>
            <a:endParaRPr kumimoji="1" lang="ko-KR" altLang="en-US" sz="10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3" name="Oval 39"/>
          <p:cNvSpPr>
            <a:spLocks noChangeArrowheads="1"/>
          </p:cNvSpPr>
          <p:nvPr/>
        </p:nvSpPr>
        <p:spPr bwMode="auto">
          <a:xfrm>
            <a:off x="4524372" y="3249595"/>
            <a:ext cx="360000" cy="360000"/>
          </a:xfrm>
          <a:prstGeom prst="ellipse">
            <a:avLst/>
          </a:prstGeom>
          <a:solidFill>
            <a:srgbClr val="FFFFCC"/>
          </a:solidFill>
          <a:ln w="28575" algn="ctr">
            <a:solidFill>
              <a:schemeClr val="accent1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kumimoji="1" lang="en-US" altLang="ko-KR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F</a:t>
            </a:r>
            <a:endParaRPr kumimoji="1" lang="ko-KR" altLang="en-US" sz="10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4" name="Oval 39"/>
          <p:cNvSpPr>
            <a:spLocks noChangeArrowheads="1"/>
          </p:cNvSpPr>
          <p:nvPr/>
        </p:nvSpPr>
        <p:spPr bwMode="auto">
          <a:xfrm>
            <a:off x="4238620" y="3392471"/>
            <a:ext cx="360000" cy="360000"/>
          </a:xfrm>
          <a:prstGeom prst="ellipse">
            <a:avLst/>
          </a:prstGeom>
          <a:solidFill>
            <a:srgbClr val="FFFFCC"/>
          </a:solidFill>
          <a:ln w="28575" algn="ctr">
            <a:solidFill>
              <a:schemeClr val="accent1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kumimoji="1" lang="en-US" altLang="ko-KR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G</a:t>
            </a:r>
            <a:endParaRPr kumimoji="1" lang="ko-KR" altLang="en-US" sz="10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5" name="Rectangle 35"/>
          <p:cNvSpPr>
            <a:spLocks noChangeArrowheads="1"/>
          </p:cNvSpPr>
          <p:nvPr/>
        </p:nvSpPr>
        <p:spPr bwMode="gray">
          <a:xfrm>
            <a:off x="5116513" y="2316146"/>
            <a:ext cx="2130425" cy="1646237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algn="ctr">
            <a:solidFill>
              <a:srgbClr val="777777"/>
            </a:solidFill>
            <a:miter lim="800000"/>
            <a:headEnd/>
            <a:tailEnd/>
          </a:ln>
        </p:spPr>
        <p:txBody>
          <a:bodyPr wrap="none" lIns="90000" tIns="46800" rIns="90000" bIns="46800"/>
          <a:lstStyle/>
          <a:p>
            <a:pPr marL="93663" indent="-9366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1000" dirty="0">
              <a:solidFill>
                <a:srgbClr val="A5002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6" name="Arc 55"/>
          <p:cNvSpPr>
            <a:spLocks/>
          </p:cNvSpPr>
          <p:nvPr/>
        </p:nvSpPr>
        <p:spPr bwMode="auto">
          <a:xfrm rot="10800000">
            <a:off x="4881561" y="2500305"/>
            <a:ext cx="2132013" cy="1785950"/>
          </a:xfrm>
          <a:custGeom>
            <a:avLst/>
            <a:gdLst>
              <a:gd name="T0" fmla="*/ 0 w 21600"/>
              <a:gd name="T1" fmla="*/ 0 h 21600"/>
              <a:gd name="T2" fmla="*/ 196572631 w 21600"/>
              <a:gd name="T3" fmla="*/ 129614895 h 21600"/>
              <a:gd name="T4" fmla="*/ 0 w 21600"/>
              <a:gd name="T5" fmla="*/ 129614895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pattFill prst="wdUpDiag">
            <a:fgClr>
              <a:schemeClr val="tx2">
                <a:lumMod val="60000"/>
                <a:lumOff val="40000"/>
                <a:alpha val="59999"/>
              </a:schemeClr>
            </a:fgClr>
            <a:bgClr>
              <a:schemeClr val="bg1">
                <a:alpha val="59999"/>
              </a:schemeClr>
            </a:bgClr>
          </a:pattFill>
          <a:ln w="19050">
            <a:solidFill>
              <a:srgbClr val="800000"/>
            </a:solidFill>
            <a:prstDash val="dash"/>
            <a:round/>
            <a:headEnd/>
            <a:tailEnd/>
          </a:ln>
        </p:spPr>
        <p:txBody>
          <a:bodyPr rot="10800000" wrap="none" lIns="90000" tIns="44450" rIns="90488" bIns="4445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7" name="Oval 39"/>
          <p:cNvSpPr>
            <a:spLocks noChangeArrowheads="1"/>
          </p:cNvSpPr>
          <p:nvPr/>
        </p:nvSpPr>
        <p:spPr bwMode="auto">
          <a:xfrm>
            <a:off x="6238884" y="2749529"/>
            <a:ext cx="360000" cy="360000"/>
          </a:xfrm>
          <a:prstGeom prst="ellipse">
            <a:avLst/>
          </a:prstGeom>
          <a:solidFill>
            <a:srgbClr val="FFFFCC"/>
          </a:solidFill>
          <a:ln w="28575" algn="ctr">
            <a:solidFill>
              <a:schemeClr val="accent1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kumimoji="1" lang="en-US" altLang="ko-KR" sz="1000" b="1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</a:t>
            </a:r>
            <a:endParaRPr kumimoji="1" lang="ko-KR" altLang="en-US" sz="10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8" name="Rectangle 58"/>
          <p:cNvSpPr>
            <a:spLocks noChangeArrowheads="1"/>
          </p:cNvSpPr>
          <p:nvPr/>
        </p:nvSpPr>
        <p:spPr bwMode="gray">
          <a:xfrm>
            <a:off x="6398135" y="2522521"/>
            <a:ext cx="55143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93663" indent="-93663"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100" b="1" i="1" dirty="0" smtClean="0"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시장 확대</a:t>
            </a:r>
            <a:endParaRPr kumimoji="1" lang="en-US" altLang="ko-KR" sz="1100" b="1" i="1" dirty="0">
              <a:solidFill>
                <a:srgbClr val="C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9" name="Rectangle 64"/>
          <p:cNvSpPr>
            <a:spLocks noChangeArrowheads="1"/>
          </p:cNvSpPr>
          <p:nvPr/>
        </p:nvSpPr>
        <p:spPr bwMode="gray">
          <a:xfrm>
            <a:off x="5824538" y="2487596"/>
            <a:ext cx="404812" cy="90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0" name="Oval 39"/>
          <p:cNvSpPr>
            <a:spLocks noChangeArrowheads="1"/>
          </p:cNvSpPr>
          <p:nvPr/>
        </p:nvSpPr>
        <p:spPr bwMode="auto">
          <a:xfrm>
            <a:off x="5167314" y="2963843"/>
            <a:ext cx="360000" cy="360000"/>
          </a:xfrm>
          <a:prstGeom prst="ellipse">
            <a:avLst/>
          </a:prstGeom>
          <a:solidFill>
            <a:srgbClr val="FFFFCC"/>
          </a:solidFill>
          <a:ln w="28575" algn="ctr">
            <a:solidFill>
              <a:schemeClr val="accent1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kumimoji="1" lang="en-US" altLang="ko-KR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B</a:t>
            </a:r>
            <a:endParaRPr kumimoji="1" lang="ko-KR" altLang="en-US" sz="10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1" name="Oval 39"/>
          <p:cNvSpPr>
            <a:spLocks noChangeArrowheads="1"/>
          </p:cNvSpPr>
          <p:nvPr/>
        </p:nvSpPr>
        <p:spPr bwMode="auto">
          <a:xfrm>
            <a:off x="5393038" y="3288375"/>
            <a:ext cx="360000" cy="360000"/>
          </a:xfrm>
          <a:prstGeom prst="ellipse">
            <a:avLst/>
          </a:prstGeom>
          <a:solidFill>
            <a:srgbClr val="FFFFCC"/>
          </a:solidFill>
          <a:ln w="28575" algn="ctr">
            <a:solidFill>
              <a:schemeClr val="accent1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kumimoji="1" lang="en-US" altLang="ko-KR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</a:t>
            </a:r>
            <a:endParaRPr kumimoji="1" lang="ko-KR" altLang="en-US" sz="10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2" name="Oval 39"/>
          <p:cNvSpPr>
            <a:spLocks noChangeArrowheads="1"/>
          </p:cNvSpPr>
          <p:nvPr/>
        </p:nvSpPr>
        <p:spPr bwMode="auto">
          <a:xfrm>
            <a:off x="6167446" y="3463909"/>
            <a:ext cx="360000" cy="360000"/>
          </a:xfrm>
          <a:prstGeom prst="ellipse">
            <a:avLst/>
          </a:prstGeom>
          <a:solidFill>
            <a:srgbClr val="FFFFCC"/>
          </a:solidFill>
          <a:ln w="28575" algn="ctr">
            <a:solidFill>
              <a:schemeClr val="accent1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kumimoji="1" lang="en-US" altLang="ko-KR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</a:t>
            </a:r>
            <a:endParaRPr kumimoji="1" lang="ko-KR" altLang="en-US" sz="10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3" name="Oval 39"/>
          <p:cNvSpPr>
            <a:spLocks noChangeArrowheads="1"/>
          </p:cNvSpPr>
          <p:nvPr/>
        </p:nvSpPr>
        <p:spPr bwMode="auto">
          <a:xfrm>
            <a:off x="6238884" y="3749661"/>
            <a:ext cx="360000" cy="360000"/>
          </a:xfrm>
          <a:prstGeom prst="ellipse">
            <a:avLst/>
          </a:prstGeom>
          <a:solidFill>
            <a:srgbClr val="FFFFCC"/>
          </a:solidFill>
          <a:ln w="28575" algn="ctr">
            <a:solidFill>
              <a:schemeClr val="accent1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kumimoji="1" lang="en-US" altLang="ko-KR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</a:t>
            </a:r>
            <a:endParaRPr kumimoji="1" lang="ko-KR" altLang="en-US" sz="10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4" name="Rectangle 36"/>
          <p:cNvSpPr>
            <a:spLocks noChangeArrowheads="1"/>
          </p:cNvSpPr>
          <p:nvPr/>
        </p:nvSpPr>
        <p:spPr bwMode="auto">
          <a:xfrm>
            <a:off x="2930525" y="2489183"/>
            <a:ext cx="4092575" cy="325120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4450" rIns="90488" bIns="44450" anchor="ctr"/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55" name="AutoShape 25"/>
          <p:cNvCxnSpPr>
            <a:cxnSpLocks noChangeShapeType="1"/>
            <a:stCxn id="19" idx="3"/>
            <a:endCxn id="57" idx="0"/>
          </p:cNvCxnSpPr>
          <p:nvPr/>
        </p:nvCxnSpPr>
        <p:spPr bwMode="auto">
          <a:xfrm>
            <a:off x="7154103" y="2089134"/>
            <a:ext cx="1252617" cy="252412"/>
          </a:xfrm>
          <a:prstGeom prst="bentConnector2">
            <a:avLst/>
          </a:prstGeom>
          <a:noFill/>
          <a:ln w="19050">
            <a:solidFill>
              <a:srgbClr val="5F5F5F"/>
            </a:solidFill>
            <a:prstDash val="sysDot"/>
            <a:miter lim="800000"/>
            <a:headEnd type="none" w="sm" len="sm"/>
            <a:tailEnd type="stealth" w="med" len="med"/>
          </a:ln>
        </p:spPr>
      </p:cxnSp>
      <p:pic>
        <p:nvPicPr>
          <p:cNvPr id="56" name="Picture 65" descr="최고_엄지"/>
          <p:cNvPicPr>
            <a:picLocks noChangeAspect="1" noChangeArrowheads="1"/>
          </p:cNvPicPr>
          <p:nvPr/>
        </p:nvPicPr>
        <p:blipFill>
          <a:blip r:embed="rId3" cstate="print">
            <a:grayscl/>
            <a:biLevel thresh="50000"/>
          </a:blip>
          <a:srcRect/>
          <a:stretch>
            <a:fillRect/>
          </a:stretch>
        </p:blipFill>
        <p:spPr bwMode="auto">
          <a:xfrm>
            <a:off x="6899275" y="2241533"/>
            <a:ext cx="2540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" name="Rectangle 19"/>
          <p:cNvSpPr>
            <a:spLocks noChangeArrowheads="1"/>
          </p:cNvSpPr>
          <p:nvPr/>
        </p:nvSpPr>
        <p:spPr bwMode="gray">
          <a:xfrm>
            <a:off x="7299325" y="2341546"/>
            <a:ext cx="2214789" cy="771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93663" indent="-93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•"/>
            </a:pPr>
            <a:r>
              <a:rPr kumimoji="1" lang="ko-KR" altLang="en-US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사업경쟁력과 사업매력도가 </a:t>
            </a:r>
            <a:r>
              <a:rPr kumimoji="1" lang="ko-KR" altLang="en-US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높아 시장 확대 국면에 위치함</a:t>
            </a:r>
            <a:endParaRPr kumimoji="1" lang="en-US" altLang="ko-KR" sz="11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93663" indent="-93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•"/>
            </a:pPr>
            <a:r>
              <a:rPr kumimoji="1" lang="ko-KR" altLang="en-US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재원배분이 </a:t>
            </a:r>
            <a:r>
              <a:rPr kumimoji="1" lang="ko-KR" altLang="en-US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최우선적으로 증가되어야 할 사업군</a:t>
            </a:r>
            <a:endParaRPr kumimoji="1" lang="ko-KR" altLang="en-US" sz="11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8" name="Rectangle 2"/>
          <p:cNvSpPr txBox="1">
            <a:spLocks noChangeArrowheads="1"/>
          </p:cNvSpPr>
          <p:nvPr/>
        </p:nvSpPr>
        <p:spPr bwMode="auto">
          <a:xfrm>
            <a:off x="273050" y="88900"/>
            <a:ext cx="6732588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174625" indent="-17462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kern="0" dirty="0" smtClean="0">
                <a:solidFill>
                  <a:srgbClr val="000000"/>
                </a:solidFill>
                <a:latin typeface="HY헤드라인M"/>
                <a:ea typeface="HY헤드라인M"/>
              </a:rPr>
              <a:t>3. </a:t>
            </a:r>
            <a:r>
              <a:rPr kumimoji="1" lang="ko-KR" altLang="en-US" sz="1600" kern="0" dirty="0" smtClean="0">
                <a:solidFill>
                  <a:srgbClr val="000000"/>
                </a:solidFill>
                <a:latin typeface="HY헤드라인M"/>
                <a:ea typeface="HY헤드라인M"/>
              </a:rPr>
              <a:t>전략 실행 체계 고도화 </a:t>
            </a:r>
            <a:br>
              <a:rPr kumimoji="1" lang="ko-KR" altLang="en-US" sz="1600" kern="0" dirty="0" smtClean="0">
                <a:solidFill>
                  <a:srgbClr val="000000"/>
                </a:solidFill>
                <a:latin typeface="HY헤드라인M"/>
                <a:ea typeface="HY헤드라인M"/>
              </a:rPr>
            </a:br>
            <a:r>
              <a:rPr kumimoji="1" lang="en-US" altLang="ko-KR" sz="1600" kern="0" dirty="0" smtClean="0">
                <a:solidFill>
                  <a:srgbClr val="000000"/>
                </a:solidFill>
                <a:latin typeface="HY헤드라인M"/>
                <a:ea typeface="HY헤드라인M"/>
              </a:rPr>
              <a:t>2) </a:t>
            </a:r>
            <a:r>
              <a:rPr kumimoji="1" lang="ko-KR" altLang="en-US" sz="1600" kern="0" dirty="0" smtClean="0">
                <a:solidFill>
                  <a:srgbClr val="000000"/>
                </a:solidFill>
                <a:latin typeface="HY헤드라인M"/>
                <a:ea typeface="HY헤드라인M"/>
              </a:rPr>
              <a:t>전략적 재원 배분 </a:t>
            </a:r>
            <a:r>
              <a:rPr kumimoji="1" lang="en-US" altLang="ko-KR" sz="1600" kern="0" dirty="0" smtClean="0">
                <a:solidFill>
                  <a:srgbClr val="000000"/>
                </a:solidFill>
                <a:latin typeface="HY헤드라인M"/>
                <a:ea typeface="HY헤드라인M"/>
              </a:rPr>
              <a:t>&gt;&gt; </a:t>
            </a:r>
            <a:r>
              <a:rPr kumimoji="1" lang="ko-KR" altLang="en-US" sz="1600" kern="0" dirty="0" smtClean="0">
                <a:solidFill>
                  <a:srgbClr val="000000"/>
                </a:solidFill>
                <a:latin typeface="HY헤드라인M"/>
                <a:ea typeface="HY헤드라인M"/>
              </a:rPr>
              <a:t>②사업 우선순위 도출</a:t>
            </a:r>
            <a:endParaRPr kumimoji="1" lang="en-US" altLang="ko-KR" sz="1600" kern="0" dirty="0" smtClean="0">
              <a:solidFill>
                <a:srgbClr val="000000"/>
              </a:solidFill>
              <a:latin typeface="HY헤드라인M"/>
              <a:ea typeface="HY헤드라인M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58901" y="379418"/>
            <a:ext cx="277699" cy="202992"/>
          </a:xfrm>
          <a:prstGeom prst="rect">
            <a:avLst/>
          </a:prstGeom>
          <a:solidFill>
            <a:srgbClr val="000000"/>
          </a:solidFill>
          <a:ln w="28575" algn="ctr">
            <a:solidFill>
              <a:srgbClr val="91919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ctr" latinLnBrk="0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</a:pPr>
            <a:r>
              <a:rPr kumimoji="1" lang="en-US" altLang="ko-KR" sz="12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2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0" name="AutoShape 24"/>
          <p:cNvCxnSpPr>
            <a:cxnSpLocks noChangeShapeType="1"/>
            <a:stCxn id="45" idx="0"/>
            <a:endCxn id="19" idx="1"/>
          </p:cNvCxnSpPr>
          <p:nvPr/>
        </p:nvCxnSpPr>
        <p:spPr bwMode="auto">
          <a:xfrm rot="5400000" flipH="1" flipV="1">
            <a:off x="6222587" y="2048273"/>
            <a:ext cx="227012" cy="308734"/>
          </a:xfrm>
          <a:prstGeom prst="bentConnector2">
            <a:avLst/>
          </a:prstGeom>
          <a:noFill/>
          <a:ln w="19050">
            <a:solidFill>
              <a:srgbClr val="5F5F5F"/>
            </a:solidFill>
            <a:prstDash val="sysDot"/>
            <a:miter lim="800000"/>
            <a:headEnd type="oval" w="med" len="med"/>
            <a:tailEnd/>
          </a:ln>
        </p:spPr>
      </p:cxnSp>
    </p:spTree>
    <p:extLst>
      <p:ext uri="{BB962C8B-B14F-4D97-AF65-F5344CB8AC3E}">
        <p14:creationId xmlns:p14="http://schemas.microsoft.com/office/powerpoint/2010/main" val="415670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46" grpId="0" animBg="1"/>
    </p:bldLst>
  </p:timing>
</p:sld>
</file>

<file path=ppt/theme/theme1.xml><?xml version="1.0" encoding="utf-8"?>
<a:theme xmlns:a="http://schemas.openxmlformats.org/drawingml/2006/main" name="11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2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3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4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5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6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159</Words>
  <Application>Microsoft Office PowerPoint</Application>
  <PresentationFormat>A4 용지(210x297mm)</PresentationFormat>
  <Paragraphs>42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1</vt:i4>
      </vt:variant>
    </vt:vector>
  </HeadingPairs>
  <TitlesOfParts>
    <vt:vector size="18" baseType="lpstr">
      <vt:lpstr>Arial Unicode MS</vt:lpstr>
      <vt:lpstr>HY견고딕</vt:lpstr>
      <vt:lpstr>HY헤드라인M</vt:lpstr>
      <vt:lpstr>Noto Sans CJK KR Bold</vt:lpstr>
      <vt:lpstr>굴림</vt:lpstr>
      <vt:lpstr>돋움</vt:lpstr>
      <vt:lpstr>맑은 고딕</vt:lpstr>
      <vt:lpstr>휴먼명조</vt:lpstr>
      <vt:lpstr>Arial</vt:lpstr>
      <vt:lpstr>Tahoma</vt:lpstr>
      <vt:lpstr>Wingdings</vt:lpstr>
      <vt:lpstr>11_Blank Presentation</vt:lpstr>
      <vt:lpstr>12_Blank Presentation</vt:lpstr>
      <vt:lpstr>13_Blank Presentation</vt:lpstr>
      <vt:lpstr>14_Blank Presentation</vt:lpstr>
      <vt:lpstr>15_Blank Presentation</vt:lpstr>
      <vt:lpstr>16_Blank Presentation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시각형 상사 vs 청각형 상사</dc:title>
  <dc:creator>방현규</dc:creator>
  <cp:lastModifiedBy>방현규</cp:lastModifiedBy>
  <cp:revision>23</cp:revision>
  <dcterms:created xsi:type="dcterms:W3CDTF">2015-03-30T03:05:29Z</dcterms:created>
  <dcterms:modified xsi:type="dcterms:W3CDTF">2015-07-17T03:28:19Z</dcterms:modified>
</cp:coreProperties>
</file>