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8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4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2.</a:t>
            </a:r>
            <a:r>
              <a:rPr lang="ko-KR" altLang="en-US" dirty="0" smtClean="0">
                <a:latin typeface="Arial" charset="0"/>
                <a:cs typeface="Arial" charset="0"/>
              </a:rPr>
              <a:t>전략집단도 </a:t>
            </a:r>
            <a:r>
              <a:rPr lang="ko-KR" altLang="en-US" dirty="0">
                <a:latin typeface="Arial" charset="0"/>
                <a:cs typeface="Arial" charset="0"/>
              </a:rPr>
              <a:t>분석 및 </a:t>
            </a:r>
            <a:r>
              <a:rPr lang="ko-KR" altLang="en-US" dirty="0" smtClean="0">
                <a:latin typeface="Arial" charset="0"/>
                <a:cs typeface="Arial" charset="0"/>
              </a:rPr>
              <a:t>전략방향 </a:t>
            </a:r>
            <a:r>
              <a:rPr lang="ko-KR" altLang="en-US" dirty="0">
                <a:latin typeface="Arial" charset="0"/>
                <a:cs typeface="Arial" charset="0"/>
              </a:rPr>
              <a:t>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charset="0"/>
                <a:cs typeface="Arial" charset="0"/>
              </a:rPr>
              <a:t>글로벌 </a:t>
            </a:r>
            <a:r>
              <a:rPr lang="en-US" altLang="ko-KR" dirty="0">
                <a:latin typeface="Arial" charset="0"/>
                <a:cs typeface="Arial" charset="0"/>
              </a:rPr>
              <a:t>Top 10</a:t>
            </a:r>
            <a:r>
              <a:rPr lang="ko-KR" altLang="en-US" dirty="0">
                <a:latin typeface="Arial" charset="0"/>
                <a:cs typeface="Arial" charset="0"/>
              </a:rPr>
              <a:t>에 드는 </a:t>
            </a:r>
            <a:r>
              <a:rPr lang="ko-KR" altLang="en-US" dirty="0" smtClean="0">
                <a:latin typeface="Arial" charset="0"/>
                <a:cs typeface="Arial" charset="0"/>
              </a:rPr>
              <a:t>기업들의 </a:t>
            </a:r>
            <a:r>
              <a:rPr lang="ko-KR" altLang="en-US" dirty="0">
                <a:latin typeface="Arial" charset="0"/>
                <a:cs typeface="Arial" charset="0"/>
              </a:rPr>
              <a:t>경우 </a:t>
            </a:r>
            <a:r>
              <a:rPr lang="ko-KR" altLang="en-US" dirty="0" smtClean="0">
                <a:latin typeface="Arial" charset="0"/>
                <a:cs typeface="Arial" charset="0"/>
              </a:rPr>
              <a:t>신 성장동력 </a:t>
            </a:r>
            <a:r>
              <a:rPr lang="ko-KR" altLang="en-US" dirty="0" smtClean="0">
                <a:latin typeface="Arial" charset="0"/>
                <a:cs typeface="Arial" charset="0"/>
              </a:rPr>
              <a:t>사업 </a:t>
            </a:r>
            <a:r>
              <a:rPr lang="ko-KR" altLang="en-US" dirty="0">
                <a:latin typeface="Arial" charset="0"/>
                <a:cs typeface="Arial" charset="0"/>
              </a:rPr>
              <a:t>발굴 및 적극적인 </a:t>
            </a:r>
            <a:r>
              <a:rPr lang="ko-KR" altLang="en-US" dirty="0" smtClean="0">
                <a:latin typeface="Arial" charset="0"/>
                <a:cs typeface="Arial" charset="0"/>
              </a:rPr>
              <a:t>해외사업 </a:t>
            </a:r>
            <a:r>
              <a:rPr lang="ko-KR" altLang="en-US" dirty="0">
                <a:latin typeface="Arial" charset="0"/>
                <a:cs typeface="Arial" charset="0"/>
              </a:rPr>
              <a:t>진출을 통해 높은 수익률을 올리고 있음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  <a:r>
              <a:rPr lang="en-US" altLang="ko-KR" dirty="0" smtClean="0">
                <a:latin typeface="Arial" charset="0"/>
                <a:cs typeface="Arial" charset="0"/>
              </a:rPr>
              <a:t>00</a:t>
            </a:r>
            <a:r>
              <a:rPr lang="ko-KR" altLang="en-US" dirty="0" smtClean="0">
                <a:latin typeface="Arial" charset="0"/>
                <a:cs typeface="Arial" charset="0"/>
              </a:rPr>
              <a:t>기업은 </a:t>
            </a:r>
            <a:r>
              <a:rPr lang="en-US" altLang="ko-KR" dirty="0" smtClean="0">
                <a:latin typeface="Arial" charset="0"/>
                <a:cs typeface="Arial" charset="0"/>
              </a:rPr>
              <a:t>000</a:t>
            </a:r>
            <a:r>
              <a:rPr lang="ko-KR" altLang="en-US" dirty="0" smtClean="0"/>
              <a:t>역량</a:t>
            </a:r>
            <a:r>
              <a:rPr lang="en-US" altLang="ko-KR" dirty="0" smtClean="0"/>
              <a:t> </a:t>
            </a:r>
            <a:r>
              <a:rPr lang="ko-KR" altLang="en-US" dirty="0"/>
              <a:t>및 안정적인 </a:t>
            </a:r>
            <a:r>
              <a:rPr lang="ko-KR" altLang="en-US" dirty="0" smtClean="0"/>
              <a:t>재무구조를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사업 포트폴리오 </a:t>
            </a:r>
            <a:r>
              <a:rPr lang="ko-KR" altLang="en-US" dirty="0"/>
              <a:t>확대 및 </a:t>
            </a:r>
            <a:r>
              <a:rPr lang="ko-KR" altLang="en-US" dirty="0" smtClean="0"/>
              <a:t>신규시장 개발이 </a:t>
            </a:r>
            <a:r>
              <a:rPr lang="ko-KR" altLang="en-US" dirty="0"/>
              <a:t>필요한 </a:t>
            </a:r>
            <a:r>
              <a:rPr lang="ko-KR" altLang="en-US" dirty="0" smtClean="0"/>
              <a:t>시점임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135" name="Rectangle 36"/>
          <p:cNvSpPr>
            <a:spLocks noChangeArrowheads="1"/>
          </p:cNvSpPr>
          <p:nvPr/>
        </p:nvSpPr>
        <p:spPr bwMode="auto">
          <a:xfrm>
            <a:off x="831118" y="2270859"/>
            <a:ext cx="4470747" cy="349947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 anchor="b"/>
          <a:lstStyle/>
          <a:p>
            <a:pPr marL="93663" indent="-93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6" name="AutoShape 8"/>
          <p:cNvCxnSpPr>
            <a:cxnSpLocks noChangeShapeType="1"/>
            <a:stCxn id="135" idx="0"/>
            <a:endCxn id="135" idx="2"/>
          </p:cNvCxnSpPr>
          <p:nvPr/>
        </p:nvCxnSpPr>
        <p:spPr bwMode="auto">
          <a:xfrm>
            <a:off x="3066492" y="2270859"/>
            <a:ext cx="0" cy="3499470"/>
          </a:xfrm>
          <a:prstGeom prst="straightConnector1">
            <a:avLst/>
          </a:prstGeom>
          <a:noFill/>
          <a:ln w="9525">
            <a:solidFill>
              <a:srgbClr val="919191"/>
            </a:solidFill>
            <a:prstDash val="dash"/>
            <a:round/>
            <a:headEnd/>
            <a:tailEnd/>
          </a:ln>
        </p:spPr>
      </p:cxnSp>
      <p:cxnSp>
        <p:nvCxnSpPr>
          <p:cNvPr id="137" name="AutoShape 9"/>
          <p:cNvCxnSpPr>
            <a:cxnSpLocks noChangeShapeType="1"/>
            <a:stCxn id="135" idx="1"/>
            <a:endCxn id="135" idx="3"/>
          </p:cNvCxnSpPr>
          <p:nvPr/>
        </p:nvCxnSpPr>
        <p:spPr bwMode="auto">
          <a:xfrm>
            <a:off x="831118" y="4020594"/>
            <a:ext cx="4470747" cy="0"/>
          </a:xfrm>
          <a:prstGeom prst="straightConnector1">
            <a:avLst/>
          </a:prstGeom>
          <a:noFill/>
          <a:ln w="9525">
            <a:solidFill>
              <a:srgbClr val="919191"/>
            </a:solidFill>
            <a:prstDash val="dash"/>
            <a:round/>
            <a:headEnd/>
            <a:tailEnd/>
          </a:ln>
        </p:spPr>
      </p:cxnSp>
      <p:cxnSp>
        <p:nvCxnSpPr>
          <p:cNvPr id="138" name="AutoShape 10"/>
          <p:cNvCxnSpPr>
            <a:cxnSpLocks noChangeShapeType="1"/>
            <a:stCxn id="142" idx="2"/>
            <a:endCxn id="143" idx="0"/>
          </p:cNvCxnSpPr>
          <p:nvPr/>
        </p:nvCxnSpPr>
        <p:spPr bwMode="auto">
          <a:xfrm>
            <a:off x="509356" y="2565013"/>
            <a:ext cx="0" cy="28677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</p:spPr>
      </p:cxnSp>
      <p:sp>
        <p:nvSpPr>
          <p:cNvPr id="139" name="Text Box 11"/>
          <p:cNvSpPr txBox="1">
            <a:spLocks noChangeArrowheads="1"/>
          </p:cNvSpPr>
          <p:nvPr/>
        </p:nvSpPr>
        <p:spPr bwMode="auto">
          <a:xfrm>
            <a:off x="338054" y="3913083"/>
            <a:ext cx="350540" cy="1684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8000" tIns="7200" rIns="18000" bIns="7200" anchor="ctr">
            <a:spAutoFit/>
          </a:bodyPr>
          <a:lstStyle/>
          <a:p>
            <a:pPr algn="ctr" fontAlgn="ctr" latinLnBrk="0"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000" i="1" dirty="0" smtClean="0">
                <a:solidFill>
                  <a:srgbClr val="F79646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ROIC</a:t>
            </a:r>
            <a:endParaRPr kumimoji="1" lang="en-US" altLang="ko-KR" sz="1000" i="1" baseline="30000" dirty="0">
              <a:solidFill>
                <a:srgbClr val="F79646">
                  <a:lumMod val="50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0" name="Text Box 12"/>
          <p:cNvSpPr txBox="1">
            <a:spLocks noChangeArrowheads="1"/>
          </p:cNvSpPr>
          <p:nvPr/>
        </p:nvSpPr>
        <p:spPr bwMode="auto">
          <a:xfrm>
            <a:off x="848566" y="5854800"/>
            <a:ext cx="385806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tabLst>
                <a:tab pos="1028700" algn="l"/>
              </a:tabLst>
            </a:pP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tabLst>
                <a:tab pos="1028700" algn="l"/>
              </a:tabLst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100%</a:t>
            </a:r>
            <a:endParaRPr kumimoji="1"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41" name="AutoShape 13"/>
          <p:cNvCxnSpPr>
            <a:cxnSpLocks noChangeShapeType="1"/>
            <a:stCxn id="140" idx="3"/>
            <a:endCxn id="144" idx="1"/>
          </p:cNvCxnSpPr>
          <p:nvPr/>
        </p:nvCxnSpPr>
        <p:spPr bwMode="auto">
          <a:xfrm>
            <a:off x="1234372" y="6026864"/>
            <a:ext cx="364664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42" name="Text Box 14"/>
          <p:cNvSpPr txBox="1">
            <a:spLocks noChangeArrowheads="1"/>
          </p:cNvSpPr>
          <p:nvPr/>
        </p:nvSpPr>
        <p:spPr bwMode="auto">
          <a:xfrm>
            <a:off x="306033" y="2220885"/>
            <a:ext cx="406646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</a:p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(20%)</a:t>
            </a:r>
            <a:endParaRPr kumimoji="1"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3" name="Text Box 15"/>
          <p:cNvSpPr txBox="1">
            <a:spLocks noChangeArrowheads="1"/>
          </p:cNvSpPr>
          <p:nvPr/>
        </p:nvSpPr>
        <p:spPr bwMode="auto">
          <a:xfrm>
            <a:off x="343704" y="5432811"/>
            <a:ext cx="331304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Low</a:t>
            </a:r>
          </a:p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(3%)</a:t>
            </a:r>
            <a:endParaRPr kumimoji="1"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4" name="Text Box 40"/>
          <p:cNvSpPr txBox="1">
            <a:spLocks noChangeArrowheads="1"/>
          </p:cNvSpPr>
          <p:nvPr/>
        </p:nvSpPr>
        <p:spPr bwMode="auto">
          <a:xfrm>
            <a:off x="4881014" y="5854800"/>
            <a:ext cx="385806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tabLst>
                <a:tab pos="1028700" algn="l"/>
              </a:tabLst>
            </a:pP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30175" indent="-130175" algn="ctr" eaLnBrk="0" fontAlgn="ctr" latinLnBrk="0" hangingPunct="0">
              <a:spcAft>
                <a:spcPct val="0"/>
              </a:spcAft>
              <a:buClr>
                <a:prstClr val="black"/>
              </a:buClr>
              <a:tabLst>
                <a:tab pos="1028700" algn="l"/>
              </a:tabLst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100%</a:t>
            </a:r>
            <a:endParaRPr kumimoji="1"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5" name="Text Box 53"/>
          <p:cNvSpPr txBox="1">
            <a:spLocks noChangeArrowheads="1"/>
          </p:cNvSpPr>
          <p:nvPr/>
        </p:nvSpPr>
        <p:spPr bwMode="auto">
          <a:xfrm>
            <a:off x="2804199" y="5971317"/>
            <a:ext cx="510840" cy="1684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8000" tIns="7200" rIns="18000" bIns="7200" anchor="ctr">
            <a:spAutoFit/>
          </a:bodyPr>
          <a:lstStyle/>
          <a:p>
            <a:pPr algn="ctr" fontAlgn="ctr" latinLnBrk="0">
              <a:spcAft>
                <a:spcPct val="0"/>
              </a:spcAft>
              <a:buSzPct val="75000"/>
            </a:pPr>
            <a:r>
              <a:rPr kumimoji="1" lang="ko-KR" altLang="en-US" sz="1000" i="1" dirty="0" smtClean="0">
                <a:solidFill>
                  <a:srgbClr val="F79646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매출비중</a:t>
            </a:r>
            <a:endParaRPr kumimoji="1" lang="en-US" altLang="ko-KR" sz="1000" i="1" dirty="0">
              <a:solidFill>
                <a:srgbClr val="F79646">
                  <a:lumMod val="50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6" name="타원 145"/>
          <p:cNvSpPr/>
          <p:nvPr/>
        </p:nvSpPr>
        <p:spPr>
          <a:xfrm rot="1475318">
            <a:off x="721185" y="2787816"/>
            <a:ext cx="1368152" cy="759857"/>
          </a:xfrm>
          <a:prstGeom prst="ellipse">
            <a:avLst/>
          </a:prstGeom>
          <a:solidFill>
            <a:srgbClr val="FFFFCC">
              <a:alpha val="27000"/>
            </a:srgbClr>
          </a:solidFill>
          <a:ln w="9525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875060" y="2941787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74403" y="2895237"/>
            <a:ext cx="4087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504537" y="3373013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03880" y="3326463"/>
            <a:ext cx="4247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체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1" name="자유형 150"/>
          <p:cNvSpPr/>
          <p:nvPr/>
        </p:nvSpPr>
        <p:spPr>
          <a:xfrm>
            <a:off x="2364531" y="2687014"/>
            <a:ext cx="2160588" cy="1881188"/>
          </a:xfrm>
          <a:custGeom>
            <a:avLst/>
            <a:gdLst>
              <a:gd name="connsiteX0" fmla="*/ 138113 w 2160588"/>
              <a:gd name="connsiteY0" fmla="*/ 233363 h 1881188"/>
              <a:gd name="connsiteX1" fmla="*/ 109538 w 2160588"/>
              <a:gd name="connsiteY1" fmla="*/ 1262063 h 1881188"/>
              <a:gd name="connsiteX2" fmla="*/ 795338 w 2160588"/>
              <a:gd name="connsiteY2" fmla="*/ 1824038 h 1881188"/>
              <a:gd name="connsiteX3" fmla="*/ 1909763 w 2160588"/>
              <a:gd name="connsiteY3" fmla="*/ 1604963 h 1881188"/>
              <a:gd name="connsiteX4" fmla="*/ 1976438 w 2160588"/>
              <a:gd name="connsiteY4" fmla="*/ 1166813 h 1881188"/>
              <a:gd name="connsiteX5" fmla="*/ 804863 w 2160588"/>
              <a:gd name="connsiteY5" fmla="*/ 157163 h 1881188"/>
              <a:gd name="connsiteX6" fmla="*/ 138113 w 2160588"/>
              <a:gd name="connsiteY6" fmla="*/ 233363 h 188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588" h="1881188">
                <a:moveTo>
                  <a:pt x="138113" y="233363"/>
                </a:moveTo>
                <a:cubicBezTo>
                  <a:pt x="22226" y="417513"/>
                  <a:pt x="0" y="996950"/>
                  <a:pt x="109538" y="1262063"/>
                </a:cubicBezTo>
                <a:cubicBezTo>
                  <a:pt x="219076" y="1527176"/>
                  <a:pt x="495301" y="1766888"/>
                  <a:pt x="795338" y="1824038"/>
                </a:cubicBezTo>
                <a:cubicBezTo>
                  <a:pt x="1095375" y="1881188"/>
                  <a:pt x="1712913" y="1714500"/>
                  <a:pt x="1909763" y="1604963"/>
                </a:cubicBezTo>
                <a:cubicBezTo>
                  <a:pt x="2106613" y="1495426"/>
                  <a:pt x="2160588" y="1408113"/>
                  <a:pt x="1976438" y="1166813"/>
                </a:cubicBezTo>
                <a:cubicBezTo>
                  <a:pt x="1792288" y="925513"/>
                  <a:pt x="1109663" y="314326"/>
                  <a:pt x="804863" y="157163"/>
                </a:cubicBezTo>
                <a:cubicBezTo>
                  <a:pt x="500063" y="0"/>
                  <a:pt x="254000" y="49213"/>
                  <a:pt x="138113" y="233363"/>
                </a:cubicBezTo>
                <a:close/>
              </a:path>
            </a:pathLst>
          </a:custGeom>
          <a:solidFill>
            <a:srgbClr val="9BBB59">
              <a:lumMod val="75000"/>
              <a:alpha val="27000"/>
            </a:srgbClr>
          </a:solidFill>
          <a:ln w="9525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2" name="자유형 151"/>
          <p:cNvSpPr/>
          <p:nvPr/>
        </p:nvSpPr>
        <p:spPr>
          <a:xfrm>
            <a:off x="750044" y="4503115"/>
            <a:ext cx="1855788" cy="1384299"/>
          </a:xfrm>
          <a:custGeom>
            <a:avLst/>
            <a:gdLst>
              <a:gd name="connsiteX0" fmla="*/ 361950 w 1855788"/>
              <a:gd name="connsiteY0" fmla="*/ 36512 h 1384299"/>
              <a:gd name="connsiteX1" fmla="*/ 1047750 w 1855788"/>
              <a:gd name="connsiteY1" fmla="*/ 303212 h 1384299"/>
              <a:gd name="connsiteX2" fmla="*/ 1676400 w 1855788"/>
              <a:gd name="connsiteY2" fmla="*/ 550862 h 1384299"/>
              <a:gd name="connsiteX3" fmla="*/ 1828800 w 1855788"/>
              <a:gd name="connsiteY3" fmla="*/ 884237 h 1384299"/>
              <a:gd name="connsiteX4" fmla="*/ 1514475 w 1855788"/>
              <a:gd name="connsiteY4" fmla="*/ 1093787 h 1384299"/>
              <a:gd name="connsiteX5" fmla="*/ 400050 w 1855788"/>
              <a:gd name="connsiteY5" fmla="*/ 1293812 h 1384299"/>
              <a:gd name="connsiteX6" fmla="*/ 57150 w 1855788"/>
              <a:gd name="connsiteY6" fmla="*/ 550862 h 1384299"/>
              <a:gd name="connsiteX7" fmla="*/ 57150 w 1855788"/>
              <a:gd name="connsiteY7" fmla="*/ 84137 h 1384299"/>
              <a:gd name="connsiteX8" fmla="*/ 361950 w 1855788"/>
              <a:gd name="connsiteY8" fmla="*/ 36512 h 138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5788" h="1384299">
                <a:moveTo>
                  <a:pt x="361950" y="36512"/>
                </a:moveTo>
                <a:cubicBezTo>
                  <a:pt x="527050" y="73024"/>
                  <a:pt x="1047750" y="303212"/>
                  <a:pt x="1047750" y="303212"/>
                </a:cubicBezTo>
                <a:cubicBezTo>
                  <a:pt x="1266825" y="388937"/>
                  <a:pt x="1546225" y="454025"/>
                  <a:pt x="1676400" y="550862"/>
                </a:cubicBezTo>
                <a:cubicBezTo>
                  <a:pt x="1806575" y="647699"/>
                  <a:pt x="1855788" y="793750"/>
                  <a:pt x="1828800" y="884237"/>
                </a:cubicBezTo>
                <a:cubicBezTo>
                  <a:pt x="1801813" y="974725"/>
                  <a:pt x="1752600" y="1025524"/>
                  <a:pt x="1514475" y="1093787"/>
                </a:cubicBezTo>
                <a:cubicBezTo>
                  <a:pt x="1276350" y="1162050"/>
                  <a:pt x="642937" y="1384299"/>
                  <a:pt x="400050" y="1293812"/>
                </a:cubicBezTo>
                <a:cubicBezTo>
                  <a:pt x="157163" y="1203325"/>
                  <a:pt x="114300" y="752475"/>
                  <a:pt x="57150" y="550862"/>
                </a:cubicBezTo>
                <a:cubicBezTo>
                  <a:pt x="0" y="349250"/>
                  <a:pt x="4763" y="168275"/>
                  <a:pt x="57150" y="84137"/>
                </a:cubicBezTo>
                <a:cubicBezTo>
                  <a:pt x="109538" y="0"/>
                  <a:pt x="196850" y="0"/>
                  <a:pt x="361950" y="36512"/>
                </a:cubicBezTo>
                <a:close/>
              </a:path>
            </a:pathLst>
          </a:custGeom>
          <a:solidFill>
            <a:srgbClr val="FF0000">
              <a:alpha val="17000"/>
            </a:srgbClr>
          </a:solidFill>
          <a:ln w="9525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1720106" y="5317229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01986" y="5285674"/>
            <a:ext cx="37510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1725210" y="5174035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07090" y="5142480"/>
            <a:ext cx="4312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920613" y="4775038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96143" y="4737157"/>
            <a:ext cx="2003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277388" y="5191430"/>
            <a:ext cx="2099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33077" y="5545092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27657" y="5508870"/>
            <a:ext cx="1971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1005137" y="4969028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93367" y="4926456"/>
            <a:ext cx="2051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033077" y="5088377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11782" y="5047414"/>
            <a:ext cx="2035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3808338" y="4121668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907681" y="4075118"/>
            <a:ext cx="44242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728218" y="4021907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27561" y="3975357"/>
            <a:ext cx="4215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2656665" y="2941787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756008" y="2895237"/>
            <a:ext cx="4055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3007180" y="4231457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106523" y="4184907"/>
            <a:ext cx="4071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592769" y="5605261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87349" y="5460423"/>
            <a:ext cx="4183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2703835" y="5390059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98415" y="5352154"/>
            <a:ext cx="4328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8" name="Text Box 23"/>
          <p:cNvSpPr txBox="1">
            <a:spLocks noChangeArrowheads="1"/>
          </p:cNvSpPr>
          <p:nvPr/>
        </p:nvSpPr>
        <p:spPr bwMode="auto">
          <a:xfrm>
            <a:off x="2928968" y="3462745"/>
            <a:ext cx="907300" cy="2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300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300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전략집단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Ⅱ]</a:t>
            </a:r>
            <a:endParaRPr kumimoji="1" lang="en-US" altLang="ko-KR" sz="1300" b="1" i="1" dirty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9" name="Text Box 23"/>
          <p:cNvSpPr txBox="1">
            <a:spLocks noChangeArrowheads="1"/>
          </p:cNvSpPr>
          <p:nvPr/>
        </p:nvSpPr>
        <p:spPr bwMode="auto">
          <a:xfrm>
            <a:off x="961748" y="2557351"/>
            <a:ext cx="907300" cy="2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300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300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전략집단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Ⅰ]</a:t>
            </a:r>
            <a:endParaRPr kumimoji="1" lang="en-US" altLang="ko-KR" sz="1300" b="1" i="1" dirty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532692" y="2270859"/>
            <a:ext cx="1080120" cy="779927"/>
          </a:xfrm>
          <a:prstGeom prst="rect">
            <a:avLst/>
          </a:prstGeom>
          <a:solidFill>
            <a:srgbClr val="FFF5CD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전략집단</a:t>
            </a:r>
            <a:r>
              <a:rPr lang="en-US" altLang="ko-KR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Ⅰ]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국내사업</a:t>
            </a:r>
            <a:endParaRPr lang="en-US" altLang="ko-KR" sz="12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확대형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6703095" y="2270859"/>
            <a:ext cx="2869303" cy="7799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포트폴리오 다각화 및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 성장동력 </a:t>
            </a:r>
            <a:endParaRPr lang="en-US" altLang="ko-KR" sz="11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발굴을 통해 국내 신규 시장 확보</a:t>
            </a:r>
            <a:endParaRPr lang="en-US" altLang="ko-KR" sz="11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적극적인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시장침투전략으로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높은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수익창출</a:t>
            </a:r>
            <a:endParaRPr lang="ko-KR" altLang="en-US" sz="11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532692" y="3122214"/>
            <a:ext cx="1080120" cy="779927"/>
          </a:xfrm>
          <a:prstGeom prst="rect">
            <a:avLst/>
          </a:prstGeom>
          <a:solidFill>
            <a:srgbClr val="9BBB59">
              <a:lumMod val="40000"/>
              <a:lumOff val="60000"/>
              <a:alpha val="68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전략집단</a:t>
            </a:r>
            <a:r>
              <a:rPr lang="en-US" altLang="ko-KR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Ⅱ]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lang="en-US" altLang="ko-KR" sz="12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다각화형</a:t>
            </a:r>
            <a:endParaRPr lang="en-US" altLang="ko-KR" sz="12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703095" y="3122214"/>
            <a:ext cx="2869303" cy="7799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 성장동력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발굴을 통해 적극적인 글로벌 다각화 전략을 추진</a:t>
            </a:r>
            <a:endParaRPr lang="en-US" altLang="ko-KR" sz="11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포트폴리오 다변화를 통해 지속적인 수익 창출</a:t>
            </a:r>
            <a:endParaRPr lang="en-US" altLang="ko-KR" sz="11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532692" y="3972981"/>
            <a:ext cx="1080120" cy="779927"/>
          </a:xfrm>
          <a:prstGeom prst="rect">
            <a:avLst/>
          </a:prstGeom>
          <a:solidFill>
            <a:srgbClr val="FF0000">
              <a:alpha val="24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전략집단</a:t>
            </a:r>
            <a:r>
              <a:rPr lang="en-US" altLang="ko-KR" sz="1200" kern="0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Ⅲ]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국내사업</a:t>
            </a:r>
            <a:endParaRPr lang="en-US" altLang="ko-KR" sz="12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유지형</a:t>
            </a:r>
            <a:endParaRPr lang="en-US" altLang="ko-KR" sz="12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6703095" y="3972981"/>
            <a:ext cx="2869303" cy="7799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국내의 안정적인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수요기반의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안정적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수익구조 </a:t>
            </a:r>
            <a:r>
              <a:rPr lang="ko-KR" altLang="en-US" sz="1100" kern="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확보</a:t>
            </a:r>
            <a:endParaRPr lang="en-US" altLang="ko-KR" sz="11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87" name="그룹 116"/>
          <p:cNvGrpSpPr/>
          <p:nvPr/>
        </p:nvGrpSpPr>
        <p:grpSpPr>
          <a:xfrm>
            <a:off x="549626" y="1713338"/>
            <a:ext cx="4763414" cy="353502"/>
            <a:chOff x="549626" y="1628800"/>
            <a:chExt cx="4115342" cy="353502"/>
          </a:xfrm>
        </p:grpSpPr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latinLnBrk="0">
                <a:buFont typeface="Wingdings" pitchFamily="2" charset="2"/>
                <a:buNone/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전략 집단도 분석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549626" y="1982302"/>
              <a:ext cx="410445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90" name="그룹 117"/>
          <p:cNvGrpSpPr/>
          <p:nvPr/>
        </p:nvGrpSpPr>
        <p:grpSpPr>
          <a:xfrm>
            <a:off x="5539950" y="1713338"/>
            <a:ext cx="4021562" cy="353502"/>
            <a:chOff x="5241032" y="1628800"/>
            <a:chExt cx="4104456" cy="353502"/>
          </a:xfrm>
        </p:grpSpPr>
        <p:sp>
          <p:nvSpPr>
            <p:cNvPr id="191" name="Text Box 6"/>
            <p:cNvSpPr txBox="1">
              <a:spLocks noChangeArrowheads="1"/>
            </p:cNvSpPr>
            <p:nvPr/>
          </p:nvSpPr>
          <p:spPr bwMode="auto">
            <a:xfrm>
              <a:off x="5241032" y="1628800"/>
              <a:ext cx="374441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latinLnBrk="0">
                <a:buFont typeface="Wingdings" pitchFamily="2" charset="2"/>
                <a:buNone/>
                <a:defRPr/>
              </a:pPr>
              <a:r>
                <a:rPr lang="ko-KR" altLang="en-US" sz="1400" kern="0" dirty="0" err="1" smtClean="0">
                  <a:solidFill>
                    <a:sysClr val="windowText" lastClr="000000"/>
                  </a:solidFill>
                  <a:cs typeface="Arial" pitchFamily="34" charset="0"/>
                </a:rPr>
                <a:t>전략집단별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전략분석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및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전략방향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탐색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5241032" y="1982302"/>
              <a:ext cx="410445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93" name="타원 192"/>
          <p:cNvSpPr/>
          <p:nvPr/>
        </p:nvSpPr>
        <p:spPr>
          <a:xfrm>
            <a:off x="1190013" y="5240777"/>
            <a:ext cx="72008" cy="7200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endParaRPr lang="ko-KR" altLang="en-US" sz="1000" kern="0" dirty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4" name="AutoShape 37"/>
          <p:cNvSpPr>
            <a:spLocks noChangeArrowheads="1"/>
          </p:cNvSpPr>
          <p:nvPr/>
        </p:nvSpPr>
        <p:spPr bwMode="auto">
          <a:xfrm rot="13402700">
            <a:off x="1617580" y="4117654"/>
            <a:ext cx="263573" cy="1323319"/>
          </a:xfrm>
          <a:prstGeom prst="downArrow">
            <a:avLst>
              <a:gd name="adj1" fmla="val 67028"/>
              <a:gd name="adj2" fmla="val 43585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0000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vert="eaVert" wrap="none" lIns="18000" tIns="44450" rIns="18000" bIns="44450" anchor="ctr"/>
          <a:lstStyle/>
          <a:p>
            <a:pPr marL="93663" indent="-93663" algn="ctr" latinLnBrk="0">
              <a:lnSpc>
                <a:spcPct val="110000"/>
              </a:lnSpc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5" name="Text Box 23"/>
          <p:cNvSpPr txBox="1">
            <a:spLocks noChangeArrowheads="1"/>
          </p:cNvSpPr>
          <p:nvPr/>
        </p:nvSpPr>
        <p:spPr bwMode="auto">
          <a:xfrm>
            <a:off x="885155" y="4288610"/>
            <a:ext cx="907300" cy="2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300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300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전략집단</a:t>
            </a:r>
            <a:r>
              <a:rPr kumimoji="1" lang="en-US" altLang="ko-KR" sz="13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Ⅲ]</a:t>
            </a:r>
            <a:endParaRPr kumimoji="1" lang="en-US" altLang="ko-KR" sz="1300" b="1" i="1" dirty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6" name="Text Box 12"/>
          <p:cNvSpPr txBox="1">
            <a:spLocks noChangeArrowheads="1"/>
          </p:cNvSpPr>
          <p:nvPr/>
        </p:nvSpPr>
        <p:spPr bwMode="auto">
          <a:xfrm>
            <a:off x="5580949" y="5309779"/>
            <a:ext cx="4007757" cy="766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000" tIns="44450" rIns="18000" bIns="44450" anchor="ctr">
            <a:spAutoFit/>
          </a:bodyPr>
          <a:lstStyle/>
          <a:p>
            <a:pPr marL="130175" indent="-130175" fontAlgn="ctr" latinLnBrk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tabLst>
                <a:tab pos="1028700" algn="l"/>
              </a:tabLst>
            </a:pPr>
            <a:r>
              <a:rPr kumimoji="1" lang="en-US" altLang="ko-KR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 </a:t>
            </a:r>
            <a:r>
              <a:rPr kumimoji="1" lang="ko-KR" altLang="en-US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역량을 바탕으로 해외 </a:t>
            </a:r>
            <a:r>
              <a:rPr kumimoji="1" lang="ko-KR" altLang="en-US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신규시장 </a:t>
            </a:r>
            <a:r>
              <a:rPr kumimoji="1" lang="ko-KR" altLang="en-US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탐색</a:t>
            </a:r>
            <a:endParaRPr kumimoji="1" lang="en-US" altLang="ko-KR" sz="1300" i="1" u="sng" dirty="0" smtClean="0">
              <a:solidFill>
                <a:srgbClr val="99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30175" indent="-130175" fontAlgn="ctr" latinLnBrk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tabLst>
                <a:tab pos="1028700" algn="l"/>
              </a:tabLst>
            </a:pPr>
            <a:r>
              <a:rPr kumimoji="1" lang="en-US" altLang="ko-KR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 </a:t>
            </a:r>
            <a:r>
              <a:rPr kumimoji="1" lang="ko-KR" altLang="en-US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사업중심에서 </a:t>
            </a:r>
            <a:r>
              <a:rPr kumimoji="1" lang="en-US" altLang="ko-KR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kumimoji="1" lang="ko-KR" altLang="en-US" sz="1300" i="1" u="sng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활용한 사업 다각화 모색 필요</a:t>
            </a:r>
            <a:r>
              <a:rPr kumimoji="1" lang="en-US" altLang="ko-KR" sz="1300" i="1" u="sng" dirty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kumimoji="1" lang="ko-KR" altLang="en-US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사업다각화 </a:t>
            </a:r>
            <a:r>
              <a:rPr kumimoji="1" lang="en-US" altLang="ko-KR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kumimoji="1" lang="ko-KR" altLang="en-US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신규사업 </a:t>
            </a:r>
            <a:r>
              <a:rPr kumimoji="1" lang="ko-KR" altLang="en-US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</a:t>
            </a:r>
            <a:r>
              <a:rPr kumimoji="1" lang="en-US" altLang="ko-KR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신규시장 </a:t>
            </a:r>
            <a:r>
              <a:rPr kumimoji="1" lang="ko-KR" altLang="en-US" sz="1300" i="1" dirty="0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개척</a:t>
            </a:r>
            <a:endParaRPr kumimoji="1" lang="ko-KR" altLang="en-US" sz="1300" i="1" dirty="0">
              <a:solidFill>
                <a:srgbClr val="99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7" name="AutoShape 22"/>
          <p:cNvSpPr>
            <a:spLocks noChangeArrowheads="1"/>
          </p:cNvSpPr>
          <p:nvPr/>
        </p:nvSpPr>
        <p:spPr bwMode="auto">
          <a:xfrm rot="10800000">
            <a:off x="5601072" y="4824916"/>
            <a:ext cx="3960812" cy="3222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66666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179257" y="4068787"/>
            <a:ext cx="2161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★</a:t>
            </a:r>
            <a:endParaRPr kumimoji="1" lang="ko-KR" altLang="en-US" sz="160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4951" y="6294512"/>
            <a:ext cx="93985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＊ 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source  : </a:t>
            </a:r>
            <a:r>
              <a:rPr kumimoji="1" lang="ko-KR" altLang="en-US" sz="1000" i="1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각사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IR </a:t>
            </a:r>
            <a:r>
              <a:rPr kumimoji="1" lang="ko-KR" altLang="en-US" sz="1000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자료</a:t>
            </a:r>
            <a:endParaRPr kumimoji="1" lang="en-US" altLang="ko-KR" sz="1000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0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230</Words>
  <Application>Microsoft Office PowerPoint</Application>
  <PresentationFormat>A4 용지(210x297mm)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2.전략집단도 분석 및 전략방향 탐색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2015-07-17T03:32:23Z</dcterms:modified>
</cp:coreProperties>
</file>