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9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2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전략 방향 탐색</a:t>
            </a:r>
          </a:p>
        </p:txBody>
      </p:sp>
      <p:sp>
        <p:nvSpPr>
          <p:cNvPr id="604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부품공급 </a:t>
            </a:r>
            <a:r>
              <a:rPr lang="en-US" altLang="ko-KR" dirty="0" smtClean="0"/>
              <a:t>Based</a:t>
            </a:r>
            <a:r>
              <a:rPr lang="ko-KR" altLang="en-US" dirty="0" smtClean="0"/>
              <a:t> → </a:t>
            </a:r>
            <a:r>
              <a:rPr lang="ko-KR" altLang="en-US" dirty="0" smtClean="0"/>
              <a:t>모듈공급 </a:t>
            </a:r>
            <a:r>
              <a:rPr lang="en-US" altLang="ko-KR" dirty="0" smtClean="0"/>
              <a:t>Based</a:t>
            </a:r>
            <a:r>
              <a:rPr lang="ko-KR" altLang="en-US" dirty="0" smtClean="0"/>
              <a:t>로 비즈니스 모델 전환이 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핵심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/>
              <a:t>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기반한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전략제품군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개발이 필요함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892852" y="2208213"/>
            <a:ext cx="633310" cy="9588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Strategy</a:t>
            </a:r>
          </a:p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option</a:t>
            </a: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07072" y="2208213"/>
            <a:ext cx="2905125" cy="958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비즈니스 포트폴리오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다변화를 통한 사업확대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제품 포트폴리오 다변화를 통해 리스크를 분산시킬 수 있으나</a:t>
            </a:r>
            <a:r>
              <a:rPr lang="en-US" altLang="ko-KR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자원을 집중하기 어려워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핵심역량이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분산될 수 있음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892852" y="3255963"/>
            <a:ext cx="633310" cy="9588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Strategy</a:t>
            </a:r>
          </a:p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option</a:t>
            </a: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07072" y="3255963"/>
            <a:ext cx="2905125" cy="958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핵심기술에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기반한 제품 집중화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자원의 집중을 통해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핵심기술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인적자원확보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개발을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위한 중장기적이고 지속적인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자원 투입이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사업의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핵심성공요인임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92852" y="4303713"/>
            <a:ext cx="633310" cy="9588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Strategy</a:t>
            </a:r>
          </a:p>
          <a:p>
            <a:pPr algn="ctr">
              <a:defRPr/>
            </a:pPr>
            <a:r>
              <a:rPr lang="en-US" altLang="ko-KR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option</a:t>
            </a: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defRPr/>
            </a:pPr>
            <a:endParaRPr lang="en-US" altLang="ko-KR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07072" y="4303713"/>
            <a:ext cx="2905125" cy="958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부품공급 </a:t>
            </a:r>
            <a:r>
              <a:rPr lang="en-US" altLang="ko-KR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based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→ </a:t>
            </a:r>
            <a:r>
              <a:rPr lang="en-US" altLang="ko-KR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RSP/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모듈공급 </a:t>
            </a:r>
            <a:r>
              <a:rPr lang="en-US" altLang="ko-KR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based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비즈니스 모델 전환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RSP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위한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기술개발 </a:t>
            </a:r>
            <a:r>
              <a:rPr lang="ko-KR" altLang="en-US" sz="10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전략적 네트워크 확보가 사업의 </a:t>
            </a:r>
            <a:r>
              <a:rPr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핵심성공요인임</a:t>
            </a:r>
            <a:endParaRPr lang="en-US" altLang="ko-KR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057900" y="2741613"/>
            <a:ext cx="304800" cy="28098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0428" name="그룹 83"/>
          <p:cNvGrpSpPr>
            <a:grpSpLocks/>
          </p:cNvGrpSpPr>
          <p:nvPr/>
        </p:nvGrpSpPr>
        <p:grpSpPr bwMode="auto">
          <a:xfrm>
            <a:off x="565150" y="1452563"/>
            <a:ext cx="8924925" cy="363537"/>
            <a:chOff x="273049" y="2230657"/>
            <a:chExt cx="4383572" cy="363701"/>
          </a:xfrm>
        </p:grpSpPr>
        <p:sp>
          <p:nvSpPr>
            <p:cNvPr id="60488" name="TextBox 84"/>
            <p:cNvSpPr txBox="1">
              <a:spLocks noChangeArrowheads="1"/>
            </p:cNvSpPr>
            <p:nvPr/>
          </p:nvSpPr>
          <p:spPr bwMode="auto">
            <a:xfrm>
              <a:off x="273049" y="2230657"/>
              <a:ext cx="4383572" cy="307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전략옵션 </a:t>
              </a:r>
              <a:r>
                <a:rPr lang="ko-KR" altLang="en-US" sz="1400" kern="0" dirty="0">
                  <a:solidFill>
                    <a:sysClr val="windowText" lastClr="000000"/>
                  </a:solidFill>
                  <a:cs typeface="Arial" pitchFamily="34" charset="0"/>
                </a:rPr>
                <a:t>탐색</a:t>
              </a:r>
            </a:p>
          </p:txBody>
        </p:sp>
        <p:sp>
          <p:nvSpPr>
            <p:cNvPr id="60489" name="Line 1156"/>
            <p:cNvSpPr>
              <a:spLocks noChangeShapeType="1"/>
            </p:cNvSpPr>
            <p:nvPr/>
          </p:nvSpPr>
          <p:spPr bwMode="gray">
            <a:xfrm>
              <a:off x="273050" y="2594358"/>
              <a:ext cx="4383571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solidFill>
                  <a:srgbClr val="000000"/>
                </a:solidFill>
                <a:latin typeface="Arial" pitchFamily="34" charset="0"/>
                <a:ea typeface="돋움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057900" y="3814763"/>
            <a:ext cx="304800" cy="28098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57900" y="4843463"/>
            <a:ext cx="304800" cy="28257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32" name="AutoShape 33"/>
          <p:cNvSpPr>
            <a:spLocks noChangeArrowheads="1"/>
          </p:cNvSpPr>
          <p:nvPr/>
        </p:nvSpPr>
        <p:spPr bwMode="gray">
          <a:xfrm rot="10800000">
            <a:off x="6703910" y="5321300"/>
            <a:ext cx="2355850" cy="379413"/>
          </a:xfrm>
          <a:prstGeom prst="upArrow">
            <a:avLst>
              <a:gd name="adj1" fmla="val 67843"/>
              <a:gd name="adj2" fmla="val 39185"/>
            </a:avLst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16200000" scaled="1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33" name="TextBox 97"/>
          <p:cNvSpPr txBox="1">
            <a:spLocks noChangeArrowheads="1"/>
          </p:cNvSpPr>
          <p:nvPr/>
        </p:nvSpPr>
        <p:spPr bwMode="auto">
          <a:xfrm>
            <a:off x="7391297" y="5340350"/>
            <a:ext cx="9731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4450" rIns="0" bIns="44450" anchor="ctr">
            <a:spAutoFit/>
          </a:bodyPr>
          <a:lstStyle/>
          <a:p>
            <a:pPr algn="ctr" fontAlgn="ctr" latinLnBrk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Arial" pitchFamily="34" charset="0"/>
              <a:buNone/>
            </a:pPr>
            <a:r>
              <a:rPr lang="ko-KR" altLang="en-US" sz="12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전략옵션 </a:t>
            </a:r>
            <a:r>
              <a:rPr lang="ko-KR" altLang="en-US" sz="12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</a:t>
            </a:r>
            <a:endParaRPr lang="en-US" altLang="ko-KR" sz="12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773113" y="2146300"/>
          <a:ext cx="4940937" cy="356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979"/>
                <a:gridCol w="1646979"/>
                <a:gridCol w="1646979"/>
              </a:tblGrid>
              <a:tr h="1780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타원 94"/>
          <p:cNvSpPr/>
          <p:nvPr/>
        </p:nvSpPr>
        <p:spPr>
          <a:xfrm>
            <a:off x="2312988" y="2971800"/>
            <a:ext cx="215900" cy="2159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51" name="TextBox 101"/>
          <p:cNvSpPr txBox="1">
            <a:spLocks noChangeArrowheads="1"/>
          </p:cNvSpPr>
          <p:nvPr/>
        </p:nvSpPr>
        <p:spPr bwMode="auto">
          <a:xfrm>
            <a:off x="136525" y="2116138"/>
            <a:ext cx="7191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다변화</a:t>
            </a:r>
          </a:p>
        </p:txBody>
      </p:sp>
      <p:sp>
        <p:nvSpPr>
          <p:cNvPr id="60452" name="TextBox 102"/>
          <p:cNvSpPr txBox="1">
            <a:spLocks noChangeArrowheads="1"/>
          </p:cNvSpPr>
          <p:nvPr/>
        </p:nvSpPr>
        <p:spPr bwMode="auto">
          <a:xfrm>
            <a:off x="136525" y="5486400"/>
            <a:ext cx="7191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집중화</a:t>
            </a:r>
          </a:p>
        </p:txBody>
      </p:sp>
      <p:cxnSp>
        <p:nvCxnSpPr>
          <p:cNvPr id="104" name="직선 화살표 연결선 103"/>
          <p:cNvCxnSpPr>
            <a:stCxn id="60452" idx="0"/>
            <a:endCxn id="60451" idx="2"/>
          </p:cNvCxnSpPr>
          <p:nvPr/>
        </p:nvCxnSpPr>
        <p:spPr>
          <a:xfrm flipV="1">
            <a:off x="495300" y="2362200"/>
            <a:ext cx="0" cy="3124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4" name="TextBox 104"/>
          <p:cNvSpPr txBox="1">
            <a:spLocks noChangeArrowheads="1"/>
          </p:cNvSpPr>
          <p:nvPr/>
        </p:nvSpPr>
        <p:spPr bwMode="auto">
          <a:xfrm rot="-5400000">
            <a:off x="-300074" y="3697683"/>
            <a:ext cx="1590747" cy="4437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" rIns="36000" anchor="ctr">
            <a:spAutoFit/>
          </a:bodyPr>
          <a:lstStyle/>
          <a:p>
            <a:pPr algn="ctr" fontAlgn="base">
              <a:lnSpc>
                <a:spcPts val="11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sz="1100" b="1" i="1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portfolio</a:t>
            </a:r>
          </a:p>
          <a:p>
            <a:pPr algn="ctr" fontAlgn="base">
              <a:lnSpc>
                <a:spcPts val="11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ko-KR" sz="900" b="1" i="1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(Main manufacturing area)</a:t>
            </a:r>
            <a:endParaRPr lang="ko-KR" altLang="en-US" sz="900" b="1" i="1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670425" y="1909763"/>
            <a:ext cx="1206500" cy="12080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r>
              <a:rPr lang="ko-KR" altLang="en-US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</a:t>
            </a:r>
            <a:r>
              <a:rPr lang="en-US" altLang="ko-KR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4148138" y="2144713"/>
            <a:ext cx="936625" cy="9350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r>
              <a:rPr lang="ko-KR" altLang="en-US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</a:t>
            </a:r>
            <a:r>
              <a:rPr lang="en-US" altLang="ko-KR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778375" y="2673350"/>
            <a:ext cx="792163" cy="7921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0" tIns="44450" rIns="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r>
              <a:rPr lang="ko-KR" altLang="en-US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미</a:t>
            </a:r>
            <a:r>
              <a:rPr lang="en-US" altLang="ko-KR" sz="1000" b="1" i="1" dirty="0">
                <a:solidFill>
                  <a:srgbClr val="FFFFFF">
                    <a:lumMod val="6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322388" y="4371975"/>
            <a:ext cx="192087" cy="1920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379663" y="2636838"/>
            <a:ext cx="322262" cy="322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61" name="TextBox 111"/>
          <p:cNvSpPr txBox="1">
            <a:spLocks noChangeArrowheads="1"/>
          </p:cNvSpPr>
          <p:nvPr/>
        </p:nvSpPr>
        <p:spPr bwMode="auto">
          <a:xfrm>
            <a:off x="1428252" y="4217023"/>
            <a:ext cx="4219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z="1000" b="1" i="1" smtClean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자사</a:t>
            </a:r>
            <a:endParaRPr lang="ko-KR" altLang="en-US" sz="1000" b="1" i="1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54075" y="4656138"/>
            <a:ext cx="77788" cy="714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63" name="TextBox 113"/>
          <p:cNvSpPr txBox="1">
            <a:spLocks noChangeArrowheads="1"/>
          </p:cNvSpPr>
          <p:nvPr/>
        </p:nvSpPr>
        <p:spPr bwMode="auto">
          <a:xfrm>
            <a:off x="766130" y="4276725"/>
            <a:ext cx="5902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</a:t>
            </a:r>
            <a:r>
              <a:rPr lang="ko-KR" altLang="en-US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</a:t>
            </a:r>
            <a:r>
              <a:rPr lang="en-US" altLang="ko-KR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A6A6A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38213" y="4543425"/>
            <a:ext cx="192087" cy="1920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66" name="TextBox 119"/>
          <p:cNvSpPr txBox="1">
            <a:spLocks noChangeArrowheads="1"/>
          </p:cNvSpPr>
          <p:nvPr/>
        </p:nvSpPr>
        <p:spPr bwMode="auto">
          <a:xfrm>
            <a:off x="768000" y="4750405"/>
            <a:ext cx="60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</a:t>
            </a:r>
            <a:r>
              <a:rPr lang="ko-KR" altLang="en-US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r>
              <a:rPr lang="en-US" altLang="ko-KR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A6A6A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2" name="AutoShape 137"/>
          <p:cNvSpPr>
            <a:spLocks/>
          </p:cNvSpPr>
          <p:nvPr/>
        </p:nvSpPr>
        <p:spPr bwMode="auto">
          <a:xfrm rot="16200000" flipH="1">
            <a:off x="3127375" y="4533900"/>
            <a:ext cx="266700" cy="3384550"/>
          </a:xfrm>
          <a:prstGeom prst="righ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69" name="TextBox 122"/>
          <p:cNvSpPr txBox="1">
            <a:spLocks noChangeArrowheads="1"/>
          </p:cNvSpPr>
          <p:nvPr/>
        </p:nvSpPr>
        <p:spPr bwMode="auto">
          <a:xfrm>
            <a:off x="2582863" y="6199188"/>
            <a:ext cx="1355725" cy="241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100" b="1" i="1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Model</a:t>
            </a:r>
            <a:endParaRPr lang="ko-KR" altLang="en-US" sz="1100" b="1" i="1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01875" y="4827588"/>
            <a:ext cx="192088" cy="1920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71" name="TextBox 126"/>
          <p:cNvSpPr txBox="1">
            <a:spLocks noChangeArrowheads="1"/>
          </p:cNvSpPr>
          <p:nvPr/>
        </p:nvSpPr>
        <p:spPr bwMode="auto">
          <a:xfrm>
            <a:off x="1949488" y="4610100"/>
            <a:ext cx="61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</a:t>
            </a:r>
            <a:r>
              <a:rPr lang="ko-KR" altLang="en-US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</a:t>
            </a:r>
            <a:r>
              <a:rPr lang="en-US" altLang="ko-KR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A6A6A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532063" y="4948238"/>
            <a:ext cx="322262" cy="3222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18000" tIns="44450" rIns="18000" bIns="44450" anchor="ctr"/>
          <a:lstStyle/>
          <a:p>
            <a:pPr algn="ctr" eaLnBrk="0" fontAlgn="ctr" latinLnBrk="0" hangingPunct="0">
              <a:buClr>
                <a:srgbClr val="000000"/>
              </a:buClr>
              <a:buFont typeface="Arial" charset="0"/>
              <a:buNone/>
              <a:tabLst>
                <a:tab pos="1028700" algn="l"/>
              </a:tabLst>
              <a:defRPr/>
            </a:pPr>
            <a:endParaRPr lang="ko-KR" altLang="en-US" sz="1000" b="1" i="1" dirty="0">
              <a:solidFill>
                <a:srgbClr val="FFFFFF">
                  <a:lumMod val="65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73" name="TextBox 128"/>
          <p:cNvSpPr txBox="1">
            <a:spLocks noChangeArrowheads="1"/>
          </p:cNvSpPr>
          <p:nvPr/>
        </p:nvSpPr>
        <p:spPr bwMode="auto">
          <a:xfrm>
            <a:off x="2711130" y="5211763"/>
            <a:ext cx="5597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</a:t>
            </a:r>
            <a:r>
              <a:rPr lang="ko-KR" altLang="en-US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독</a:t>
            </a:r>
            <a:r>
              <a:rPr lang="en-US" altLang="ko-KR" sz="1000" b="1" i="1" dirty="0">
                <a:solidFill>
                  <a:srgbClr val="A6A6A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A6A6A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70000" y="2630488"/>
            <a:ext cx="304800" cy="28098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70000" y="5199063"/>
            <a:ext cx="304800" cy="28098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76" name="Line 41"/>
          <p:cNvSpPr>
            <a:spLocks noChangeShapeType="1"/>
          </p:cNvSpPr>
          <p:nvPr/>
        </p:nvSpPr>
        <p:spPr bwMode="auto">
          <a:xfrm>
            <a:off x="1423988" y="4570413"/>
            <a:ext cx="0" cy="614362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77" name="Line 41"/>
          <p:cNvSpPr>
            <a:spLocks noChangeShapeType="1"/>
          </p:cNvSpPr>
          <p:nvPr/>
        </p:nvSpPr>
        <p:spPr bwMode="auto">
          <a:xfrm flipV="1">
            <a:off x="1423988" y="2925763"/>
            <a:ext cx="0" cy="145415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78" name="TextBox 133"/>
          <p:cNvSpPr txBox="1">
            <a:spLocks noChangeArrowheads="1"/>
          </p:cNvSpPr>
          <p:nvPr/>
        </p:nvSpPr>
        <p:spPr bwMode="auto">
          <a:xfrm>
            <a:off x="3576638" y="5000740"/>
            <a:ext cx="2025650" cy="5934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44450" rIns="0" bIns="44450" anchor="ctr">
            <a:spAutoFit/>
          </a:bodyPr>
          <a:lstStyle/>
          <a:p>
            <a:pPr marL="92075" indent="-92075" fontAlgn="ctr" latinLnBrk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12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모듈공급 </a:t>
            </a:r>
            <a:r>
              <a:rPr lang="ko-KR" altLang="en-US" sz="12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기반으로 비즈니스 모델 전환</a:t>
            </a:r>
            <a:endParaRPr lang="en-US" altLang="ko-KR" sz="12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fontAlgn="ctr" latinLnBrk="0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ko-KR" altLang="en-US" sz="1200" b="1" i="1" dirty="0" err="1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전략제품군</a:t>
            </a:r>
            <a:r>
              <a:rPr lang="ko-KR" altLang="en-US" sz="1200" b="1" i="1" dirty="0" smtClean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b="1" i="1" dirty="0">
                <a:solidFill>
                  <a:srgbClr val="8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및 집중화</a:t>
            </a:r>
            <a:endParaRPr lang="en-US" altLang="ko-KR" sz="1200" b="1" i="1" dirty="0">
              <a:solidFill>
                <a:srgbClr val="8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90813" y="4648200"/>
            <a:ext cx="411162" cy="4921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ko-KR" altLang="en-US" sz="3200" b="1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★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3351213" y="4338638"/>
            <a:ext cx="306387" cy="28098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endParaRPr lang="ko-KR" altLang="en-US" sz="1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81" name="Line 41"/>
          <p:cNvSpPr>
            <a:spLocks noChangeShapeType="1"/>
          </p:cNvSpPr>
          <p:nvPr/>
        </p:nvSpPr>
        <p:spPr bwMode="auto">
          <a:xfrm>
            <a:off x="1519238" y="4470400"/>
            <a:ext cx="1812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0482" name="Arc 52"/>
          <p:cNvSpPr>
            <a:spLocks/>
          </p:cNvSpPr>
          <p:nvPr/>
        </p:nvSpPr>
        <p:spPr bwMode="auto">
          <a:xfrm rot="917309" flipV="1">
            <a:off x="1509713" y="4098925"/>
            <a:ext cx="1323975" cy="941388"/>
          </a:xfrm>
          <a:custGeom>
            <a:avLst/>
            <a:gdLst>
              <a:gd name="T0" fmla="*/ 0 w 30254"/>
              <a:gd name="T1" fmla="*/ 331916 h 21600"/>
              <a:gd name="T2" fmla="*/ 1325236 w 30254"/>
              <a:gd name="T3" fmla="*/ 217034 h 21600"/>
              <a:gd name="T4" fmla="*/ 721008 w 30254"/>
              <a:gd name="T5" fmla="*/ 94173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254" h="21600" fill="none" extrusionOk="0">
                <a:moveTo>
                  <a:pt x="0" y="7613"/>
                </a:moveTo>
                <a:cubicBezTo>
                  <a:pt x="4104" y="2783"/>
                  <a:pt x="10122" y="0"/>
                  <a:pt x="16460" y="0"/>
                </a:cubicBezTo>
                <a:cubicBezTo>
                  <a:pt x="21497" y="0"/>
                  <a:pt x="26377" y="1760"/>
                  <a:pt x="30253" y="4978"/>
                </a:cubicBezTo>
              </a:path>
              <a:path w="30254" h="21600" stroke="0" extrusionOk="0">
                <a:moveTo>
                  <a:pt x="0" y="7613"/>
                </a:moveTo>
                <a:cubicBezTo>
                  <a:pt x="4104" y="2783"/>
                  <a:pt x="10122" y="0"/>
                  <a:pt x="16460" y="0"/>
                </a:cubicBezTo>
                <a:cubicBezTo>
                  <a:pt x="21497" y="0"/>
                  <a:pt x="26377" y="1760"/>
                  <a:pt x="30253" y="4978"/>
                </a:cubicBezTo>
                <a:lnTo>
                  <a:pt x="16460" y="21600"/>
                </a:lnTo>
                <a:lnTo>
                  <a:pt x="0" y="7613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5325" y="2392363"/>
            <a:ext cx="60946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</a:t>
            </a:r>
            <a:r>
              <a:rPr lang="ko-KR" altLang="en-US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</a:t>
            </a:r>
            <a:r>
              <a:rPr lang="en-US" altLang="ko-KR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FFFFFF">
                  <a:lumMod val="50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81301" y="2581275"/>
            <a:ext cx="60946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</a:t>
            </a:r>
            <a:r>
              <a:rPr lang="ko-KR" altLang="en-US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algn="r">
              <a:defRPr/>
            </a:pP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</a:t>
            </a:r>
            <a:r>
              <a:rPr lang="ko-KR" altLang="en-US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algn="r">
              <a:defRPr/>
            </a:pP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</a:t>
            </a:r>
            <a:r>
              <a:rPr lang="ko-KR" altLang="en-US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r>
              <a:rPr lang="en-US" altLang="ko-KR" sz="1000" b="1" i="1" smtClean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1000" b="1" i="1" dirty="0">
                <a:solidFill>
                  <a:srgbClr val="FFFFFF">
                    <a:lumMod val="50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000" b="1" i="1" dirty="0">
              <a:solidFill>
                <a:srgbClr val="FFFFFF">
                  <a:lumMod val="50000"/>
                </a:srgb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1" name="TextBox 26"/>
          <p:cNvSpPr txBox="1">
            <a:spLocks noChangeArrowheads="1"/>
          </p:cNvSpPr>
          <p:nvPr/>
        </p:nvSpPr>
        <p:spPr bwMode="auto">
          <a:xfrm>
            <a:off x="705882" y="5702513"/>
            <a:ext cx="1698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부품공급 </a:t>
            </a:r>
            <a:r>
              <a:rPr lang="en-US" altLang="ko-KR" sz="11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Based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9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(Component manufacturers)</a:t>
            </a:r>
            <a:endParaRPr lang="ko-KR" altLang="en-US" sz="9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2" name="TextBox 28"/>
          <p:cNvSpPr txBox="1">
            <a:spLocks noChangeArrowheads="1"/>
          </p:cNvSpPr>
          <p:nvPr/>
        </p:nvSpPr>
        <p:spPr bwMode="auto">
          <a:xfrm>
            <a:off x="2504001" y="5702513"/>
            <a:ext cx="147693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모듈공급 </a:t>
            </a:r>
            <a:r>
              <a:rPr lang="en-US" altLang="ko-KR" sz="11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Based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9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(component partner)</a:t>
            </a:r>
            <a:br>
              <a:rPr lang="en-US" altLang="ko-KR" sz="9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9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(System/Module/Design)</a:t>
            </a:r>
            <a:endParaRPr lang="ko-KR" altLang="en-US" sz="9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TextBox 41"/>
          <p:cNvSpPr txBox="1">
            <a:spLocks noChangeArrowheads="1"/>
          </p:cNvSpPr>
          <p:nvPr/>
        </p:nvSpPr>
        <p:spPr bwMode="auto">
          <a:xfrm>
            <a:off x="4228578" y="5702513"/>
            <a:ext cx="1363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ko-KR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OEM</a:t>
            </a:r>
            <a:r>
              <a:rPr lang="ko-KR" altLang="en-US" sz="11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엔진제작 </a:t>
            </a:r>
            <a:r>
              <a:rPr lang="en-US" altLang="ko-KR" sz="11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Based</a:t>
            </a:r>
            <a:br>
              <a:rPr lang="en-US" altLang="ko-KR" sz="11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900" b="1" i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(Design/R&amp;D)</a:t>
            </a:r>
            <a:endParaRPr lang="ko-KR" altLang="en-US" sz="9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769100" y="5803900"/>
            <a:ext cx="600074" cy="55562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en-US" altLang="ko-KR" sz="2400" kern="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</a:t>
            </a:r>
            <a:endParaRPr lang="ko-KR" altLang="en-US" sz="2400" kern="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8362951" y="5803900"/>
            <a:ext cx="600074" cy="555625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en-US" altLang="ko-KR" sz="2400" kern="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</a:t>
            </a:r>
            <a:endParaRPr lang="ko-KR" altLang="en-US" sz="2400" kern="0" dirty="0"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9" name="Oval 16"/>
          <p:cNvSpPr>
            <a:spLocks noChangeArrowheads="1"/>
          </p:cNvSpPr>
          <p:nvPr/>
        </p:nvSpPr>
        <p:spPr bwMode="auto">
          <a:xfrm>
            <a:off x="7583997" y="5794375"/>
            <a:ext cx="521263" cy="521499"/>
          </a:xfrm>
          <a:prstGeom prst="ellipse">
            <a:avLst/>
          </a:prstGeom>
          <a:solidFill>
            <a:sysClr val="windowText" lastClr="000000"/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8000" tIns="44450" rIns="18000" bIns="44450" anchor="ctr"/>
          <a:lstStyle/>
          <a:p>
            <a:pPr latinLnBrk="0">
              <a:spcBef>
                <a:spcPct val="0"/>
              </a:spcBef>
              <a:defRPr/>
            </a:pPr>
            <a:endParaRPr lang="ko-KR" altLang="en-US" sz="1600" kern="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0" name="AutoShape 17"/>
          <p:cNvSpPr>
            <a:spLocks noChangeArrowheads="1"/>
          </p:cNvSpPr>
          <p:nvPr/>
        </p:nvSpPr>
        <p:spPr bwMode="auto">
          <a:xfrm>
            <a:off x="7693572" y="5904000"/>
            <a:ext cx="302114" cy="302250"/>
          </a:xfrm>
          <a:prstGeom prst="plus">
            <a:avLst>
              <a:gd name="adj" fmla="val 37880"/>
            </a:avLst>
          </a:prstGeom>
          <a:solidFill>
            <a:sysClr val="window" lastClr="FFFF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latinLnBrk="0">
              <a:defRPr/>
            </a:pPr>
            <a:endParaRPr lang="ko-KR" altLang="en-US" sz="1600" kern="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2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201</Words>
  <Application>Microsoft Office PowerPoint</Application>
  <PresentationFormat>A4 용지(210x297mm)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5.전략 방향 탐색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2015-07-17T03:39:08Z</dcterms:modified>
</cp:coreProperties>
</file>