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7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cuments\DaumCloud\&#51064;&#54252;&#44536;&#47000;&#5458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89750261666832E-2"/>
          <c:y val="8.2989648477629047E-2"/>
          <c:w val="0.87099912875177665"/>
          <c:h val="0.803229887366017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9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15875">
                <a:noFill/>
                <a:prstDash val="dash"/>
              </a:ln>
            </c:spPr>
          </c:dPt>
          <c:dLbls>
            <c:dLbl>
              <c:idx val="6"/>
              <c:spPr/>
              <c:txPr>
                <a:bodyPr/>
                <a:lstStyle/>
                <a:p>
                  <a:pPr>
                    <a:defRPr b="1" i="1"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/>
              <c:txPr>
                <a:bodyPr/>
                <a:lstStyle/>
                <a:p>
                  <a:pPr>
                    <a:defRPr b="1" i="1"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Sheet1!$B$171:$B$180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~2013.5</c:v>
                </c:pt>
              </c:strCache>
            </c:strRef>
          </c:cat>
          <c:val>
            <c:numRef>
              <c:f>Sheet1!$C$171:$C$180</c:f>
              <c:numCache>
                <c:formatCode>#,##0</c:formatCode>
                <c:ptCount val="10"/>
                <c:pt idx="0">
                  <c:v>2655</c:v>
                </c:pt>
                <c:pt idx="1">
                  <c:v>5860</c:v>
                </c:pt>
                <c:pt idx="2">
                  <c:v>16934</c:v>
                </c:pt>
                <c:pt idx="3" formatCode="_(* #,##0_);_(* \(#,##0\);_(* &quot;-&quot;_);_(@_)">
                  <c:v>22064</c:v>
                </c:pt>
                <c:pt idx="4" formatCode="_(* #,##0_);_(* \(#,##0\);_(* &quot;-&quot;_);_(@_)">
                  <c:v>24323</c:v>
                </c:pt>
                <c:pt idx="5" formatCode="_(* #,##0_);_(* \(#,##0\);_(* &quot;-&quot;_);_(@_)">
                  <c:v>26148</c:v>
                </c:pt>
                <c:pt idx="6" formatCode="_(* #,##0_);_(* \(#,##0\);_(* &quot;-&quot;_);_(@_)">
                  <c:v>28673</c:v>
                </c:pt>
                <c:pt idx="7" formatCode="_(* #,##0_);_(* \(#,##0\);_(* &quot;-&quot;_);_(@_)">
                  <c:v>27956</c:v>
                </c:pt>
                <c:pt idx="8" formatCode="_(* #,##0_);_(* \(#,##0\);_(* &quot;-&quot;_);_(@_)">
                  <c:v>24190</c:v>
                </c:pt>
                <c:pt idx="9" formatCode="_(* #,##0_);_(* \(#,##0\);_(* &quot;-&quot;_);_(@_)">
                  <c:v>13945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4871320"/>
        <c:axId val="734871712"/>
      </c:barChart>
      <c:lineChart>
        <c:grouping val="standard"/>
        <c:varyColors val="0"/>
        <c:ser>
          <c:idx val="1"/>
          <c:order val="1"/>
          <c:spPr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c:spPr>
          <c:marker>
            <c:symbol val="circle"/>
            <c:size val="7"/>
            <c:spPr>
              <a:solidFill>
                <a:sysClr val="window" lastClr="FFFFFF"/>
              </a:solidFill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marker>
          <c:dPt>
            <c:idx val="9"/>
            <c:bubble3D val="0"/>
            <c:spPr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c:spPr>
          </c:dPt>
          <c:dLbls>
            <c:dLbl>
              <c:idx val="6"/>
              <c:layout>
                <c:manualLayout>
                  <c:x val="-2.7870119694303093E-2"/>
                  <c:y val="-4.6842427852151716E-2"/>
                </c:manualLayout>
              </c:layout>
              <c:spPr/>
              <c:txPr>
                <a:bodyPr/>
                <a:lstStyle/>
                <a:p>
                  <a:pPr>
                    <a:defRPr b="1" i="1"/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spPr/>
              <c:txPr>
                <a:bodyPr/>
                <a:lstStyle/>
                <a:p>
                  <a:pPr>
                    <a:defRPr b="1" i="1"/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i="1"/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Sheet1!$B$171:$B$180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~2013.5</c:v>
                </c:pt>
              </c:strCache>
            </c:strRef>
          </c:cat>
          <c:val>
            <c:numRef>
              <c:f>Sheet1!$D$171:$D$180</c:f>
              <c:numCache>
                <c:formatCode>_(* #,##0_);_(* \(#,##0\);_(* "-"_);_(@_)</c:formatCode>
                <c:ptCount val="10"/>
                <c:pt idx="0">
                  <c:v>193</c:v>
                </c:pt>
                <c:pt idx="1">
                  <c:v>207</c:v>
                </c:pt>
                <c:pt idx="2">
                  <c:v>540</c:v>
                </c:pt>
                <c:pt idx="3" formatCode="General">
                  <c:v>641</c:v>
                </c:pt>
                <c:pt idx="4" formatCode="General">
                  <c:v>662</c:v>
                </c:pt>
                <c:pt idx="5" formatCode="General">
                  <c:v>705</c:v>
                </c:pt>
                <c:pt idx="6" formatCode="General">
                  <c:v>792</c:v>
                </c:pt>
                <c:pt idx="7" formatCode="General">
                  <c:v>767</c:v>
                </c:pt>
                <c:pt idx="8" formatCode="General">
                  <c:v>761</c:v>
                </c:pt>
                <c:pt idx="9" formatCode="General">
                  <c:v>416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4872496"/>
        <c:axId val="734872104"/>
      </c:lineChart>
      <c:catAx>
        <c:axId val="73487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34871712"/>
        <c:crosses val="autoZero"/>
        <c:auto val="1"/>
        <c:lblAlgn val="ctr"/>
        <c:lblOffset val="100"/>
        <c:noMultiLvlLbl val="0"/>
      </c:catAx>
      <c:valAx>
        <c:axId val="734871712"/>
        <c:scaling>
          <c:orientation val="minMax"/>
          <c:max val="50000"/>
        </c:scaling>
        <c:delete val="0"/>
        <c:axPos val="l"/>
        <c:numFmt formatCode="#,##0" sourceLinked="1"/>
        <c:majorTickMark val="none"/>
        <c:minorTickMark val="none"/>
        <c:tickLblPos val="nextTo"/>
        <c:crossAx val="734871320"/>
        <c:crosses val="autoZero"/>
        <c:crossBetween val="between"/>
        <c:majorUnit val="10000"/>
      </c:valAx>
      <c:valAx>
        <c:axId val="734872104"/>
        <c:scaling>
          <c:orientation val="minMax"/>
          <c:max val="800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crossAx val="734872496"/>
        <c:crosses val="max"/>
        <c:crossBetween val="between"/>
        <c:minorUnit val="200"/>
      </c:valAx>
      <c:catAx>
        <c:axId val="734872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3487210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1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사업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현황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대출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2010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대출 금액과 대출 인원이 </a:t>
            </a:r>
            <a:r>
              <a:rPr kumimoji="0" lang="ko-KR" altLang="en-US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지속적인 상승세였으나</a:t>
            </a:r>
            <a:r>
              <a:rPr kumimoji="0"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2010</a:t>
            </a:r>
            <a:r>
              <a:rPr kumimoji="0" lang="ko-KR" altLang="en-US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이후 최근 </a:t>
            </a:r>
            <a:r>
              <a:rPr kumimoji="0"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kumimoji="0" lang="ko-KR" altLang="en-US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개년 연평균 성장률이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대출 인원 </a:t>
            </a:r>
            <a:r>
              <a:rPr kumimoji="0"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-2.0%,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대출 금액은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kumimoji="0"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8.1%</a:t>
            </a:r>
            <a:r>
              <a:rPr kumimoji="0" lang="ko-KR" altLang="en-US" sz="16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감소추세임</a:t>
            </a:r>
            <a:endParaRPr kumimoji="0" lang="ko-KR" altLang="en-US" sz="16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68870" y="1461055"/>
            <a:ext cx="8505945" cy="309563"/>
            <a:chOff x="376" y="920"/>
            <a:chExt cx="4010" cy="19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76" y="920"/>
              <a:ext cx="399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b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buFont typeface="Arial" charset="0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</a:rPr>
                <a:t>대출 금액 및 대출 인원 현황</a:t>
              </a:r>
              <a:endParaRPr lang="en-US" altLang="ko-KR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" y="1115"/>
              <a:ext cx="40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b">
              <a:spAutoFit/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3855" y="2165604"/>
            <a:ext cx="10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대출 금액</a:t>
            </a: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억원</a:t>
            </a: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 rot="21091997">
            <a:off x="3221007" y="2252298"/>
            <a:ext cx="2414074" cy="409563"/>
            <a:chOff x="1719596" y="2569387"/>
            <a:chExt cx="1800200" cy="409563"/>
          </a:xfrm>
        </p:grpSpPr>
        <p:sp>
          <p:nvSpPr>
            <p:cNvPr id="10" name="TextBox 9"/>
            <p:cNvSpPr txBox="1"/>
            <p:nvPr/>
          </p:nvSpPr>
          <p:spPr>
            <a:xfrm>
              <a:off x="1761406" y="2569387"/>
              <a:ext cx="171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대출 인원 </a:t>
              </a: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CAGR 21.8%</a:t>
              </a:r>
            </a:p>
            <a:p>
              <a:pPr algn="ctr">
                <a:defRPr/>
              </a:pP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(2004~2010)</a:t>
              </a:r>
              <a:endParaRPr lang="ko-KR" altLang="en-US" sz="10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1719596" y="2978950"/>
              <a:ext cx="1800200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prstDash val="solid"/>
              <a:miter lim="800000"/>
              <a:headEnd type="none" w="lg" len="lg"/>
              <a:tailEnd type="stealth"/>
            </a:ln>
          </p:spPr>
        </p:cxnSp>
      </p:grpSp>
      <p:grpSp>
        <p:nvGrpSpPr>
          <p:cNvPr id="12" name="그룹 11"/>
          <p:cNvGrpSpPr/>
          <p:nvPr/>
        </p:nvGrpSpPr>
        <p:grpSpPr>
          <a:xfrm rot="286983">
            <a:off x="6173668" y="1956231"/>
            <a:ext cx="1623705" cy="401571"/>
            <a:chOff x="1719596" y="2577379"/>
            <a:chExt cx="1800200" cy="401571"/>
          </a:xfrm>
        </p:grpSpPr>
        <p:sp>
          <p:nvSpPr>
            <p:cNvPr id="13" name="TextBox 12"/>
            <p:cNvSpPr txBox="1"/>
            <p:nvPr/>
          </p:nvSpPr>
          <p:spPr>
            <a:xfrm>
              <a:off x="1760519" y="2577379"/>
              <a:ext cx="171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대출 인원 </a:t>
              </a: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CAGR -2.0%</a:t>
              </a:r>
            </a:p>
            <a:p>
              <a:pPr algn="ctr">
                <a:defRPr/>
              </a:pP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(2010~2012)</a:t>
              </a:r>
              <a:endParaRPr lang="ko-KR" altLang="en-US" sz="10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1719596" y="2978950"/>
              <a:ext cx="1800200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prstDash val="solid"/>
              <a:miter lim="800000"/>
              <a:headEnd type="none" w="lg" len="lg"/>
              <a:tailEnd type="stealth"/>
            </a:ln>
          </p:spPr>
        </p:cxnSp>
      </p:grpSp>
      <p:graphicFrame>
        <p:nvGraphicFramePr>
          <p:cNvPr id="15" name="차트 14"/>
          <p:cNvGraphicFramePr/>
          <p:nvPr>
            <p:extLst/>
          </p:nvPr>
        </p:nvGraphicFramePr>
        <p:xfrm>
          <a:off x="656523" y="2387299"/>
          <a:ext cx="8550950" cy="346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19721" y="2165604"/>
            <a:ext cx="112512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대출 인원</a:t>
            </a: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000" i="1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백명</a:t>
            </a:r>
            <a:r>
              <a:rPr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 rot="21091997">
            <a:off x="3266601" y="4002988"/>
            <a:ext cx="2414074" cy="401571"/>
            <a:chOff x="1719596" y="2577379"/>
            <a:chExt cx="1800200" cy="401571"/>
          </a:xfrm>
        </p:grpSpPr>
        <p:sp>
          <p:nvSpPr>
            <p:cNvPr id="18" name="TextBox 17"/>
            <p:cNvSpPr txBox="1"/>
            <p:nvPr/>
          </p:nvSpPr>
          <p:spPr>
            <a:xfrm>
              <a:off x="1760519" y="2577379"/>
              <a:ext cx="171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대출 금액 </a:t>
              </a: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CAGR 40.0%</a:t>
              </a:r>
            </a:p>
            <a:p>
              <a:pPr algn="ctr">
                <a:defRPr/>
              </a:pP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(2004~2010)</a:t>
              </a:r>
              <a:endParaRPr lang="ko-KR" altLang="en-US" sz="10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 bwMode="auto">
            <a:xfrm>
              <a:off x="1719596" y="2978950"/>
              <a:ext cx="1800200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prstDash val="solid"/>
              <a:miter lim="800000"/>
              <a:headEnd type="none" w="lg" len="lg"/>
              <a:tailEnd type="stealth"/>
            </a:ln>
          </p:spPr>
        </p:cxnSp>
      </p:grpSp>
      <p:grpSp>
        <p:nvGrpSpPr>
          <p:cNvPr id="20" name="그룹 19"/>
          <p:cNvGrpSpPr/>
          <p:nvPr/>
        </p:nvGrpSpPr>
        <p:grpSpPr>
          <a:xfrm rot="286983">
            <a:off x="6138077" y="3876917"/>
            <a:ext cx="1623706" cy="401571"/>
            <a:chOff x="1719596" y="2577379"/>
            <a:chExt cx="1800200" cy="401571"/>
          </a:xfrm>
        </p:grpSpPr>
        <p:sp>
          <p:nvSpPr>
            <p:cNvPr id="21" name="TextBox 20"/>
            <p:cNvSpPr txBox="1"/>
            <p:nvPr/>
          </p:nvSpPr>
          <p:spPr>
            <a:xfrm>
              <a:off x="1760519" y="2577379"/>
              <a:ext cx="171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대출 금액 </a:t>
              </a: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CAGR -8.1%</a:t>
              </a:r>
            </a:p>
            <a:p>
              <a:pPr algn="ctr">
                <a:defRPr/>
              </a:pPr>
              <a:r>
                <a:rPr lang="en-US" altLang="ko-KR" sz="10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(2010~2012)</a:t>
              </a:r>
              <a:endParaRPr lang="ko-KR" altLang="en-US" sz="10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 bwMode="auto">
            <a:xfrm>
              <a:off x="1719596" y="2978950"/>
              <a:ext cx="1800200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prstDash val="solid"/>
              <a:miter lim="800000"/>
              <a:headEnd type="none" w="lg" len="lg"/>
              <a:tailEnd type="stealth"/>
            </a:ln>
          </p:spPr>
        </p:cxnSp>
      </p:grpSp>
      <p:cxnSp>
        <p:nvCxnSpPr>
          <p:cNvPr id="23" name="직선 연결선 22"/>
          <p:cNvCxnSpPr/>
          <p:nvPr/>
        </p:nvCxnSpPr>
        <p:spPr bwMode="auto">
          <a:xfrm>
            <a:off x="6090980" y="2703794"/>
            <a:ext cx="0" cy="3138003"/>
          </a:xfrm>
          <a:prstGeom prst="line">
            <a:avLst/>
          </a:prstGeom>
          <a:noFill/>
          <a:ln w="12700">
            <a:solidFill>
              <a:srgbClr val="A50021"/>
            </a:solidFill>
            <a:prstDash val="sysDot"/>
            <a:miter lim="800000"/>
            <a:headEnd type="oval" w="med" len="med"/>
            <a:tailEnd type="oval" w="med" len="med"/>
          </a:ln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6091988" y="5842281"/>
            <a:ext cx="1845205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sysDot"/>
            <a:miter lim="800000"/>
            <a:headEnd type="oval" w="med" len="med"/>
            <a:tailEnd type="stealth" w="med" len="med"/>
          </a:ln>
        </p:spPr>
      </p:cxnSp>
      <p:sp>
        <p:nvSpPr>
          <p:cNvPr id="25" name="직사각형 24"/>
          <p:cNvSpPr/>
          <p:nvPr/>
        </p:nvSpPr>
        <p:spPr>
          <a:xfrm>
            <a:off x="5316732" y="5898420"/>
            <a:ext cx="4353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2010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년을 기점으로 점차 감소 추세임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각종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증가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등의 원인으로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대출이 점차 감소하는 것으로 분석됨</a:t>
            </a:r>
            <a:endParaRPr lang="ko-KR" altLang="en-US" sz="12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gray">
          <a:xfrm>
            <a:off x="271793" y="6286122"/>
            <a:ext cx="6841207" cy="233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93663" indent="-93663"/>
            <a:r>
              <a:rPr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source : 2013</a:t>
            </a:r>
            <a:r>
              <a:rPr lang="ko-KR" altLang="en-US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년도는 </a:t>
            </a:r>
            <a:r>
              <a:rPr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월까지의 현황임</a:t>
            </a:r>
            <a:r>
              <a:rPr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en-US" altLang="ko-KR" sz="900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122</Words>
  <Application>Microsoft Office PowerPoint</Application>
  <PresentationFormat>A4 용지(210x297mm)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6. 주요 사업 현황 – 대출 현황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28</cp:revision>
  <dcterms:created xsi:type="dcterms:W3CDTF">2015-03-30T03:05:29Z</dcterms:created>
  <dcterms:modified xsi:type="dcterms:W3CDTF">2015-07-17T04:02:39Z</dcterms:modified>
</cp:coreProperties>
</file>