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  <p:sldMasterId id="2147483678" r:id="rId7"/>
  </p:sldMasterIdLst>
  <p:notesMasterIdLst>
    <p:notesMasterId r:id="rId9"/>
  </p:notesMasterIdLst>
  <p:sldIdLst>
    <p:sldId id="284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314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3470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35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7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 charset="0"/>
                <a:cs typeface="Arial" charset="0"/>
              </a:rPr>
              <a:t>1.</a:t>
            </a:r>
            <a:r>
              <a:rPr lang="ko-KR" altLang="en-US">
                <a:latin typeface="Arial" charset="0"/>
                <a:cs typeface="Arial" charset="0"/>
              </a:rPr>
              <a:t>전략집단 핵심변수 도출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>
                <a:latin typeface="Arial" charset="0"/>
                <a:cs typeface="Arial" charset="0"/>
              </a:rPr>
              <a:t>산업구조</a:t>
            </a:r>
            <a:r>
              <a:rPr lang="en-US" altLang="ko-KR">
                <a:latin typeface="Arial" charset="0"/>
                <a:cs typeface="Arial" charset="0"/>
              </a:rPr>
              <a:t> </a:t>
            </a:r>
            <a:r>
              <a:rPr lang="ko-KR" altLang="en-US">
                <a:latin typeface="Arial" charset="0"/>
                <a:cs typeface="Arial" charset="0"/>
              </a:rPr>
              <a:t>및 내부역량분석</a:t>
            </a:r>
            <a:r>
              <a:rPr lang="en-US" altLang="ko-KR">
                <a:latin typeface="Arial" charset="0"/>
                <a:cs typeface="Arial" charset="0"/>
              </a:rPr>
              <a:t>, </a:t>
            </a:r>
            <a:r>
              <a:rPr lang="ko-KR" altLang="en-US">
                <a:latin typeface="Arial" charset="0"/>
                <a:cs typeface="Arial" charset="0"/>
              </a:rPr>
              <a:t>경쟁사분석 및 벤치마킹 결과를 토대로 </a:t>
            </a:r>
            <a:r>
              <a:rPr lang="ko-KR" altLang="en-US" smtClean="0">
                <a:latin typeface="Arial" charset="0"/>
                <a:cs typeface="Arial" charset="0"/>
              </a:rPr>
              <a:t>산업의 </a:t>
            </a:r>
            <a:r>
              <a:rPr lang="en-US" altLang="ko-KR">
                <a:latin typeface="Arial" charset="0"/>
                <a:cs typeface="Arial" charset="0"/>
              </a:rPr>
              <a:t>CSF(Critical Success Factor)</a:t>
            </a:r>
            <a:r>
              <a:rPr lang="ko-KR" altLang="en-US">
                <a:latin typeface="Arial" charset="0"/>
                <a:cs typeface="Arial" charset="0"/>
              </a:rPr>
              <a:t>를 고려하여 전략집단 분석을 위한 핵심 변수를 도출함</a:t>
            </a:r>
          </a:p>
          <a:p>
            <a:pPr latinLnBrk="0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44488" y="2060847"/>
            <a:ext cx="1205861" cy="107729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산업구조 분석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640632" y="2060847"/>
            <a:ext cx="3744416" cy="107729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92075" indent="-92075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공급자</a:t>
            </a: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(000) 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및 </a:t>
            </a: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 구매자</a:t>
            </a: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(000) 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교섭이 높은 산업구조임</a:t>
            </a:r>
            <a:endParaRPr lang="en-US" altLang="ko-KR" sz="1200" kern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2075" indent="-92075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000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및 </a:t>
            </a: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000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5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개사가 시장을 주도하고 있고 산업내 경쟁이 치열함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44488" y="3251636"/>
            <a:ext cx="1205861" cy="107729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내부역량분석</a:t>
            </a:r>
            <a:endParaRPr lang="en-US" altLang="ko-KR" sz="1200" kern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40632" y="3251636"/>
            <a:ext cx="3744416" cy="107729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92075" indent="-92075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000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운영 관련해서 핵심역량을 보유하고 있음</a:t>
            </a:r>
            <a:endParaRPr lang="en-US" altLang="ko-KR" sz="1200" kern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2075" indent="-92075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000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확보를 위한 추가적인 사업개발과 시장확대를 위한 핵심역량 확보가 필요함</a:t>
            </a:r>
            <a:endParaRPr lang="en-US" altLang="ko-KR" sz="1200" kern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4488" y="4442425"/>
            <a:ext cx="1205861" cy="1544718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경쟁사분석 및 벤치마킹</a:t>
            </a:r>
            <a:endParaRPr lang="en-US" altLang="ko-KR" sz="1200" kern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640632" y="4442425"/>
            <a:ext cx="3744416" cy="154471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92075" indent="-92075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재무적</a:t>
            </a: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안정성</a:t>
            </a: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수익성</a:t>
            </a: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측면과 </a:t>
            </a: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000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운영</a:t>
            </a: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측면에서 상대적인 경쟁우위를 갖고 있음</a:t>
            </a:r>
            <a:endParaRPr lang="en-US" altLang="ko-KR" sz="1200" kern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92075" indent="-92075" latinLnBrk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글로벌 기업들의 경우 사업포트폴리오 다각화</a:t>
            </a: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시장다변화를 통해 매출을 증대시켜 규모의 경제를 실현하고 있음</a:t>
            </a:r>
            <a:endParaRPr lang="en-US" altLang="ko-KR" sz="1200" kern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61112" y="2636912"/>
            <a:ext cx="1296144" cy="122413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사업포트폴리오 및 시장다변화</a:t>
            </a:r>
            <a:endParaRPr lang="en-US" altLang="ko-KR" sz="1200" kern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latinLnBrk="0">
              <a:spcBef>
                <a:spcPct val="0"/>
              </a:spcBef>
              <a:defRPr/>
            </a:pP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측면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961112" y="4221088"/>
            <a:ext cx="1296144" cy="122413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사업규모확대</a:t>
            </a:r>
            <a:endParaRPr lang="en-US" altLang="ko-KR" sz="1200" kern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latinLnBrk="0">
              <a:spcBef>
                <a:spcPct val="0"/>
              </a:spcBef>
              <a:defRPr/>
            </a:pPr>
            <a:r>
              <a:rPr lang="en-US" altLang="ko-KR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 </a:t>
            </a: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재무적안정성</a:t>
            </a:r>
            <a:endParaRPr lang="en-US" altLang="ko-KR" sz="1200" kern="0" smtClean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latinLnBrk="0">
              <a:spcBef>
                <a:spcPct val="0"/>
              </a:spcBef>
              <a:defRPr/>
            </a:pPr>
            <a:r>
              <a:rPr lang="ko-KR" altLang="en-US" sz="1200" kern="0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측면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17296" y="2636912"/>
            <a:ext cx="1800200" cy="1224136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r>
              <a:rPr lang="ko-KR" altLang="en-US" i="1" kern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매출비중</a:t>
            </a:r>
            <a:endParaRPr lang="en-US" altLang="ko-KR" i="1" kern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latinLnBrk="0">
              <a:spcBef>
                <a:spcPct val="0"/>
              </a:spcBef>
              <a:defRPr/>
            </a:pPr>
            <a:r>
              <a:rPr lang="en-US" altLang="ko-KR" sz="1400" i="1" kern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400" i="1" kern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국내사업과</a:t>
            </a:r>
            <a:endParaRPr lang="en-US" altLang="ko-KR" sz="1400" i="1" kern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 latinLnBrk="0">
              <a:spcBef>
                <a:spcPct val="0"/>
              </a:spcBef>
              <a:defRPr/>
            </a:pPr>
            <a:r>
              <a:rPr lang="ko-KR" altLang="en-US" sz="1400" i="1" kern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해외사업의 비중</a:t>
            </a:r>
            <a:r>
              <a:rPr lang="en-US" altLang="ko-KR" sz="1400" i="1" kern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400" i="1" kern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17296" y="4221088"/>
            <a:ext cx="1800200" cy="1224136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spcBef>
                <a:spcPct val="0"/>
              </a:spcBef>
              <a:defRPr/>
            </a:pPr>
            <a:r>
              <a:rPr lang="en-US" altLang="ko-KR" i="1" kern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ROIC</a:t>
            </a:r>
            <a:r>
              <a:rPr lang="en-US" altLang="ko-KR" sz="1400" i="1" kern="0" baseline="3000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※</a:t>
            </a:r>
          </a:p>
          <a:p>
            <a:pPr algn="ctr" latinLnBrk="0">
              <a:spcBef>
                <a:spcPct val="0"/>
              </a:spcBef>
              <a:defRPr/>
            </a:pPr>
            <a:r>
              <a:rPr lang="en-US" altLang="ko-KR" sz="1400" i="1" kern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400" i="1" kern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투하자본수익률</a:t>
            </a:r>
            <a:r>
              <a:rPr lang="en-US" altLang="ko-KR" sz="1400" i="1" kern="0" smtClean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400" i="1" kern="0" smtClean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4951" y="6002433"/>
            <a:ext cx="93985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※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ROIC  Return On Invested Capital (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투하자본순수익률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 </a:t>
            </a:r>
            <a:b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 : 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기업이 실제 영업활동에 투입한 자산으로 영업이익을 얼마나 거뒀는지 나타내는 지표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기업의 수익창출 역량을 측정하는 데 활용됨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/>
            </a:r>
            <a:b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  ‘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영업이익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(1-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법인세비용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세전이익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을 계산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즉</a:t>
            </a:r>
            <a:r>
              <a:rPr kumimoji="1" lang="en-US" altLang="ko-KR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kumimoji="1" lang="ko-KR" altLang="en-US" sz="1000" i="1" smtClean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법인세를 공제하기 전 영업이익을 의미함</a:t>
            </a:r>
            <a:endParaRPr kumimoji="1" lang="en-US" altLang="ko-KR" sz="1000" i="1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38" name="직선 화살표 연결선 37"/>
          <p:cNvCxnSpPr>
            <a:stCxn id="28" idx="3"/>
            <a:endCxn id="33" idx="1"/>
          </p:cNvCxnSpPr>
          <p:nvPr/>
        </p:nvCxnSpPr>
        <p:spPr>
          <a:xfrm>
            <a:off x="5385048" y="2599497"/>
            <a:ext cx="576064" cy="649483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stealth"/>
          </a:ln>
          <a:effectLst/>
        </p:spPr>
      </p:cxnSp>
      <p:cxnSp>
        <p:nvCxnSpPr>
          <p:cNvPr id="39" name="직선 화살표 연결선 38"/>
          <p:cNvCxnSpPr>
            <a:stCxn id="30" idx="3"/>
            <a:endCxn id="33" idx="1"/>
          </p:cNvCxnSpPr>
          <p:nvPr/>
        </p:nvCxnSpPr>
        <p:spPr>
          <a:xfrm flipV="1">
            <a:off x="5385048" y="3248980"/>
            <a:ext cx="576064" cy="541306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stealth"/>
          </a:ln>
          <a:effectLst/>
        </p:spPr>
      </p:cxnSp>
      <p:cxnSp>
        <p:nvCxnSpPr>
          <p:cNvPr id="40" name="직선 화살표 연결선 39"/>
          <p:cNvCxnSpPr>
            <a:stCxn id="28" idx="3"/>
            <a:endCxn id="34" idx="1"/>
          </p:cNvCxnSpPr>
          <p:nvPr/>
        </p:nvCxnSpPr>
        <p:spPr>
          <a:xfrm>
            <a:off x="5385048" y="2599497"/>
            <a:ext cx="576064" cy="2233659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stealth"/>
          </a:ln>
          <a:effectLst/>
        </p:spPr>
      </p:cxnSp>
      <p:cxnSp>
        <p:nvCxnSpPr>
          <p:cNvPr id="41" name="직선 화살표 연결선 40"/>
          <p:cNvCxnSpPr>
            <a:stCxn id="30" idx="3"/>
            <a:endCxn id="34" idx="1"/>
          </p:cNvCxnSpPr>
          <p:nvPr/>
        </p:nvCxnSpPr>
        <p:spPr>
          <a:xfrm>
            <a:off x="5385048" y="3790286"/>
            <a:ext cx="576064" cy="104287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stealth"/>
          </a:ln>
          <a:effectLst/>
        </p:spPr>
      </p:cxnSp>
      <p:cxnSp>
        <p:nvCxnSpPr>
          <p:cNvPr id="42" name="직선 화살표 연결선 41"/>
          <p:cNvCxnSpPr>
            <a:stCxn id="32" idx="3"/>
            <a:endCxn id="34" idx="1"/>
          </p:cNvCxnSpPr>
          <p:nvPr/>
        </p:nvCxnSpPr>
        <p:spPr>
          <a:xfrm flipV="1">
            <a:off x="5385048" y="4833156"/>
            <a:ext cx="576064" cy="381628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stealth"/>
          </a:ln>
          <a:effectLst/>
        </p:spPr>
      </p:cxnSp>
      <p:cxnSp>
        <p:nvCxnSpPr>
          <p:cNvPr id="43" name="직선 화살표 연결선 42"/>
          <p:cNvCxnSpPr>
            <a:stCxn id="32" idx="3"/>
            <a:endCxn id="33" idx="1"/>
          </p:cNvCxnSpPr>
          <p:nvPr/>
        </p:nvCxnSpPr>
        <p:spPr>
          <a:xfrm flipV="1">
            <a:off x="5385048" y="3248980"/>
            <a:ext cx="576064" cy="1965804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stealth"/>
          </a:ln>
          <a:effectLst/>
        </p:spPr>
      </p:cxnSp>
      <p:cxnSp>
        <p:nvCxnSpPr>
          <p:cNvPr id="44" name="직선 화살표 연결선 43"/>
          <p:cNvCxnSpPr>
            <a:stCxn id="33" idx="3"/>
            <a:endCxn id="35" idx="1"/>
          </p:cNvCxnSpPr>
          <p:nvPr/>
        </p:nvCxnSpPr>
        <p:spPr>
          <a:xfrm>
            <a:off x="7257256" y="3248980"/>
            <a:ext cx="360040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stealth"/>
          </a:ln>
          <a:effectLst/>
        </p:spPr>
      </p:cxnSp>
      <p:cxnSp>
        <p:nvCxnSpPr>
          <p:cNvPr id="45" name="직선 화살표 연결선 44"/>
          <p:cNvCxnSpPr>
            <a:stCxn id="34" idx="3"/>
            <a:endCxn id="36" idx="1"/>
          </p:cNvCxnSpPr>
          <p:nvPr/>
        </p:nvCxnSpPr>
        <p:spPr>
          <a:xfrm>
            <a:off x="7257256" y="4833156"/>
            <a:ext cx="360040" cy="0"/>
          </a:xfrm>
          <a:prstGeom prst="straightConnector1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stealth"/>
          </a:ln>
          <a:effectLst/>
        </p:spPr>
      </p:cxnSp>
      <p:grpSp>
        <p:nvGrpSpPr>
          <p:cNvPr id="48" name="그룹 47"/>
          <p:cNvGrpSpPr/>
          <p:nvPr/>
        </p:nvGrpSpPr>
        <p:grpSpPr>
          <a:xfrm>
            <a:off x="333602" y="1556792"/>
            <a:ext cx="9205686" cy="353502"/>
            <a:chOff x="333602" y="1556792"/>
            <a:chExt cx="9205686" cy="353502"/>
          </a:xfrm>
        </p:grpSpPr>
        <p:sp>
          <p:nvSpPr>
            <p:cNvPr id="49" name="Text Box 6"/>
            <p:cNvSpPr txBox="1">
              <a:spLocks noChangeArrowheads="1"/>
            </p:cNvSpPr>
            <p:nvPr/>
          </p:nvSpPr>
          <p:spPr bwMode="auto">
            <a:xfrm>
              <a:off x="333602" y="1556792"/>
              <a:ext cx="4979438" cy="30995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latinLnBrk="0"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ko-KR" altLang="en-US" sz="1400" kern="0" smtClean="0">
                  <a:solidFill>
                    <a:sysClr val="windowText" lastClr="000000"/>
                  </a:solidFill>
                  <a:cs typeface="Arial" pitchFamily="34" charset="0"/>
                </a:rPr>
                <a:t>전략집단 분석을 위한 핵심변수 도출 </a:t>
              </a:r>
              <a:endParaRPr lang="ko-KR" altLang="en-US" sz="1400" kern="0">
                <a:solidFill>
                  <a:sysClr val="windowText" lastClr="000000"/>
                </a:solidFill>
                <a:cs typeface="Arial" pitchFamily="34" charset="0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333602" y="1910294"/>
              <a:ext cx="92056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06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7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135</Words>
  <Application>Microsoft Office PowerPoint</Application>
  <PresentationFormat>A4 용지(210x297mm)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Arial Unicode MS</vt:lpstr>
      <vt:lpstr>HY견고딕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17_Blank Presentation</vt:lpstr>
      <vt:lpstr>1.전략집단 핵심변수 도출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43</cp:revision>
  <dcterms:created xsi:type="dcterms:W3CDTF">2015-03-30T03:05:29Z</dcterms:created>
  <dcterms:modified xsi:type="dcterms:W3CDTF">2015-07-17T04:09:50Z</dcterms:modified>
</cp:coreProperties>
</file>