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  <p:sldMasterId id="2147483681" r:id="rId8"/>
  </p:sldMasterIdLst>
  <p:notesMasterIdLst>
    <p:notesMasterId r:id="rId21"/>
  </p:notesMasterIdLst>
  <p:sldIdLst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201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27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4415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57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 charset="0"/>
              </a:rPr>
              <a:t>2.</a:t>
            </a:r>
            <a:r>
              <a:rPr lang="ko-KR" altLang="en-US" dirty="0" smtClean="0">
                <a:cs typeface="Arial" charset="0"/>
              </a:rPr>
              <a:t>정부 정책 환경 </a:t>
            </a:r>
            <a:r>
              <a:rPr lang="en-US" altLang="ko-KR" dirty="0">
                <a:cs typeface="Arial" charset="0"/>
              </a:rPr>
              <a:t>(Political)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cs typeface="Arial" charset="0"/>
              </a:rPr>
              <a:t>정부에서는 </a:t>
            </a:r>
            <a:r>
              <a:rPr lang="ko-KR" altLang="en-US" dirty="0" smtClean="0">
                <a:cs typeface="Arial" charset="0"/>
              </a:rPr>
              <a:t>관계부처 </a:t>
            </a:r>
            <a:r>
              <a:rPr lang="ko-KR" altLang="en-US" dirty="0">
                <a:cs typeface="Arial" charset="0"/>
              </a:rPr>
              <a:t>합동으로 </a:t>
            </a:r>
            <a:r>
              <a:rPr lang="ko-KR" altLang="en-US" dirty="0" smtClean="0">
                <a:cs typeface="Arial" charset="0"/>
              </a:rPr>
              <a:t>창조경제 </a:t>
            </a:r>
            <a:r>
              <a:rPr lang="ko-KR" altLang="en-US" dirty="0">
                <a:cs typeface="Arial" charset="0"/>
              </a:rPr>
              <a:t>구현을 위한 중소기업 생산성 </a:t>
            </a:r>
            <a:r>
              <a:rPr lang="ko-KR" altLang="en-US" dirty="0" smtClean="0">
                <a:cs typeface="Arial" charset="0"/>
              </a:rPr>
              <a:t>향상 대책을 </a:t>
            </a:r>
            <a:r>
              <a:rPr lang="ko-KR" altLang="en-US" dirty="0">
                <a:cs typeface="Arial" charset="0"/>
              </a:rPr>
              <a:t>마련하여 안정적이고 지속적인 </a:t>
            </a:r>
            <a:r>
              <a:rPr lang="ko-KR" altLang="en-US" dirty="0" smtClean="0">
                <a:cs typeface="Arial" charset="0"/>
              </a:rPr>
              <a:t>지원 방안을 </a:t>
            </a:r>
            <a:r>
              <a:rPr lang="ko-KR" altLang="en-US" dirty="0">
                <a:cs typeface="Arial" charset="0"/>
              </a:rPr>
              <a:t>내놓고 있음</a:t>
            </a:r>
          </a:p>
          <a:p>
            <a:endParaRPr lang="ko-KR" altLang="en-US" dirty="0"/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cs typeface="Arial" pitchFamily="34" charset="0"/>
                </a:rPr>
                <a:t>중소기업 지원책 확대</a:t>
              </a:r>
              <a:endParaRPr lang="ko-KR" altLang="en-US" sz="1400" kern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75803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i="1">
                <a:solidFill>
                  <a:prstClr val="black"/>
                </a:solidFill>
              </a:rPr>
              <a:t>※ source</a:t>
            </a:r>
            <a:r>
              <a:rPr kumimoji="1" lang="ko-KR" altLang="en-US" sz="900" i="1">
                <a:solidFill>
                  <a:prstClr val="black"/>
                </a:solidFill>
              </a:rPr>
              <a:t> </a:t>
            </a:r>
            <a:r>
              <a:rPr kumimoji="1" lang="en-US" altLang="ko-KR" sz="900" i="1">
                <a:solidFill>
                  <a:prstClr val="black"/>
                </a:solidFill>
              </a:rPr>
              <a:t>: </a:t>
            </a:r>
            <a:r>
              <a:rPr kumimoji="1" lang="ko-KR" altLang="en-US" sz="900" i="1" smtClean="0">
                <a:solidFill>
                  <a:prstClr val="black"/>
                </a:solidFill>
              </a:rPr>
              <a:t>창조경제 구현을 위한 중소기업 생산성 향상 대책</a:t>
            </a:r>
            <a:r>
              <a:rPr kumimoji="1" lang="en-US" altLang="ko-KR" sz="900" i="1" smtClean="0">
                <a:solidFill>
                  <a:prstClr val="black"/>
                </a:solidFill>
              </a:rPr>
              <a:t>. 2013. 6. </a:t>
            </a:r>
            <a:r>
              <a:rPr kumimoji="1" lang="ko-KR" altLang="en-US" sz="900" i="1" smtClean="0">
                <a:solidFill>
                  <a:prstClr val="black"/>
                </a:solidFill>
              </a:rPr>
              <a:t>관계부처 합동</a:t>
            </a:r>
            <a:endParaRPr kumimoji="1" lang="en-US" altLang="ko-KR" sz="900" i="1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</a:rPr>
              <a:t>기술 개발 및</a:t>
            </a:r>
            <a:endParaRPr kumimoji="1" lang="en-US" altLang="ko-KR" sz="1200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</a:rPr>
              <a:t>생산 현장 역량 강화</a:t>
            </a: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</a:rPr>
              <a:t>사업화 및</a:t>
            </a:r>
            <a:endParaRPr kumimoji="1" lang="en-US" altLang="ko-KR" sz="1200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</a:rPr>
              <a:t>시장 개척 지원</a:t>
            </a: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</a:rPr>
              <a:t>융합과 협력을 통한</a:t>
            </a:r>
            <a:endParaRPr kumimoji="1" lang="en-US" altLang="ko-KR" sz="120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</a:rPr>
              <a:t>시너지 창출</a:t>
            </a:r>
            <a:endParaRPr kumimoji="1" lang="ko-KR" altLang="en-US" sz="120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출연</a:t>
            </a: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(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연</a:t>
            </a: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)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의 중소기업 </a:t>
            </a: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R&amp;D 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운영</a:t>
            </a:r>
            <a:endParaRPr kumimoji="1" lang="en-US" altLang="ko-KR" sz="1200" dirty="0" smtClean="0">
              <a:solidFill>
                <a:prstClr val="black"/>
              </a:solidFill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중소기업형 </a:t>
            </a:r>
            <a:r>
              <a:rPr kumimoji="1" lang="ko-KR" altLang="en-US" sz="1200" dirty="0" err="1" smtClean="0">
                <a:solidFill>
                  <a:prstClr val="black"/>
                </a:solidFill>
                <a:cs typeface="Arial" charset="0"/>
              </a:rPr>
              <a:t>스톡옵션제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dirty="0" smtClean="0">
              <a:solidFill>
                <a:prstClr val="black"/>
              </a:solidFill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일정 기간</a:t>
            </a: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(5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년 이상</a:t>
            </a: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) 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기업별 역량에 따른 맞춤형 해외 진출 지원 </a:t>
            </a: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기술 유출 방지 및 보호를 위한 법</a:t>
            </a: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제도적 기반 마련</a:t>
            </a:r>
            <a:b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</a:b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기술 자료 임치 금고 확충 및 임치 대상 확대 </a:t>
            </a:r>
            <a:r>
              <a:rPr kumimoji="1" lang="en-US" altLang="ko-KR" sz="1200" dirty="0" smtClean="0">
                <a:solidFill>
                  <a:prstClr val="black"/>
                </a:solidFill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유출 </a:t>
            </a:r>
            <a:r>
              <a:rPr kumimoji="1" lang="ko-KR" altLang="en-US" sz="1200" dirty="0" err="1" smtClean="0">
                <a:solidFill>
                  <a:prstClr val="black"/>
                </a:solidFill>
                <a:cs typeface="Arial" charset="0"/>
              </a:rPr>
              <a:t>고위험</a:t>
            </a: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658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2.</a:t>
            </a:r>
            <a:r>
              <a:rPr lang="ko-KR" altLang="en-US" b="1" dirty="0" smtClean="0"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정부 정책 환경 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(Political)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정부에서는 관계부처 합동으로 창조경제 구현을 위한 중소기업 생산성 </a:t>
            </a:r>
            <a:r>
              <a:rPr lang="ko-KR" altLang="en-US" b="1" dirty="0" smtClean="0"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향상 대책을 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마련하여 안정적이고 지속적인 </a:t>
            </a:r>
            <a:r>
              <a:rPr lang="ko-KR" altLang="en-US" b="1" dirty="0" smtClean="0"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지원 방안을 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내놓고 있음</a:t>
            </a:r>
          </a:p>
          <a:p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b="1" kern="0" smtClean="0">
                  <a:solidFill>
                    <a:sysClr val="windowText" lastClr="000000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rial" pitchFamily="34" charset="0"/>
                </a:rPr>
                <a:t>중소기업 지원책 확대</a:t>
              </a:r>
              <a:endParaRPr lang="ko-KR" altLang="en-US" sz="1400" b="1" kern="0">
                <a:solidFill>
                  <a:sysClr val="windowText" lastClr="00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70513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※ source</a:t>
            </a:r>
            <a:r>
              <a:rPr kumimoji="1" lang="ko-KR" altLang="en-US" sz="900" b="1" i="1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en-US" altLang="ko-KR" sz="900" b="1" i="1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kumimoji="1" lang="ko-KR" altLang="en-US" sz="900" b="1" i="1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창조경제 구현을 위한 중소기업 생산성 향상 대책</a:t>
            </a:r>
            <a:r>
              <a:rPr kumimoji="1" lang="en-US" altLang="ko-KR" sz="900" b="1" i="1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2013. 6. </a:t>
            </a:r>
            <a:r>
              <a:rPr kumimoji="1" lang="ko-KR" altLang="en-US" sz="900" b="1" i="1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관계부처 합동</a:t>
            </a:r>
            <a:endParaRPr kumimoji="1" lang="en-US" altLang="ko-KR" sz="900" b="1" i="1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기술 개발 및</a:t>
            </a:r>
            <a:endParaRPr kumimoji="1" lang="en-US" altLang="ko-KR" sz="1200" b="1" dirty="0" smtClean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생산 현장 역량 강화</a:t>
            </a:r>
            <a:endParaRPr kumimoji="1" lang="ko-KR" altLang="en-US" sz="1200" b="1" dirty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사업화 및</a:t>
            </a:r>
            <a:endParaRPr kumimoji="1" lang="en-US" altLang="ko-KR" sz="1200" b="1" dirty="0" smtClean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시장 개척 지원</a:t>
            </a:r>
            <a:endParaRPr kumimoji="1" lang="ko-KR" altLang="en-US" sz="1200" b="1" dirty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융합과 협력을 통한</a:t>
            </a:r>
            <a:endParaRPr kumimoji="1" lang="en-US" altLang="ko-KR" sz="1200" b="1" smtClean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시너지 창출</a:t>
            </a:r>
            <a:endParaRPr kumimoji="1" lang="ko-KR" altLang="en-US" sz="1200" b="1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출연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(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연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)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의 중소기업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R&amp;D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/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운영</a:t>
            </a:r>
            <a:endParaRPr kumimoji="1" lang="en-US" altLang="ko-KR" sz="1200" b="1" dirty="0" smtClean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중소기업형 </a:t>
            </a:r>
            <a:r>
              <a:rPr kumimoji="1" lang="ko-KR" altLang="en-US" sz="1200" b="1" dirty="0" err="1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스톡옵션제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b="1" dirty="0" smtClean="0">
              <a:solidFill>
                <a:prstClr val="black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-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일정 기간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(5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년 이상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)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기업별 역량에 따른 맞춤형 해외 진출 지원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/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기술 유출 방지 및 보호를 위한 법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/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제도적 기반 마련</a:t>
            </a:r>
            <a:b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</a:b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-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기술 자료 임치 금고 확충 및 임치 대상 확대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/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유출 </a:t>
            </a:r>
            <a:r>
              <a:rPr kumimoji="1" lang="ko-KR" altLang="en-US" sz="1200" b="1" dirty="0" err="1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고위험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137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2.</a:t>
            </a:r>
            <a:r>
              <a:rPr lang="ko-KR" altLang="en-US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정부 정책 환경 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(Political)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정부에서는 관계부처 합동으로 창조경제 구현을 위한 중소기업 생산성 </a:t>
            </a:r>
            <a:r>
              <a:rPr lang="ko-KR" altLang="en-US" b="1" dirty="0" smtClean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향상 대책을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마련하여 안정적이고 지속적인 </a:t>
            </a:r>
            <a:r>
              <a:rPr lang="ko-KR" altLang="en-US" b="1" dirty="0" smtClean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지원 방안을 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내놓고 있음</a:t>
            </a:r>
          </a:p>
          <a:p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b="1" kern="0" smtClean="0">
                  <a:solidFill>
                    <a:sysClr val="windowText" lastClr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itchFamily="34" charset="0"/>
                </a:rPr>
                <a:t>중소기업 지원책 확대</a:t>
              </a:r>
              <a:endParaRPr lang="ko-KR" altLang="en-US" sz="1400" b="1" ker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65704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※ source</a:t>
            </a:r>
            <a:r>
              <a:rPr kumimoji="1" lang="ko-KR" altLang="en-US" sz="900" b="1" i="1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kumimoji="1" lang="en-US" altLang="ko-KR" sz="900" b="1" i="1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kumimoji="1" lang="ko-KR" altLang="en-US" sz="900" b="1" i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창조경제 구현을 위한 중소기업 생산성 향상 대책</a:t>
            </a:r>
            <a:r>
              <a:rPr kumimoji="1" lang="en-US" altLang="ko-KR" sz="900" b="1" i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2013. 6. </a:t>
            </a:r>
            <a:r>
              <a:rPr kumimoji="1" lang="ko-KR" altLang="en-US" sz="900" b="1" i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관계부처 합동</a:t>
            </a:r>
            <a:endParaRPr kumimoji="1" lang="en-US" altLang="ko-KR" sz="900" b="1" i="1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기술 개발 및</a:t>
            </a:r>
            <a:endParaRPr kumimoji="1" lang="en-US" altLang="ko-KR" sz="1200" b="1" dirty="0" smtClean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생산 현장 역량 강화</a:t>
            </a:r>
            <a:endParaRPr kumimoji="1" lang="ko-KR" altLang="en-US" sz="1200" b="1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사업화 및</a:t>
            </a:r>
            <a:endParaRPr kumimoji="1" lang="en-US" altLang="ko-KR" sz="1200" b="1" dirty="0" smtClean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시장 개척 지원</a:t>
            </a:r>
            <a:endParaRPr kumimoji="1" lang="ko-KR" altLang="en-US" sz="1200" b="1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융합과 협력을 통한</a:t>
            </a:r>
            <a:endParaRPr kumimoji="1" lang="en-US" altLang="ko-KR" sz="1200" b="1" smtClean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시너지 창출</a:t>
            </a:r>
            <a:endParaRPr kumimoji="1" lang="ko-KR" altLang="en-US" sz="1200" b="1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출연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(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연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)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의 중소기업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R&amp;D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/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운영</a:t>
            </a:r>
            <a:endParaRPr kumimoji="1" lang="en-US" altLang="ko-KR" sz="1200" b="1" dirty="0" smtClean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중소기업형 </a:t>
            </a:r>
            <a:r>
              <a:rPr kumimoji="1" lang="ko-KR" altLang="en-US" sz="1200" b="1" dirty="0" err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스톡옵션제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b="1" dirty="0" smtClean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-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일정 기간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(5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년 이상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)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기업별 역량에 따른 맞춤형 해외 진출 지원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/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기술 유출 방지 및 보호를 위한 법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/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제도적 기반 마련</a:t>
            </a:r>
            <a:b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</a:b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-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기술 자료 임치 금고 확충 및 임치 대상 확대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/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유출 </a:t>
            </a:r>
            <a:r>
              <a:rPr kumimoji="1" lang="ko-KR" altLang="en-US" sz="1200" b="1" dirty="0" err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고위험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8427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2.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정부 정책 환경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(Political)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정부에서는 관계부처 합동으로 창조경제 구현을 위한 중소기업 생산성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향상 대책을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마련하여 안정적이고 지속적인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지원 방안을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내놓고 있음</a:t>
            </a:r>
          </a:p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itchFamily="34" charset="0"/>
                </a:rPr>
                <a:t>중소기업 지원책 확대</a:t>
              </a:r>
              <a:endParaRPr lang="ko-KR" altLang="en-US" sz="1400" kern="0">
                <a:solidFill>
                  <a:sysClr val="windowText" lastClr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65704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i="1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※ source</a:t>
            </a:r>
            <a:r>
              <a:rPr kumimoji="1" lang="ko-KR" altLang="en-US" sz="900" i="1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kumimoji="1" lang="en-US" altLang="ko-KR" sz="900" i="1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kumimoji="1" lang="ko-KR" altLang="en-US" sz="900" i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창조경제 구현을 위한 중소기업 생산성 향상 대책</a:t>
            </a:r>
            <a:r>
              <a:rPr kumimoji="1" lang="en-US" altLang="ko-KR" sz="900" i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2013. 6. </a:t>
            </a:r>
            <a:r>
              <a:rPr kumimoji="1" lang="ko-KR" altLang="en-US" sz="900" i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관계부처 합동</a:t>
            </a:r>
            <a:endParaRPr kumimoji="1" lang="en-US" altLang="ko-KR" sz="900" i="1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기술 개발 및</a:t>
            </a:r>
            <a:endParaRPr kumimoji="1" lang="en-US" altLang="ko-KR" sz="1200" dirty="0" smtClean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생산 현장 역량 강화</a:t>
            </a:r>
            <a:endParaRPr kumimoji="1"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사업화 및</a:t>
            </a:r>
            <a:endParaRPr kumimoji="1" lang="en-US" altLang="ko-KR" sz="1200" dirty="0" smtClean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시장 개척 지원</a:t>
            </a:r>
            <a:endParaRPr kumimoji="1"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융합과 협력을 통한</a:t>
            </a:r>
            <a:endParaRPr kumimoji="1" lang="en-US" altLang="ko-KR" sz="1200" smtClean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시너지 창출</a:t>
            </a:r>
            <a:endParaRPr kumimoji="1" lang="ko-KR" altLang="en-US" sz="120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출연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(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)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의 중소기업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R&amp;D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운영</a:t>
            </a:r>
            <a:endParaRPr kumimoji="1" lang="en-US" altLang="ko-KR" sz="1200" dirty="0" smtClean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중소기업형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스톡옵션제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 도입으로 우수 기술 인력의 중소 기업 유치 및 장기 재직 유도 등</a:t>
            </a:r>
            <a:endParaRPr kumimoji="1" lang="en-US" altLang="ko-KR" sz="1200" dirty="0" smtClean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일정 기간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(5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년 이상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)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기업별 역량에 따른 맞춤형 해외 진출 지원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기술 유출 방지 및 보호를 위한 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제도적 기반 마련</a:t>
            </a:r>
            <a:b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</a:b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기술 자료 임치 금고 확충 및 임치 대상 확대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유출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고위험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2616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Arial" charset="0"/>
              </a:rPr>
              <a:t>2.</a:t>
            </a:r>
            <a:r>
              <a:rPr lang="ko-KR" altLang="en-US" b="1" dirty="0" smtClean="0">
                <a:cs typeface="Arial" charset="0"/>
              </a:rPr>
              <a:t>정부 정책 환경 </a:t>
            </a:r>
            <a:r>
              <a:rPr lang="en-US" altLang="ko-KR" b="1" dirty="0">
                <a:cs typeface="Arial" charset="0"/>
              </a:rPr>
              <a:t>(Political)</a:t>
            </a:r>
            <a:endParaRPr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cs typeface="Arial" charset="0"/>
              </a:rPr>
              <a:t>정부에서는 관계부처 합동으로 창조경제 구현을 위한 중소기업 생산성 </a:t>
            </a:r>
            <a:r>
              <a:rPr lang="ko-KR" altLang="en-US" b="1" dirty="0" smtClean="0">
                <a:cs typeface="Arial" charset="0"/>
              </a:rPr>
              <a:t>향상 대책을 </a:t>
            </a:r>
            <a:r>
              <a:rPr lang="ko-KR" altLang="en-US" b="1" dirty="0">
                <a:cs typeface="Arial" charset="0"/>
              </a:rPr>
              <a:t>마련하여 안정적이고 지속적인 </a:t>
            </a:r>
            <a:r>
              <a:rPr lang="ko-KR" altLang="en-US" b="1" dirty="0" smtClean="0">
                <a:cs typeface="Arial" charset="0"/>
              </a:rPr>
              <a:t>지원 방안을 </a:t>
            </a:r>
            <a:r>
              <a:rPr lang="ko-KR" altLang="en-US" b="1" dirty="0">
                <a:cs typeface="Arial" charset="0"/>
              </a:rPr>
              <a:t>내놓고 있음</a:t>
            </a:r>
          </a:p>
          <a:p>
            <a:endParaRPr lang="ko-KR" altLang="en-US" b="1" dirty="0"/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b="1" kern="0" smtClean="0">
                  <a:solidFill>
                    <a:sysClr val="windowText" lastClr="000000"/>
                  </a:solidFill>
                  <a:cs typeface="Arial" pitchFamily="34" charset="0"/>
                </a:rPr>
                <a:t>중소기업 지원책 확대</a:t>
              </a:r>
              <a:endParaRPr lang="ko-KR" altLang="en-US" sz="1400" b="1" kern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75803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>
                <a:solidFill>
                  <a:prstClr val="black"/>
                </a:solidFill>
              </a:rPr>
              <a:t>※ source</a:t>
            </a:r>
            <a:r>
              <a:rPr kumimoji="1" lang="ko-KR" altLang="en-US" sz="900" b="1" i="1">
                <a:solidFill>
                  <a:prstClr val="black"/>
                </a:solidFill>
              </a:rPr>
              <a:t> </a:t>
            </a:r>
            <a:r>
              <a:rPr kumimoji="1" lang="en-US" altLang="ko-KR" sz="900" b="1" i="1">
                <a:solidFill>
                  <a:prstClr val="black"/>
                </a:solidFill>
              </a:rPr>
              <a:t>: </a:t>
            </a:r>
            <a:r>
              <a:rPr kumimoji="1" lang="ko-KR" altLang="en-US" sz="900" b="1" i="1" smtClean="0">
                <a:solidFill>
                  <a:prstClr val="black"/>
                </a:solidFill>
              </a:rPr>
              <a:t>창조경제 구현을 위한 중소기업 생산성 향상 대책</a:t>
            </a:r>
            <a:r>
              <a:rPr kumimoji="1" lang="en-US" altLang="ko-KR" sz="900" b="1" i="1" smtClean="0">
                <a:solidFill>
                  <a:prstClr val="black"/>
                </a:solidFill>
              </a:rPr>
              <a:t>. 2013. 6. </a:t>
            </a:r>
            <a:r>
              <a:rPr kumimoji="1" lang="ko-KR" altLang="en-US" sz="900" b="1" i="1" smtClean="0">
                <a:solidFill>
                  <a:prstClr val="black"/>
                </a:solidFill>
              </a:rPr>
              <a:t>관계부처 합동</a:t>
            </a:r>
            <a:endParaRPr kumimoji="1" lang="en-US" altLang="ko-KR" sz="900" b="1" i="1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기술 개발 및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생산 현장 역량 강화</a:t>
            </a:r>
            <a:endParaRPr kumimoji="1"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사업화 및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시장 개척 지원</a:t>
            </a:r>
            <a:endParaRPr kumimoji="1"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prstClr val="black"/>
                </a:solidFill>
              </a:rPr>
              <a:t>융합과 협력을 통한</a:t>
            </a:r>
            <a:endParaRPr kumimoji="1" lang="en-US" altLang="ko-KR" sz="1200" b="1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prstClr val="black"/>
                </a:solidFill>
              </a:rPr>
              <a:t>시너지 창출</a:t>
            </a:r>
            <a:endParaRPr kumimoji="1" lang="ko-KR" altLang="en-US" sz="1200" b="1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출연</a:t>
            </a: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(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연</a:t>
            </a: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)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의 중소기업 </a:t>
            </a: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R&amp;D 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/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운영</a:t>
            </a:r>
            <a:endParaRPr kumimoji="1" lang="en-US" altLang="ko-KR" sz="1200" b="1" dirty="0" smtClean="0">
              <a:solidFill>
                <a:prstClr val="black"/>
              </a:solidFill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중소기업형 </a:t>
            </a:r>
            <a:r>
              <a:rPr kumimoji="1" lang="ko-KR" altLang="en-US" sz="1200" b="1" dirty="0" err="1" smtClean="0">
                <a:solidFill>
                  <a:prstClr val="black"/>
                </a:solidFill>
                <a:cs typeface="Arial" charset="0"/>
              </a:rPr>
              <a:t>스톡옵션제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b="1" dirty="0" smtClean="0">
              <a:solidFill>
                <a:prstClr val="black"/>
              </a:solidFill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-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일정 기간</a:t>
            </a: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(5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년 이상</a:t>
            </a: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) 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기업별 역량에 따른 맞춤형 해외 진출 지원 </a:t>
            </a: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/ 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기술 유출 방지 및 보호를 위한 법</a:t>
            </a: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/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제도적 기반 마련</a:t>
            </a:r>
            <a:b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</a:b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-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기술 자료 임치 금고 확충 및 임치 대상 확대 </a:t>
            </a:r>
            <a:r>
              <a:rPr kumimoji="1" lang="en-US" altLang="ko-KR" sz="1200" b="1" dirty="0" smtClean="0">
                <a:solidFill>
                  <a:prstClr val="black"/>
                </a:solidFill>
                <a:cs typeface="Arial" charset="0"/>
              </a:rPr>
              <a:t>/ 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유출 </a:t>
            </a:r>
            <a:r>
              <a:rPr kumimoji="1" lang="ko-KR" altLang="en-US" sz="1200" b="1" dirty="0" err="1" smtClean="0">
                <a:solidFill>
                  <a:prstClr val="black"/>
                </a:solidFill>
                <a:cs typeface="Arial" charset="0"/>
              </a:rPr>
              <a:t>고위험</a:t>
            </a: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8775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2.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정부 정책 환경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(Political)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정부에서는 관계부처 합동으로 창조경제 구현을 위한 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중소기업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생산성 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향상 대책을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마련하여 안정적이고 지속적인 </a:t>
            </a:r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지원 방안을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내놓고 있음</a:t>
            </a:r>
          </a:p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itchFamily="34" charset="0"/>
                </a:rPr>
                <a:t>중소기업 지원책 확대</a:t>
              </a:r>
              <a:endParaRPr lang="ko-KR" altLang="en-US" sz="1400" kern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24988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i="1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 source</a:t>
            </a:r>
            <a:r>
              <a:rPr kumimoji="1" lang="ko-KR" altLang="en-US" sz="900" i="1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en-US" altLang="ko-KR" sz="900" i="1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kumimoji="1" lang="ko-KR" altLang="en-US" sz="9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창조경제 구현을 위한 중소기업 생산성 향상 대책</a:t>
            </a:r>
            <a:r>
              <a:rPr kumimoji="1" lang="en-US" altLang="ko-KR" sz="9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2013. 6. </a:t>
            </a:r>
            <a:r>
              <a:rPr kumimoji="1" lang="ko-KR" altLang="en-US" sz="9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관계부처 합동</a:t>
            </a:r>
            <a:endParaRPr kumimoji="1" lang="en-US" altLang="ko-KR" sz="900" i="1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 개발 및</a:t>
            </a:r>
            <a:endParaRPr kumimoji="1" lang="en-US" altLang="ko-KR" sz="12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생산 현장 역량 강화</a:t>
            </a:r>
            <a:endParaRPr kumimoji="1" lang="ko-KR" altLang="en-US" sz="12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사업화 및</a:t>
            </a:r>
            <a:endParaRPr kumimoji="1" lang="en-US" altLang="ko-KR" sz="12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개척 지원</a:t>
            </a:r>
            <a:endParaRPr kumimoji="1" lang="ko-KR" altLang="en-US" sz="12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융합과 협력을 통한</a:t>
            </a:r>
            <a:endParaRPr kumimoji="1" lang="en-US" altLang="ko-KR" sz="120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시너지 창출</a:t>
            </a:r>
            <a:endParaRPr kumimoji="1" lang="ko-KR" altLang="en-US" sz="120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출연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(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)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의 중소기업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R&amp;D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운영</a:t>
            </a:r>
            <a:endParaRPr kumimoji="1" lang="en-US" altLang="ko-KR" sz="12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중소기업형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스톡옵션제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일정 기간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(5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년 이상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)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기업별 역량에 따른 맞춤형 해외 진출 지원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기술 유출 방지 및 보호를 위한 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제도적 기반 마련</a:t>
            </a:r>
            <a:b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</a:b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기술 자료 임치 금고 확충 및 임치 대상 확대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유출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고위험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209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2.</a:t>
            </a:r>
            <a:r>
              <a:rPr lang="ko-KR" altLang="en-US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정부 정책 환경 </a:t>
            </a:r>
            <a:r>
              <a:rPr lang="en-US" altLang="ko-KR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(Political)</a:t>
            </a:r>
            <a:endParaRPr lang="ko-KR" altLang="en-US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정부에서는 관계부처 합동으로 창조경제 구현을 위한 중소기업 생산성 </a:t>
            </a:r>
            <a:r>
              <a:rPr lang="ko-KR" altLang="en-US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향상 대책을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마련하여 안정적이고 지속적인 </a:t>
            </a:r>
            <a:r>
              <a:rPr lang="ko-KR" altLang="en-US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지원 방안을 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내놓고 있음</a:t>
            </a:r>
          </a:p>
          <a:p>
            <a:endParaRPr lang="ko-KR" altLang="en-US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Arial" pitchFamily="34" charset="0"/>
                </a:rPr>
                <a:t>중소기업 지원책 확대</a:t>
              </a:r>
              <a:endParaRPr lang="ko-KR" altLang="en-US" sz="1400" kern="0">
                <a:solidFill>
                  <a:sysClr val="windowText" lastClr="0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24988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i="1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※ source</a:t>
            </a:r>
            <a:r>
              <a:rPr kumimoji="1" lang="ko-KR" altLang="en-US" sz="900" i="1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kumimoji="1" lang="en-US" altLang="ko-KR" sz="900" i="1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: </a:t>
            </a:r>
            <a:r>
              <a:rPr kumimoji="1" lang="ko-KR" altLang="en-US" sz="900" i="1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창조경제 구현을 위한 중소기업 생산성 향상 대책</a:t>
            </a:r>
            <a:r>
              <a:rPr kumimoji="1" lang="en-US" altLang="ko-KR" sz="900" i="1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2013. 6. </a:t>
            </a:r>
            <a:r>
              <a:rPr kumimoji="1" lang="ko-KR" altLang="en-US" sz="900" i="1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관계부처 합동</a:t>
            </a:r>
            <a:endParaRPr kumimoji="1" lang="en-US" altLang="ko-KR" sz="900" i="1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기술 개발 및</a:t>
            </a:r>
            <a:endParaRPr kumimoji="1" lang="en-US" altLang="ko-KR" sz="1200" dirty="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생산 현장 역량 강화</a:t>
            </a:r>
            <a:endParaRPr kumimoji="1" lang="ko-KR" altLang="en-US" sz="1200" dirty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사업화 및</a:t>
            </a:r>
            <a:endParaRPr kumimoji="1" lang="en-US" altLang="ko-KR" sz="1200" dirty="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시장 개척 지원</a:t>
            </a:r>
            <a:endParaRPr kumimoji="1" lang="ko-KR" altLang="en-US" sz="1200" dirty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융합과 협력을 통한</a:t>
            </a:r>
            <a:endParaRPr kumimoji="1" lang="en-US" altLang="ko-KR" sz="120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시너지 창출</a:t>
            </a:r>
            <a:endParaRPr kumimoji="1" lang="ko-KR" altLang="en-US" sz="120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출연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(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)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의 중소기업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R&amp;D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운영</a:t>
            </a:r>
            <a:endParaRPr kumimoji="1" lang="en-US" altLang="ko-KR" sz="1200" dirty="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중소기업형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스톡옵션제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dirty="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일정 기간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(5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년 이상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)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기업별 역량에 따른 맞춤형 해외 진출 지원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기술 유출 방지 및 보호를 위한 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제도적 기반 마련</a:t>
            </a:r>
            <a:b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</a:b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기술 자료 임치 금고 확충 및 임치 대상 확대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유출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고위험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5460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2.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정부 정책 환경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(Political)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정부에서는 관계부처 합동으로 창조경제 구현을 위한 중소기업 생산성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향상 대책을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마련하여 안정적이고 지속적인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지원 방안을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내놓고 있음</a:t>
            </a:r>
          </a:p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중소기업 지원책 확대</a:t>
              </a:r>
              <a:endParaRPr lang="ko-KR" altLang="en-US" sz="1400" kern="0">
                <a:solidFill>
                  <a:sysClr val="windowText" lastClr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39094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i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source</a:t>
            </a:r>
            <a:r>
              <a:rPr kumimoji="1" lang="ko-KR" altLang="en-US" sz="900" i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900" i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kumimoji="1" lang="ko-KR" altLang="en-US" sz="900" i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창조경제 구현을 위한 중소기업 생산성 향상 대책</a:t>
            </a:r>
            <a:r>
              <a:rPr kumimoji="1" lang="en-US" altLang="ko-KR" sz="900" i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2013. 6. </a:t>
            </a:r>
            <a:r>
              <a:rPr kumimoji="1" lang="ko-KR" altLang="en-US" sz="900" i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관계부처 합동</a:t>
            </a:r>
            <a:endParaRPr kumimoji="1" lang="en-US" altLang="ko-KR" sz="900" i="1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개발 및</a:t>
            </a:r>
            <a:endParaRPr kumimoji="1" lang="en-US" altLang="ko-KR" sz="1200" dirty="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생산 현장 역량 강화</a:t>
            </a:r>
            <a:endParaRPr kumimoji="1" lang="ko-KR" altLang="en-US" sz="12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사업화 및</a:t>
            </a:r>
            <a:endParaRPr kumimoji="1" lang="en-US" altLang="ko-KR" sz="1200" dirty="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개척 지원</a:t>
            </a:r>
            <a:endParaRPr kumimoji="1" lang="ko-KR" altLang="en-US" sz="12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융합과 협력을 통한</a:t>
            </a:r>
            <a:endParaRPr kumimoji="1" lang="en-US" altLang="ko-KR" sz="120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시너지 창출</a:t>
            </a:r>
            <a:endParaRPr kumimoji="1" lang="ko-KR" altLang="en-US" sz="120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출연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(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)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의 중소기업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R&amp;D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운영</a:t>
            </a:r>
            <a:endParaRPr kumimoji="1" lang="en-US" altLang="ko-KR" sz="1200" dirty="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중소기업형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스톡옵션제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dirty="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일정 기간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(5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년 이상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)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기업별 역량에 따른 맞춤형 해외 진출 지원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기술 유출 방지 및 보호를 위한 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제도적 기반 마련</a:t>
            </a:r>
            <a:b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</a:b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기술 자료 임치 금고 확충 및 임치 대상 확대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유출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고위험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56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8463" y="218147"/>
            <a:ext cx="8929687" cy="377166"/>
          </a:xfrm>
        </p:spPr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정부 정책 환경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(Political)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정부에서는 관계부처 합동으로 창조경제 구현을 위한 중소기업 생산성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향상 대책을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마련하여 안정적이고 지속적인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지원 방안을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내놓고 있음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중소기업 지원책 확대</a:t>
              </a:r>
              <a:endParaRPr lang="ko-KR" altLang="en-US" sz="1400" ker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11522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i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source</a:t>
            </a:r>
            <a:r>
              <a:rPr kumimoji="1" lang="ko-KR" altLang="en-US" sz="900" i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900" i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900" i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창조경제 구현을 위한 중소기업 생산성 향상 대책</a:t>
            </a:r>
            <a:r>
              <a:rPr kumimoji="1" lang="en-US" altLang="ko-KR" sz="900" i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2013. 6. </a:t>
            </a:r>
            <a:r>
              <a:rPr kumimoji="1" lang="ko-KR" altLang="en-US" sz="900" i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관계부처 합동</a:t>
            </a:r>
            <a:endParaRPr kumimoji="1" lang="en-US" altLang="ko-KR" sz="900" i="1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개발 및</a:t>
            </a:r>
            <a:endParaRPr kumimoji="1" lang="en-US" altLang="ko-KR" sz="12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 현장 역량 강화</a:t>
            </a:r>
            <a:endParaRPr kumimoji="1"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사업화 및</a:t>
            </a:r>
            <a:endParaRPr kumimoji="1" lang="en-US" altLang="ko-KR" sz="12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개척 지원</a:t>
            </a:r>
            <a:endParaRPr kumimoji="1"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융합과 협력을 통한</a:t>
            </a:r>
            <a:endParaRPr kumimoji="1" lang="en-US" altLang="ko-KR" sz="120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시너지 창출</a:t>
            </a:r>
            <a:endParaRPr kumimoji="1" lang="ko-KR" altLang="en-US" sz="12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출연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의 중소기업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R&amp;D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운영</a:t>
            </a:r>
            <a:endParaRPr kumimoji="1" lang="en-US" altLang="ko-KR" sz="12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중소기업형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스톡옵션제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일정 기간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(5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년 이상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기업별 역량에 따른 맞춤형 해외 진출 지원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기술 유출 방지 및 보호를 위한 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제도적 기반 마련</a:t>
            </a:r>
            <a:b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기술 자료 임치 금고 확충 및 임치 대상 확대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유출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고위험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150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2.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정부 정책 환경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(Political)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정부에서는 관계부처 합동으로 창조경제 구현을 위한 중소기업 생산성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향상 대책을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마련하여 안정적이고 지속적인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지원 방안을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내놓고 있음</a:t>
            </a: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b="1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중소기업 지원책 확대</a:t>
              </a:r>
              <a:endParaRPr lang="ko-KR" altLang="en-US" sz="1400" b="1" ker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6185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source</a:t>
            </a:r>
            <a:r>
              <a:rPr kumimoji="1" lang="ko-KR" altLang="en-US" sz="900" b="1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900" b="1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900" b="1" i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창조경제 구현을 위한 중소기업 생산성 향상 대책</a:t>
            </a:r>
            <a:r>
              <a:rPr kumimoji="1" lang="en-US" altLang="ko-KR" sz="900" b="1" i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2013. 6. </a:t>
            </a:r>
            <a:r>
              <a:rPr kumimoji="1" lang="ko-KR" altLang="en-US" sz="900" b="1" i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관계부처 합동</a:t>
            </a:r>
            <a:endParaRPr kumimoji="1" lang="en-US" altLang="ko-KR" sz="900" b="1" i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및</a:t>
            </a:r>
            <a:endParaRPr kumimoji="1"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 현장 역량 강화</a:t>
            </a:r>
            <a:endParaRPr kumimoji="1" lang="ko-KR" alt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및</a:t>
            </a:r>
            <a:endParaRPr kumimoji="1"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개척 지원</a:t>
            </a:r>
            <a:endParaRPr kumimoji="1" lang="ko-KR" alt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융합과 협력을 통한</a:t>
            </a:r>
            <a:endParaRPr kumimoji="1" lang="en-US" altLang="ko-KR" sz="1200" b="1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시너지 창출</a:t>
            </a:r>
            <a:endParaRPr kumimoji="1" lang="ko-KR" altLang="en-US" sz="12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출연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연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의 중소기업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R&amp;D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/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</a:t>
            </a:r>
            <a:endParaRPr kumimoji="1"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중소기업형 </a:t>
            </a:r>
            <a:r>
              <a:rPr kumimoji="1"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스톡옵션제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-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일정 기간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(5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년 이상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기업별 역량에 따른 맞춤형 해외 진출 지원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/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기술 유출 방지 및 보호를 위한 법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/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제도적 기반 마련</a:t>
            </a:r>
            <a:b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</a:b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-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기술 자료 임치 금고 확충 및 임치 대상 확대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/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유출 </a:t>
            </a:r>
            <a:r>
              <a:rPr kumimoji="1"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고위험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679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정부 정책 환경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(Political)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정부에서는 관계부처 합동으로 창조경제 구현을 위한 중소기업 생산성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향상 대책을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마련하여 안정적이고 지속적인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지원 방안을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내놓고 있음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중소기업 지원책 확대</a:t>
              </a:r>
              <a:endParaRPr lang="ko-KR" altLang="en-US" sz="1400" ker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61857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source</a:t>
            </a:r>
            <a:r>
              <a:rPr kumimoji="1" lang="ko-KR" altLang="en-US" sz="9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9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900" i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창조경제 구현을 위한 중소기업 생산성 향상 대책</a:t>
            </a:r>
            <a:r>
              <a:rPr kumimoji="1" lang="en-US" altLang="ko-KR" sz="900" i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2013. 6. </a:t>
            </a:r>
            <a:r>
              <a:rPr kumimoji="1" lang="ko-KR" altLang="en-US" sz="900" i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관계부처 합동</a:t>
            </a:r>
            <a:endParaRPr kumimoji="1" lang="en-US" altLang="ko-KR" sz="900" i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및</a:t>
            </a:r>
            <a:endParaRPr kumimoji="1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 현장 역량 강화</a:t>
            </a:r>
            <a:endParaRPr kumimoji="1"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및</a:t>
            </a:r>
            <a:endParaRPr kumimoji="1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개척 지원</a:t>
            </a:r>
            <a:endParaRPr kumimoji="1"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융합과 협력을 통한</a:t>
            </a:r>
            <a:endParaRPr kumimoji="1" lang="en-US" altLang="ko-KR" sz="120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시너지 창출</a:t>
            </a:r>
            <a:endParaRPr kumimoji="1" lang="ko-KR" altLang="en-US" sz="12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출연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연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의 중소기업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R&amp;D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</a:t>
            </a:r>
            <a:endParaRPr kumimoji="1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중소기업형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스톡옵션제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일정 기간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(5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년 이상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기업별 역량에 따른 맞춤형 해외진출 지원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기술 유출 방지 및 보호를 위한 법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/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제도적 기반 마련</a:t>
            </a:r>
            <a:b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</a:b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-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기술 자료 임치 금고 확충 및 임치 대상 확대 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/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유출 </a:t>
            </a:r>
            <a:r>
              <a:rPr kumimoji="1"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고위험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98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2.</a:t>
            </a:r>
            <a:r>
              <a:rPr lang="ko-KR" altLang="en-US" b="1" dirty="0" smtClean="0"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정부 정책 환경 </a:t>
            </a:r>
            <a:r>
              <a:rPr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(Political)</a:t>
            </a:r>
            <a:endParaRPr lang="ko-KR" altLang="en-US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정부에서는 관계부처 합동으로 창조경제 구현을 위한 중소기업 생산성 </a:t>
            </a:r>
            <a:r>
              <a:rPr lang="ko-KR" altLang="en-US" b="1" dirty="0" smtClean="0"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향상 대책을 </a:t>
            </a:r>
            <a:r>
              <a:rPr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마련하여 안정적이고 지속적인 </a:t>
            </a:r>
            <a:r>
              <a:rPr lang="ko-KR" altLang="en-US" b="1" dirty="0" smtClean="0"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지원 방안을 </a:t>
            </a:r>
            <a:r>
              <a:rPr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내놓고 있음</a:t>
            </a:r>
          </a:p>
          <a:p>
            <a:endParaRPr lang="ko-KR" altLang="en-US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6" name="그룹 17"/>
          <p:cNvGrpSpPr>
            <a:grpSpLocks/>
          </p:cNvGrpSpPr>
          <p:nvPr/>
        </p:nvGrpSpPr>
        <p:grpSpPr bwMode="auto">
          <a:xfrm>
            <a:off x="549275" y="1772816"/>
            <a:ext cx="8796338" cy="354012"/>
            <a:chOff x="549626" y="1628800"/>
            <a:chExt cx="4115342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b="1" kern="0" smtClean="0">
                  <a:solidFill>
                    <a:sysClr val="windowText" lastClr="000000"/>
                  </a:solidFill>
                  <a:latin typeface="HY견명조" panose="02030600000101010101" pitchFamily="18" charset="-127"/>
                  <a:ea typeface="HY견명조" panose="02030600000101010101" pitchFamily="18" charset="-127"/>
                  <a:cs typeface="Arial" pitchFamily="34" charset="0"/>
                </a:rPr>
                <a:t>중소기업 지원책 확대</a:t>
              </a:r>
              <a:endParaRPr lang="ko-KR" altLang="en-US" sz="1400" b="1" kern="0">
                <a:solidFill>
                  <a:sysClr val="windowText" lastClr="000000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34950" y="6254750"/>
            <a:ext cx="470513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※ source</a:t>
            </a:r>
            <a:r>
              <a:rPr kumimoji="1" lang="ko-KR" altLang="en-US" sz="900" b="1" i="1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kumimoji="1" lang="en-US" altLang="ko-KR" sz="900" b="1" i="1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kumimoji="1" lang="ko-KR" altLang="en-US" sz="900" b="1" i="1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창조경제 구현을 위한 중소기업 생산성 향상 대책</a:t>
            </a:r>
            <a:r>
              <a:rPr kumimoji="1" lang="en-US" altLang="ko-KR" sz="900" b="1" i="1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2013. 6. </a:t>
            </a:r>
            <a:r>
              <a:rPr kumimoji="1" lang="ko-KR" altLang="en-US" sz="900" b="1" i="1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관계부처 합동</a:t>
            </a:r>
            <a:endParaRPr kumimoji="1" lang="en-US" altLang="ko-KR" sz="900" b="1" i="1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528" y="2564905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기술 개발 및</a:t>
            </a:r>
            <a:endParaRPr kumimoji="1" lang="en-US" altLang="ko-KR" sz="1200" b="1" dirty="0" smtClean="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생산 현장 역량 강화</a:t>
            </a:r>
            <a:endParaRPr kumimoji="1" lang="ko-KR" altLang="en-US" sz="1200" b="1" dirty="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528" y="3791284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사업화 및</a:t>
            </a:r>
            <a:endParaRPr kumimoji="1" lang="en-US" altLang="ko-KR" sz="1200" b="1" dirty="0" smtClean="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시장 개척 지원</a:t>
            </a:r>
            <a:endParaRPr kumimoji="1" lang="ko-KR" altLang="en-US" sz="1200" b="1" dirty="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528" y="5017663"/>
            <a:ext cx="1872208" cy="859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융합과 협력을 통한</a:t>
            </a:r>
            <a:endParaRPr kumimoji="1" lang="en-US" altLang="ko-KR" sz="1200" b="1" smtClean="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시너지 창출</a:t>
            </a:r>
            <a:endParaRPr kumimoji="1" lang="ko-KR" altLang="en-US" sz="1200" b="1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3410" y="2554459"/>
            <a:ext cx="67969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출연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(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연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)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의 중소기업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R&amp;D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지원 확대 및 업종별 중소기업 기술 개발 지원 센터 지정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/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운영</a:t>
            </a:r>
            <a:endParaRPr kumimoji="1" lang="en-US" altLang="ko-KR" sz="1200" b="1" dirty="0" smtClean="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charset="0"/>
            </a:endParaRP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중소기업형 </a:t>
            </a:r>
            <a:r>
              <a:rPr kumimoji="1" lang="ko-KR" altLang="en-US" sz="1200" b="1" dirty="0" err="1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스톡옵션제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 도입으로 우수 기술 인력의 중소기업 유치 및 장기 재직 유도 등</a:t>
            </a:r>
            <a:endParaRPr kumimoji="1" lang="en-US" altLang="ko-KR" sz="1200" b="1" dirty="0" smtClean="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rial" charset="0"/>
            </a:endParaRPr>
          </a:p>
          <a:p>
            <a:pPr marL="177800" indent="-92075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</a:pP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-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일정 기간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(5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년 이상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)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장기 재직한 기술 인력에 대해 주식 대신 중소기업과 근로자가 공동으로 적립한 납입금을 인센티브로 지급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3410" y="3839276"/>
            <a:ext cx="6796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우수 제품의 초기 시장 정착을 위한 공공 구매 제도 개선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대기업 등의 수요를 전제로 하는 기술 개발 지원 확대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기업별 역량에 따른 맞춤형 해외 진출 지원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/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적정 기술 보급 통한 현지 진출로 틈새시장 개척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09866" y="5130469"/>
            <a:ext cx="679698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기술 유출 방지 및 보호를 위한 법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/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제도적 기반 마련</a:t>
            </a:r>
            <a:b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</a:b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-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기술 자료 임치 금고 확충 및 임치 대상 확대 </a:t>
            </a:r>
            <a:r>
              <a:rPr kumimoji="1" lang="en-US" altLang="ko-KR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/ 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유출 </a:t>
            </a:r>
            <a:r>
              <a:rPr kumimoji="1" lang="ko-KR" altLang="en-US" sz="1200" b="1" dirty="0" err="1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고위험</a:t>
            </a: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 기업군에 보안 솔루션 구축 지원</a:t>
            </a:r>
          </a:p>
          <a:p>
            <a:pPr marL="93663" indent="-93663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Arial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rial" charset="0"/>
              </a:rPr>
              <a:t>원부자재 공동 구매 센터 설치로 생산 비용 절감 지원 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20752" y="360567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  <p:cxnSp>
        <p:nvCxnSpPr>
          <p:cNvPr id="17" name="직선 연결선 16"/>
          <p:cNvCxnSpPr/>
          <p:nvPr/>
        </p:nvCxnSpPr>
        <p:spPr>
          <a:xfrm>
            <a:off x="2720752" y="485158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854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8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1944</Words>
  <Application>Microsoft Office PowerPoint</Application>
  <PresentationFormat>A4 용지(210x297mm)</PresentationFormat>
  <Paragraphs>216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12</vt:i4>
      </vt:variant>
    </vt:vector>
  </HeadingPairs>
  <TitlesOfParts>
    <vt:vector size="36" baseType="lpstr">
      <vt:lpstr>Arial Unicode MS</vt:lpstr>
      <vt:lpstr>HY견고딕</vt:lpstr>
      <vt:lpstr>HY견명조</vt:lpstr>
      <vt:lpstr>HY신명조</vt:lpstr>
      <vt:lpstr>Noto Sans CJK KR Bold</vt:lpstr>
      <vt:lpstr>Noto Sans CJK KR Light</vt:lpstr>
      <vt:lpstr>굴림</vt:lpstr>
      <vt:lpstr>나눔고딕 ExtraBold</vt:lpstr>
      <vt:lpstr>나눔바른고딕</vt:lpstr>
      <vt:lpstr>돋움</vt:lpstr>
      <vt:lpstr>맑은 고딕</vt:lpstr>
      <vt:lpstr>바탕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18_Blank Presentation</vt:lpstr>
      <vt:lpstr>2.정부 정책 환경 (Political)</vt:lpstr>
      <vt:lpstr>2.정부 정책 환경 (Political)</vt:lpstr>
      <vt:lpstr>2.정부 정책 환경 (Political)</vt:lpstr>
      <vt:lpstr>2.정부 정책 환경 (Political)</vt:lpstr>
      <vt:lpstr>2.정부 정책 환경 (Political)</vt:lpstr>
      <vt:lpstr>2.정부 정책 환경 (Political)</vt:lpstr>
      <vt:lpstr>2.정부 정책 환경 (Political)</vt:lpstr>
      <vt:lpstr>2.정부 정책 환경 (Political)</vt:lpstr>
      <vt:lpstr>2.정부 정책 환경 (Political)</vt:lpstr>
      <vt:lpstr>2.정부 정책 환경 (Political)</vt:lpstr>
      <vt:lpstr>2.정부 정책 환경 (Political)</vt:lpstr>
      <vt:lpstr>2.정부 정책 환경 (Political)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35</cp:revision>
  <dcterms:created xsi:type="dcterms:W3CDTF">2015-03-30T03:05:29Z</dcterms:created>
  <dcterms:modified xsi:type="dcterms:W3CDTF">2015-07-17T04:11:41Z</dcterms:modified>
</cp:coreProperties>
</file>