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9" r:id="rId4"/>
    <p:sldMasterId id="2147483672" r:id="rId5"/>
    <p:sldMasterId id="2147483675" r:id="rId6"/>
    <p:sldMasterId id="2147483678" r:id="rId7"/>
    <p:sldMasterId id="2147483681" r:id="rId8"/>
  </p:sldMasterIdLst>
  <p:notesMasterIdLst>
    <p:notesMasterId r:id="rId10"/>
  </p:notesMasterIdLst>
  <p:sldIdLst>
    <p:sldId id="297" r:id="rId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0000"/>
    <a:srgbClr val="F8F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52" y="108"/>
      </p:cViewPr>
      <p:guideLst>
        <p:guide orient="horz" pos="2183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3EDB-6BCA-479A-96B8-4BBE8448063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4A607-5D5B-47A1-89B8-212D16BFE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3596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72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0847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9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20110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7273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944157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7574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00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849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556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1012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55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2489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58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722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5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6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0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3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66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76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2.</a:t>
            </a:r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정부정책환경 </a:t>
            </a:r>
            <a:r>
              <a:rPr lang="en-US" altLang="ko-KR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(Political)</a:t>
            </a: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정부에서는 관계부처 합동으로 창조경제 구현을 위한 중소기업 생산성 향상대책을 마련하여 안정적이고 지속적인 지원방안을 내놓고 있음</a:t>
            </a:r>
          </a:p>
          <a:p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6" name="그룹 17"/>
          <p:cNvGrpSpPr>
            <a:grpSpLocks/>
          </p:cNvGrpSpPr>
          <p:nvPr/>
        </p:nvGrpSpPr>
        <p:grpSpPr bwMode="auto">
          <a:xfrm>
            <a:off x="549275" y="1772816"/>
            <a:ext cx="8796338" cy="354012"/>
            <a:chOff x="549626" y="1628800"/>
            <a:chExt cx="4115342" cy="353502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549626" y="1628800"/>
              <a:ext cx="4115342" cy="31070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0">
                <a:spcBef>
                  <a:spcPct val="50000"/>
                </a:spcBef>
                <a:buFont typeface="Wingdings" pitchFamily="2" charset="2"/>
                <a:buNone/>
                <a:defRPr/>
              </a:pPr>
              <a:r>
                <a:rPr lang="ko-KR" altLang="en-US" sz="1400" kern="0" smtClean="0">
                  <a:solidFill>
                    <a:sysClr val="windowText" lastClr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  <a:cs typeface="Arial" pitchFamily="34" charset="0"/>
                </a:rPr>
                <a:t>중소기업 지원책 확대</a:t>
              </a:r>
              <a:endParaRPr lang="ko-KR" altLang="en-US" sz="1400" kern="0">
                <a:solidFill>
                  <a:sysClr val="windowText" lastClr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549626" y="1982302"/>
              <a:ext cx="41042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34950" y="6254750"/>
            <a:ext cx="424988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i="1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※ source</a:t>
            </a:r>
            <a:r>
              <a:rPr kumimoji="1" lang="ko-KR" altLang="en-US" sz="900" i="1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kumimoji="1" lang="en-US" altLang="ko-KR" sz="900" i="1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kumimoji="1" lang="ko-KR" altLang="en-US" sz="9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창조경제 구현을 위한 중소기업 생산성 향상 대책</a:t>
            </a:r>
            <a:r>
              <a:rPr kumimoji="1" lang="en-US" altLang="ko-KR" sz="9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2013. 6. </a:t>
            </a:r>
            <a:r>
              <a:rPr kumimoji="1" lang="ko-KR" altLang="en-US" sz="9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관계부처 합동</a:t>
            </a:r>
            <a:endParaRPr kumimoji="1" lang="en-US" altLang="ko-KR" sz="900" i="1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4528" y="2564905"/>
            <a:ext cx="1872208" cy="85960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기술개발 및</a:t>
            </a:r>
            <a:endParaRPr kumimoji="1" lang="en-US" altLang="ko-KR" sz="120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생산현장 역량강화</a:t>
            </a:r>
            <a:endParaRPr kumimoji="1" lang="ko-KR" altLang="en-US" sz="120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4528" y="3791284"/>
            <a:ext cx="1872208" cy="85960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사업화 및</a:t>
            </a:r>
            <a:endParaRPr kumimoji="1" lang="en-US" altLang="ko-KR" sz="120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시장개척 지원</a:t>
            </a:r>
            <a:endParaRPr kumimoji="1" lang="ko-KR" altLang="en-US" sz="120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04528" y="5017663"/>
            <a:ext cx="1872208" cy="85960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융합과 협력을 통한</a:t>
            </a:r>
            <a:endParaRPr kumimoji="1" lang="en-US" altLang="ko-KR" sz="120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시너지 창출</a:t>
            </a:r>
            <a:endParaRPr kumimoji="1" lang="ko-KR" altLang="en-US" sz="120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03410" y="2554459"/>
            <a:ext cx="679698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출연</a:t>
            </a:r>
            <a:r>
              <a:rPr kumimoji="1" lang="en-US" altLang="ko-KR" sz="120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(</a:t>
            </a:r>
            <a:r>
              <a:rPr kumimoji="1" lang="ko-KR" altLang="en-US" sz="120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연</a:t>
            </a:r>
            <a:r>
              <a:rPr kumimoji="1" lang="en-US" altLang="ko-KR" sz="120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)</a:t>
            </a:r>
            <a:r>
              <a:rPr kumimoji="1" lang="ko-KR" altLang="en-US" sz="120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의 중소기업 </a:t>
            </a:r>
            <a:r>
              <a:rPr kumimoji="1" lang="en-US" altLang="ko-KR" sz="120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R&amp;D </a:t>
            </a:r>
            <a:r>
              <a:rPr kumimoji="1" lang="ko-KR" altLang="en-US" sz="120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지원 확대 및 업종별 중소기업 기술개발 지원센터 지정</a:t>
            </a:r>
            <a:r>
              <a:rPr kumimoji="1" lang="en-US" altLang="ko-KR" sz="120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/</a:t>
            </a:r>
            <a:r>
              <a:rPr kumimoji="1" lang="ko-KR" altLang="en-US" sz="120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운영</a:t>
            </a:r>
            <a:endParaRPr kumimoji="1" lang="en-US" altLang="ko-KR" sz="120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Arial" charset="0"/>
            </a:endParaRP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중소기업형 스톡옵션제 도입으로 우수 기술인력의 중소기업 유치 및 장기재직 유도 등</a:t>
            </a:r>
            <a:endParaRPr kumimoji="1" lang="en-US" altLang="ko-KR" sz="120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Arial" charset="0"/>
            </a:endParaRPr>
          </a:p>
          <a:p>
            <a:pPr marL="177800" indent="-92075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</a:pPr>
            <a:r>
              <a:rPr kumimoji="1" lang="en-US" altLang="ko-KR" sz="120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-</a:t>
            </a:r>
            <a:r>
              <a:rPr kumimoji="1" lang="ko-KR" altLang="en-US" sz="120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일정기간</a:t>
            </a:r>
            <a:r>
              <a:rPr kumimoji="1" lang="en-US" altLang="ko-KR" sz="120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(5</a:t>
            </a:r>
            <a:r>
              <a:rPr kumimoji="1" lang="ko-KR" altLang="en-US" sz="120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년 이상</a:t>
            </a:r>
            <a:r>
              <a:rPr kumimoji="1" lang="en-US" altLang="ko-KR" sz="120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) </a:t>
            </a:r>
            <a:r>
              <a:rPr kumimoji="1" lang="ko-KR" altLang="en-US" sz="120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장기재직한 기술인력에 대해 주식 대신 중소기업과 근로자가 공동으로 적립한 납입금을 인센티브로 지급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703410" y="3839276"/>
            <a:ext cx="679698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우수 제품의 초기시장 정착을 위한 공공구매 제도 개선</a:t>
            </a: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대기업 등의 수요를 전제로 하는 기술개발 지원 확대</a:t>
            </a: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기업별 역량에 따른 맞춤형 해외진출 지원 </a:t>
            </a:r>
            <a:r>
              <a:rPr kumimoji="1" lang="en-US" altLang="ko-KR" sz="120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/ </a:t>
            </a:r>
            <a:r>
              <a:rPr kumimoji="1" lang="ko-KR" altLang="en-US" sz="120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적정기술 보급 통한 현지진출로 틈새시장 개척 등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09866" y="5130469"/>
            <a:ext cx="679698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기술유출 방지 및 보호를 위한 법</a:t>
            </a:r>
            <a:r>
              <a:rPr kumimoji="1" lang="en-US" altLang="ko-KR" sz="120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/</a:t>
            </a:r>
            <a:r>
              <a:rPr kumimoji="1" lang="ko-KR" altLang="en-US" sz="120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제도적 기반 마련</a:t>
            </a:r>
            <a:br>
              <a:rPr kumimoji="1" lang="ko-KR" altLang="en-US" sz="120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</a:br>
            <a:r>
              <a:rPr kumimoji="1" lang="en-US" altLang="ko-KR" sz="120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-</a:t>
            </a:r>
            <a:r>
              <a:rPr kumimoji="1" lang="ko-KR" altLang="en-US" sz="120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기술자료 임치금고 확충 및 임치대상 확대 </a:t>
            </a:r>
            <a:r>
              <a:rPr kumimoji="1" lang="en-US" altLang="ko-KR" sz="120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/ </a:t>
            </a:r>
            <a:r>
              <a:rPr kumimoji="1" lang="ko-KR" altLang="en-US" sz="120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기술유출 고위험 기업군에 보안솔루션 구축 지원</a:t>
            </a: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원부자재 공동구매 센터 설치로 생산비용 절감 지원 등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2720752" y="3605674"/>
            <a:ext cx="6624736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</p:spPr>
      </p:cxnSp>
      <p:cxnSp>
        <p:nvCxnSpPr>
          <p:cNvPr id="17" name="직선 연결선 16"/>
          <p:cNvCxnSpPr/>
          <p:nvPr/>
        </p:nvCxnSpPr>
        <p:spPr>
          <a:xfrm>
            <a:off x="2720752" y="4851582"/>
            <a:ext cx="6624736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76901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4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5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6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7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8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141</Words>
  <Application>Microsoft Office PowerPoint</Application>
  <PresentationFormat>A4 용지(210x297mm)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1</vt:i4>
      </vt:variant>
    </vt:vector>
  </HeadingPairs>
  <TitlesOfParts>
    <vt:vector size="19" baseType="lpstr">
      <vt:lpstr>Arial Unicode MS</vt:lpstr>
      <vt:lpstr>HY견고딕</vt:lpstr>
      <vt:lpstr>Noto Sans CJK KR Bold</vt:lpstr>
      <vt:lpstr>굴림</vt:lpstr>
      <vt:lpstr>돋움</vt:lpstr>
      <vt:lpstr>맑은 고딕</vt:lpstr>
      <vt:lpstr>휴먼명조</vt:lpstr>
      <vt:lpstr>Arial</vt:lpstr>
      <vt:lpstr>Tahoma</vt:lpstr>
      <vt:lpstr>Wingdings</vt:lpstr>
      <vt:lpstr>11_Blank Presentation</vt:lpstr>
      <vt:lpstr>12_Blank Presentation</vt:lpstr>
      <vt:lpstr>13_Blank Presentation</vt:lpstr>
      <vt:lpstr>14_Blank Presentation</vt:lpstr>
      <vt:lpstr>15_Blank Presentation</vt:lpstr>
      <vt:lpstr>16_Blank Presentation</vt:lpstr>
      <vt:lpstr>17_Blank Presentation</vt:lpstr>
      <vt:lpstr>18_Blank Presentation</vt:lpstr>
      <vt:lpstr>2.정부정책환경 (Political)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시각형 상사 vs 청각형 상사</dc:title>
  <dc:creator>방현규</dc:creator>
  <cp:lastModifiedBy>방현규</cp:lastModifiedBy>
  <cp:revision>30</cp:revision>
  <dcterms:created xsi:type="dcterms:W3CDTF">2015-03-30T03:05:29Z</dcterms:created>
  <dcterms:modified xsi:type="dcterms:W3CDTF">2015-07-17T04:15:37Z</dcterms:modified>
</cp:coreProperties>
</file>