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84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4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1.</a:t>
            </a:r>
            <a:r>
              <a:rPr lang="ko-KR" altLang="en-US">
                <a:latin typeface="Arial" charset="0"/>
                <a:cs typeface="Arial" charset="0"/>
              </a:rPr>
              <a:t>전략집단 핵심변수 도출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>
                <a:latin typeface="Arial" charset="0"/>
                <a:cs typeface="Arial" charset="0"/>
              </a:rPr>
              <a:t>산업구조</a:t>
            </a:r>
            <a:r>
              <a:rPr lang="en-US" altLang="ko-KR">
                <a:latin typeface="Arial" charset="0"/>
                <a:cs typeface="Arial" charset="0"/>
              </a:rPr>
              <a:t> </a:t>
            </a:r>
            <a:r>
              <a:rPr lang="ko-KR" altLang="en-US">
                <a:latin typeface="Arial" charset="0"/>
                <a:cs typeface="Arial" charset="0"/>
              </a:rPr>
              <a:t>및 내부역량분석</a:t>
            </a:r>
            <a:r>
              <a:rPr lang="en-US" altLang="ko-KR">
                <a:latin typeface="Arial" charset="0"/>
                <a:cs typeface="Arial" charset="0"/>
              </a:rPr>
              <a:t>, </a:t>
            </a:r>
            <a:r>
              <a:rPr lang="ko-KR" altLang="en-US">
                <a:latin typeface="Arial" charset="0"/>
                <a:cs typeface="Arial" charset="0"/>
              </a:rPr>
              <a:t>경쟁사분석 및 벤치마킹 결과를 토대로 </a:t>
            </a:r>
            <a:r>
              <a:rPr lang="ko-KR" altLang="en-US" smtClean="0">
                <a:latin typeface="Arial" charset="0"/>
                <a:cs typeface="Arial" charset="0"/>
              </a:rPr>
              <a:t>산업의 </a:t>
            </a:r>
            <a:r>
              <a:rPr lang="en-US" altLang="ko-KR">
                <a:latin typeface="Arial" charset="0"/>
                <a:cs typeface="Arial" charset="0"/>
              </a:rPr>
              <a:t>CSF(Critical Success Factor)</a:t>
            </a:r>
            <a:r>
              <a:rPr lang="ko-KR" altLang="en-US">
                <a:latin typeface="Arial" charset="0"/>
                <a:cs typeface="Arial" charset="0"/>
              </a:rPr>
              <a:t>를 고려하여 전략집단 분석을 위한 핵심 변수를 도출함</a:t>
            </a:r>
          </a:p>
          <a:p>
            <a:pPr latinLnBrk="0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4488" y="2060847"/>
            <a:ext cx="1205861" cy="107729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산업구조 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640632" y="2060847"/>
            <a:ext cx="3744416" cy="10772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(000)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구매자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(000)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교섭이 높은 산업구조임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및 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개사가 시장을 주도하고 있고 산업내 경쟁이 치열함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44488" y="3251636"/>
            <a:ext cx="1205861" cy="107729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내부역량분석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40632" y="3251636"/>
            <a:ext cx="3744416" cy="10772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운영 관련해서 핵심역량을 보유하고 있음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확보를 위한 추가적인 사업개발과 시장확대를 위한 핵심역량 확보가 필요함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4488" y="4442425"/>
            <a:ext cx="1205861" cy="154471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경쟁사분석 및 벤치마킹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40632" y="4442425"/>
            <a:ext cx="3744416" cy="154471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재무적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안정성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수익성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측면과 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운영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측면에서 상대적인 경쟁우위를 갖고 있음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글로벌 기업들의 경우 사업포트폴리오 다각화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시장다변화를 통해 매출을 증대시켜 규모의 경제를 실현하고 있음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61112" y="2636912"/>
            <a:ext cx="1296144" cy="12241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사업포트폴리오 및 시장다변화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측면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61112" y="4221088"/>
            <a:ext cx="1296144" cy="12241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사업규모확대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재무적안정성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측면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17296" y="2636912"/>
            <a:ext cx="1800200" cy="122413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매출비중</a:t>
            </a:r>
            <a:endParaRPr lang="en-US" altLang="ko-KR" i="1" kern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국내사업과</a:t>
            </a:r>
            <a:endParaRPr lang="en-US" altLang="ko-KR" sz="1400" i="1" kern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해외사업의 비중</a:t>
            </a:r>
            <a:r>
              <a:rPr lang="en-US" altLang="ko-KR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400" i="1" kern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7296" y="4221088"/>
            <a:ext cx="1800200" cy="122413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ROIC</a:t>
            </a:r>
            <a:r>
              <a:rPr lang="en-US" altLang="ko-KR" sz="1400" i="1" kern="0" baseline="3000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</a:t>
            </a: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투하자본수익률</a:t>
            </a:r>
            <a:r>
              <a:rPr lang="en-US" altLang="ko-KR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400" i="1" kern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4951" y="6002433"/>
            <a:ext cx="9398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ROIC  Return On Invested Capital (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투하자본순수익률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b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: 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기업이 실제 영업활동에 투입한 자산으로 영업이익을 얼마나 거뒀는지 나타내는 지표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기업의 수익창출 역량을 측정하는 데 활용됨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‘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영업이익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(1-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법인세비용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세전이익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계산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즉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법인세를 공제하기 전 영업이익을 의미함</a:t>
            </a:r>
            <a:endParaRPr kumimoji="1" lang="en-US" altLang="ko-KR" sz="1000" i="1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8" name="직선 화살표 연결선 37"/>
          <p:cNvCxnSpPr>
            <a:stCxn id="28" idx="3"/>
            <a:endCxn id="33" idx="1"/>
          </p:cNvCxnSpPr>
          <p:nvPr/>
        </p:nvCxnSpPr>
        <p:spPr>
          <a:xfrm>
            <a:off x="5385048" y="2599497"/>
            <a:ext cx="576064" cy="649483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39" name="직선 화살표 연결선 38"/>
          <p:cNvCxnSpPr>
            <a:stCxn id="30" idx="3"/>
            <a:endCxn id="33" idx="1"/>
          </p:cNvCxnSpPr>
          <p:nvPr/>
        </p:nvCxnSpPr>
        <p:spPr>
          <a:xfrm flipV="1">
            <a:off x="5385048" y="3248980"/>
            <a:ext cx="576064" cy="541306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0" name="직선 화살표 연결선 39"/>
          <p:cNvCxnSpPr>
            <a:stCxn id="28" idx="3"/>
            <a:endCxn id="34" idx="1"/>
          </p:cNvCxnSpPr>
          <p:nvPr/>
        </p:nvCxnSpPr>
        <p:spPr>
          <a:xfrm>
            <a:off x="5385048" y="2599497"/>
            <a:ext cx="576064" cy="2233659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1" name="직선 화살표 연결선 40"/>
          <p:cNvCxnSpPr>
            <a:stCxn id="30" idx="3"/>
            <a:endCxn id="34" idx="1"/>
          </p:cNvCxnSpPr>
          <p:nvPr/>
        </p:nvCxnSpPr>
        <p:spPr>
          <a:xfrm>
            <a:off x="5385048" y="3790286"/>
            <a:ext cx="576064" cy="104287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2" name="직선 화살표 연결선 41"/>
          <p:cNvCxnSpPr>
            <a:stCxn id="32" idx="3"/>
            <a:endCxn id="34" idx="1"/>
          </p:cNvCxnSpPr>
          <p:nvPr/>
        </p:nvCxnSpPr>
        <p:spPr>
          <a:xfrm flipV="1">
            <a:off x="5385048" y="4833156"/>
            <a:ext cx="576064" cy="381628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3" name="직선 화살표 연결선 42"/>
          <p:cNvCxnSpPr>
            <a:stCxn id="32" idx="3"/>
            <a:endCxn id="33" idx="1"/>
          </p:cNvCxnSpPr>
          <p:nvPr/>
        </p:nvCxnSpPr>
        <p:spPr>
          <a:xfrm flipV="1">
            <a:off x="5385048" y="3248980"/>
            <a:ext cx="576064" cy="1965804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4" name="직선 화살표 연결선 43"/>
          <p:cNvCxnSpPr>
            <a:stCxn id="33" idx="3"/>
            <a:endCxn id="35" idx="1"/>
          </p:cNvCxnSpPr>
          <p:nvPr/>
        </p:nvCxnSpPr>
        <p:spPr>
          <a:xfrm>
            <a:off x="7257256" y="3248980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5" name="직선 화살표 연결선 44"/>
          <p:cNvCxnSpPr>
            <a:stCxn id="34" idx="3"/>
            <a:endCxn id="36" idx="1"/>
          </p:cNvCxnSpPr>
          <p:nvPr/>
        </p:nvCxnSpPr>
        <p:spPr>
          <a:xfrm>
            <a:off x="7257256" y="4833156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grpSp>
        <p:nvGrpSpPr>
          <p:cNvPr id="48" name="그룹 47"/>
          <p:cNvGrpSpPr/>
          <p:nvPr/>
        </p:nvGrpSpPr>
        <p:grpSpPr>
          <a:xfrm>
            <a:off x="333602" y="1556792"/>
            <a:ext cx="9205686" cy="353502"/>
            <a:chOff x="333602" y="1556792"/>
            <a:chExt cx="9205686" cy="353502"/>
          </a:xfrm>
        </p:grpSpPr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333602" y="1556792"/>
              <a:ext cx="497943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cs typeface="Arial" pitchFamily="34" charset="0"/>
                </a:rPr>
                <a:t>전략집단 분석을 위한 핵심변수 도출 </a:t>
              </a:r>
              <a:endParaRPr lang="ko-KR" altLang="en-US" sz="1400" kern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33602" y="1910294"/>
              <a:ext cx="92056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0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135</Words>
  <Application>Microsoft Office PowerPoint</Application>
  <PresentationFormat>A4 용지(210x297mm)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1.전략집단 핵심변수 도출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43</cp:revision>
  <dcterms:created xsi:type="dcterms:W3CDTF">2015-03-30T03:05:29Z</dcterms:created>
  <dcterms:modified xsi:type="dcterms:W3CDTF">2015-07-17T04:16:43Z</dcterms:modified>
</cp:coreProperties>
</file>