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  <p:sldMasterId id="2147483672" r:id="rId5"/>
    <p:sldMasterId id="2147483675" r:id="rId6"/>
    <p:sldMasterId id="2147483678" r:id="rId7"/>
    <p:sldMasterId id="2147483681" r:id="rId8"/>
    <p:sldMasterId id="2147483684" r:id="rId9"/>
  </p:sldMasterIdLst>
  <p:notesMasterIdLst>
    <p:notesMasterId r:id="rId11"/>
  </p:notesMasterIdLst>
  <p:sldIdLst>
    <p:sldId id="266" r:id="rId1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52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3EDB-6BCA-479A-96B8-4BBE8448063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4A607-5D5B-47A1-89B8-212D16BFE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3596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72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084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9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20110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273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944157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7574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308799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1376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0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849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55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1012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55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2489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8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722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6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66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76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49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98463" y="225842"/>
            <a:ext cx="8929687" cy="369471"/>
          </a:xfrm>
        </p:spPr>
        <p:txBody>
          <a:bodyPr/>
          <a:lstStyle/>
          <a:p>
            <a:r>
              <a:rPr lang="ko-KR" altLang="en-US" smtClean="0"/>
              <a:t>실행과제 </a:t>
            </a:r>
            <a:r>
              <a:rPr lang="en-US" altLang="ko-KR" smtClean="0"/>
              <a:t>&gt;&gt; </a:t>
            </a:r>
            <a:r>
              <a:rPr lang="ko-KR" altLang="en-US" sz="1600" smtClean="0"/>
              <a:t>④기업 이미지 제고 </a:t>
            </a:r>
            <a:r>
              <a:rPr lang="en-US" altLang="ko-KR" sz="1600" smtClean="0"/>
              <a:t>- 3.2) </a:t>
            </a:r>
            <a:r>
              <a:rPr lang="ko-KR" altLang="en-US" sz="1600" smtClean="0"/>
              <a:t>전략적 홍보 강화</a:t>
            </a:r>
            <a:endParaRPr lang="ko-KR" altLang="en-US" sz="1600"/>
          </a:p>
        </p:txBody>
      </p:sp>
      <p:graphicFrame>
        <p:nvGraphicFramePr>
          <p:cNvPr id="13" name="Group 152"/>
          <p:cNvGraphicFramePr>
            <a:graphicFrameLocks noGrp="1"/>
          </p:cNvGraphicFramePr>
          <p:nvPr>
            <p:extLst/>
          </p:nvPr>
        </p:nvGraphicFramePr>
        <p:xfrm>
          <a:off x="284060" y="885078"/>
          <a:ext cx="9371013" cy="5468923"/>
        </p:xfrm>
        <a:graphic>
          <a:graphicData uri="http://schemas.openxmlformats.org/drawingml/2006/table">
            <a:tbl>
              <a:tblPr/>
              <a:tblGrid>
                <a:gridCol w="550602"/>
                <a:gridCol w="2321185"/>
                <a:gridCol w="2562225"/>
                <a:gridCol w="2497409"/>
                <a:gridCol w="1439592"/>
              </a:tblGrid>
              <a:tr h="30475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구분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연도별 추진과제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4758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54000" marB="54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1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년차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2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년차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3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년차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4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년차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924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전략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홍보전략 </a:t>
                      </a:r>
                      <a:r>
                        <a:rPr kumimoji="1" lang="ko-KR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수립</a:t>
                      </a:r>
                      <a:r>
                        <a:rPr kumimoji="1" lang="en-US" altLang="ko-K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기업 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아이덴티티 정립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 타깃 선정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고객 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Segmentation)</a:t>
                      </a:r>
                      <a:b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종합 홍보계획 수립 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/ 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고객별 </a:t>
                      </a:r>
                      <a:r>
                        <a:rPr kumimoji="1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홍보채널 선정</a:t>
                      </a:r>
                      <a:r>
                        <a:rPr kumimoji="1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/ 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통합 홍보브랜드 개발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홍보전략 </a:t>
                      </a:r>
                      <a:r>
                        <a:rPr kumimoji="1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Rolling</a:t>
                      </a:r>
                      <a:r>
                        <a:rPr kumimoji="1" lang="en-US" altLang="ko-K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1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기업 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 및 본격적인 사업홍보 계획 수립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통합마케팅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(IMC)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추진 전략 수립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홍보전략을 넘어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마케팅 전략과 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전략적   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 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홍보추진을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위한 계획 수립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기업홍보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및 사업홍보 적극 추진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7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프로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그램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기업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 프로그램 기획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2075" marR="0" lvl="0" indent="-920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3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대 홍보방향 설정 및 홍보추진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고객소통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설명회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워크숍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온라인 소통마당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)</a:t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기획홍보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기획방송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뉴스레터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연수프로그램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                   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언론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잡지 및 전문지 기고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)</a:t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행사기획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(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이벤트 및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00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대회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, 00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체험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등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홍보프로그램 다양화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고객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Segmentation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분석에 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따른 홍보프로그램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다양화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(※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공감유도 프로그램 개발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</a:p>
                    <a:p>
                      <a:pPr marL="92075" marR="0" lvl="0" indent="-920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오피니언 리더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초청 기업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및 사업홍보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신문기자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기업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주요 이해관계자 등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92075" marR="0" lvl="0" indent="-920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사업홍보 준비 및 추진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통합 홍보브랜드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활용 홍보 추진 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/ 00 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추진 등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92075" marR="0" lvl="0" indent="-920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en-US" altLang="ko-KR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000 </a:t>
                      </a:r>
                      <a:r>
                        <a:rPr kumimoji="1" lang="ko-KR" altLang="en-US" sz="1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체험교육 </a:t>
                      </a:r>
                      <a:r>
                        <a:rPr kumimoji="1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프로그램 기획</a:t>
                      </a:r>
                      <a:endParaRPr kumimoji="1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홍보범위 및 경로확장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본격적인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사업홍보 추진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광고 확대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, PR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프로그램 개발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-IMC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전략에 입각한 홍보프로그램 개발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90488" marR="0" lvl="0" indent="-9048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 프로그램 확대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※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참여유도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체험형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프로그램 개발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90488" marR="0" lvl="0" indent="-9048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홍보채널 확대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0488" marR="0" lvl="0" indent="-9048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00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체험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프로그램 확대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274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추진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체계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및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인프라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홍보조직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구성 및 운영방안 수립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홍보조직 구성 및 실행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staff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확보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홍보재원 마련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배분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92075" marR="0" lvl="0" indent="-920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유관부처 및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이해관계자 홍보협력체계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구축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2075" marR="0" lvl="0" indent="-920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홍보인력 역량강화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 및 마케팅 관련 교육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홍보채널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구축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온라인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, TV,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주요일간지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신문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잡지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등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디지털 홍보 채널 확보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모바일서비스 등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</a:p>
                    <a:p>
                      <a:pPr marL="92075" marR="0" lvl="0" indent="-920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000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전문교육센터 설립계획수립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2075" marR="0" lvl="0" indent="-920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외부제휴를 통한 홍보전문인력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pool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구축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2075" marR="0" lvl="0" indent="-920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내부 구성원 교육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 담당자 전문교육 확대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홍보 마인드 함양 및 참여유도를 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위한 직원 대상</a:t>
                      </a: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교육훈련 확대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92075" marR="0" lvl="0" indent="-920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홍보활동 및 홍보효과 평가체계 마련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참가자 반응조사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실행단계별 평가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 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보도현황분석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인식조사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설문조사 등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이해관계자홍보협력체계확대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산업계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기업체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),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학계 등 협력 네트워크 확대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+mn-cs"/>
                      </a:endParaRPr>
                    </a:p>
                    <a:p>
                      <a:pPr marL="90488" marR="0" lvl="0" indent="-9048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홍보채널 확대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모바일서비스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추진확대 등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)</a:t>
                      </a:r>
                    </a:p>
                    <a:p>
                      <a:pPr marL="90488" marR="0" lvl="0" indent="-9048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00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관리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및 활용을 위한 홍보협의체 구성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협력기업과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연계한 홍보협의체 구성 추진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0488" marR="0" lvl="0" indent="-9048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000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전문교육센터 설립추진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0488" marR="0" lvl="0" indent="-9048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One-stop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통합정보제공시스템 구축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90488" marR="0" lvl="0" indent="-9048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홍보활동 및 홍보효과 측정 및 평가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참가자 반응조사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+mn-cs"/>
                        </a:rPr>
                        <a:t>실행단계별 홍보효과 측정 등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186907" y="1727275"/>
            <a:ext cx="630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(~</a:t>
            </a:r>
            <a:r>
              <a:rPr kumimoji="1" lang="ko-KR" altLang="en-US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계속</a:t>
            </a:r>
            <a:r>
              <a:rPr kumimoji="1" lang="en-US" altLang="ko-KR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kumimoji="1" lang="ko-KR" altLang="en-US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215482" y="1736414"/>
            <a:ext cx="1440160" cy="1588"/>
          </a:xfrm>
          <a:prstGeom prst="straightConnector1">
            <a:avLst/>
          </a:prstGeom>
          <a:ln w="6350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86907" y="2691270"/>
            <a:ext cx="630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(~</a:t>
            </a:r>
            <a:r>
              <a:rPr kumimoji="1" lang="ko-KR" altLang="en-US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계속</a:t>
            </a:r>
            <a:r>
              <a:rPr kumimoji="1" lang="en-US" altLang="ko-KR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kumimoji="1" lang="ko-KR" altLang="en-US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8215482" y="2700409"/>
            <a:ext cx="1440160" cy="1588"/>
          </a:xfrm>
          <a:prstGeom prst="straightConnector1">
            <a:avLst/>
          </a:prstGeom>
          <a:ln w="6350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186907" y="4307779"/>
            <a:ext cx="630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(~</a:t>
            </a:r>
            <a:r>
              <a:rPr kumimoji="1" lang="ko-KR" altLang="en-US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계속</a:t>
            </a:r>
            <a:r>
              <a:rPr kumimoji="1" lang="en-US" altLang="ko-KR" sz="1000" b="1" dirty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kumimoji="1" lang="ko-KR" altLang="en-US" sz="1000" b="1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8215482" y="4316918"/>
            <a:ext cx="1440160" cy="1588"/>
          </a:xfrm>
          <a:prstGeom prst="straightConnector1">
            <a:avLst/>
          </a:prstGeom>
          <a:ln w="6350">
            <a:solidFill>
              <a:schemeClr val="tx1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36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2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4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5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6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7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8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9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76</Words>
  <Application>Microsoft Office PowerPoint</Application>
  <PresentationFormat>A4 용지(210x297mm)</PresentationFormat>
  <Paragraphs>47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9</vt:i4>
      </vt:variant>
      <vt:variant>
        <vt:lpstr>슬라이드 제목</vt:lpstr>
      </vt:variant>
      <vt:variant>
        <vt:i4>1</vt:i4>
      </vt:variant>
    </vt:vector>
  </HeadingPairs>
  <TitlesOfParts>
    <vt:vector size="20" baseType="lpstr">
      <vt:lpstr>Arial Unicode MS</vt:lpstr>
      <vt:lpstr>HY견고딕</vt:lpstr>
      <vt:lpstr>Noto Sans CJK KR Bold</vt:lpstr>
      <vt:lpstr>굴림</vt:lpstr>
      <vt:lpstr>돋움</vt:lpstr>
      <vt:lpstr>맑은 고딕</vt:lpstr>
      <vt:lpstr>휴먼명조</vt:lpstr>
      <vt:lpstr>Arial</vt:lpstr>
      <vt:lpstr>Tahoma</vt:lpstr>
      <vt:lpstr>Wingdings</vt:lpstr>
      <vt:lpstr>11_Blank Presentation</vt:lpstr>
      <vt:lpstr>12_Blank Presentation</vt:lpstr>
      <vt:lpstr>13_Blank Presentation</vt:lpstr>
      <vt:lpstr>14_Blank Presentation</vt:lpstr>
      <vt:lpstr>15_Blank Presentation</vt:lpstr>
      <vt:lpstr>16_Blank Presentation</vt:lpstr>
      <vt:lpstr>17_Blank Presentation</vt:lpstr>
      <vt:lpstr>18_Blank Presentation</vt:lpstr>
      <vt:lpstr>19_Blank Presentation</vt:lpstr>
      <vt:lpstr>실행과제 &gt;&gt; ④기업 이미지 제고 - 3.2) 전략적 홍보 강화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시각형 상사 vs 청각형 상사</dc:title>
  <dc:creator>방현규</dc:creator>
  <cp:lastModifiedBy>방현규</cp:lastModifiedBy>
  <cp:revision>34</cp:revision>
  <dcterms:created xsi:type="dcterms:W3CDTF">2015-03-30T03:05:29Z</dcterms:created>
  <dcterms:modified xsi:type="dcterms:W3CDTF">2015-07-17T04:21:02Z</dcterms:modified>
</cp:coreProperties>
</file>