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  <p:sldMasterId id="2147483672" r:id="rId5"/>
    <p:sldMasterId id="2147483675" r:id="rId6"/>
    <p:sldMasterId id="2147483678" r:id="rId7"/>
  </p:sldMasterIdLst>
  <p:notesMasterIdLst>
    <p:notesMasterId r:id="rId9"/>
  </p:notesMasterIdLst>
  <p:sldIdLst>
    <p:sldId id="277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3EDB-6BCA-479A-96B8-4BBE84480636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4A607-5D5B-47A1-89B8-212D16BFE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64A607-5D5B-47A1-89B8-212D16BFE0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75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3596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725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0847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98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81748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88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270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004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849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556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1012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5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489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472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88" userDrawn="1">
          <p15:clr>
            <a:srgbClr val="FBAE40"/>
          </p15:clr>
        </p15:guide>
        <p15:guide id="2" pos="2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5" y="258998"/>
            <a:ext cx="8929687" cy="33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4" y="827097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88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2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056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8" y="6528502"/>
            <a:ext cx="3194785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88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88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6" y="120886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88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88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0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1761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02419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804838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207256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609675" algn="l" defTabSz="806235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31950" indent="-231950" algn="l" defTabSz="651136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320" b="0">
          <a:solidFill>
            <a:schemeClr val="tx1"/>
          </a:solidFill>
          <a:latin typeface="+mn-ea"/>
          <a:ea typeface="+mn-ea"/>
          <a:cs typeface="+mn-cs"/>
        </a:defRPr>
      </a:lvl1pPr>
      <a:lvl2pPr marL="536559" indent="-146716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800647" indent="-106195" algn="l" defTabSz="651136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102461" indent="-143921" algn="l" defTabSz="651136" rtl="0" fontAlgn="base" latinLnBrk="1">
        <a:spcBef>
          <a:spcPct val="20000"/>
        </a:spcBef>
        <a:spcAft>
          <a:spcPct val="0"/>
        </a:spcAft>
        <a:buChar char="-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439206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184162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244045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2646463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048882" indent="-178852" algn="l" defTabSz="651136" rtl="0" fontAlgn="base" latinLnBrk="1">
        <a:spcBef>
          <a:spcPct val="20000"/>
        </a:spcBef>
        <a:spcAft>
          <a:spcPct val="0"/>
        </a:spcAft>
        <a:buChar char="»"/>
        <a:defRPr kumimoji="1" sz="1761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419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838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256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67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2095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514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933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351" algn="l" defTabSz="804838" rtl="0" eaLnBrk="1" latinLnBrk="1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225842"/>
            <a:ext cx="8929687" cy="369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HY </a:t>
            </a:r>
            <a:r>
              <a:rPr lang="ko-KR" altLang="en-US" smtClean="0"/>
              <a:t>견고딕</a:t>
            </a:r>
            <a:r>
              <a:rPr lang="en-US" altLang="ko-KR" smtClean="0"/>
              <a:t> 20pt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827088"/>
            <a:ext cx="9234487" cy="746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altLang="en-US" smtClean="0"/>
          </a:p>
        </p:txBody>
      </p:sp>
      <p:sp>
        <p:nvSpPr>
          <p:cNvPr id="1034" name="슬라이드 번호 개체 틀 3"/>
          <p:cNvSpPr txBox="1">
            <a:spLocks noGrp="1"/>
          </p:cNvSpPr>
          <p:nvPr/>
        </p:nvSpPr>
        <p:spPr bwMode="auto">
          <a:xfrm>
            <a:off x="7359824" y="6554962"/>
            <a:ext cx="23114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- </a:t>
            </a:r>
            <a:fld id="{44FE962B-6538-46E4-B418-C8AA93D92595}" type="slidenum"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kumimoji="1" lang="en-US" altLang="ko-KR" sz="1000" i="1">
                <a:solidFill>
                  <a:srgbClr val="000000"/>
                </a:solidFill>
                <a:latin typeface="Arial" pitchFamily="34" charset="0"/>
                <a:ea typeface="휴먼명조"/>
                <a:cs typeface="휴먼명조"/>
              </a:rPr>
              <a:t> -</a:t>
            </a:r>
          </a:p>
        </p:txBody>
      </p:sp>
      <p:sp>
        <p:nvSpPr>
          <p:cNvPr id="1036" name="Rectangle 24"/>
          <p:cNvSpPr>
            <a:spLocks noChangeArrowheads="1"/>
          </p:cNvSpPr>
          <p:nvPr userDrawn="1"/>
        </p:nvSpPr>
        <p:spPr bwMode="auto">
          <a:xfrm>
            <a:off x="273050" y="692150"/>
            <a:ext cx="9632950" cy="508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273050" y="6515970"/>
            <a:ext cx="9359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00" b="1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260524" y="6528496"/>
            <a:ext cx="31947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kumimoji="1" lang="en-US" altLang="ko-KR" sz="1000" b="1" i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http://redslide.blog.me</a:t>
            </a:r>
            <a:endParaRPr kumimoji="1" lang="ko-KR" altLang="en-US" sz="1000" b="1" i="1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9311342" y="120877"/>
            <a:ext cx="470427" cy="470427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Red</a:t>
            </a:r>
          </a:p>
          <a:p>
            <a:pPr algn="ctr" latinLnBrk="0"/>
            <a:r>
              <a:rPr lang="en-US" altLang="ko-KR" sz="1000" b="1" kern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Slide</a:t>
            </a:r>
            <a:endParaRPr lang="ko-KR" altLang="en-US" sz="1000" b="1" ker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1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txStyles>
    <p:titleStyle>
      <a:lvl1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2000" baseline="0">
          <a:solidFill>
            <a:schemeClr val="tx1"/>
          </a:solidFill>
          <a:latin typeface="+mn-ea"/>
          <a:ea typeface="+mn-ea"/>
          <a:cs typeface="Arial Unicode MS" panose="020B0604020202020204" pitchFamily="50" charset="-127"/>
        </a:defRPr>
      </a:lvl1pPr>
      <a:lvl2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2pPr>
      <a:lvl3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3pPr>
      <a:lvl4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4pPr>
      <a:lvl5pPr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5pPr>
      <a:lvl6pPr marL="4572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6pPr>
      <a:lvl7pPr marL="9144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7pPr>
      <a:lvl8pPr marL="13716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8pPr>
      <a:lvl9pPr marL="1828800" algn="l" defTabSz="915988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3525" indent="-263525" algn="l" defTabSz="739775" rtl="0" fontAlgn="base" latinLnBrk="1">
        <a:spcBef>
          <a:spcPts val="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q"/>
        <a:defRPr kumimoji="1" sz="1500" b="0">
          <a:solidFill>
            <a:schemeClr val="tx1"/>
          </a:solidFill>
          <a:latin typeface="+mn-ea"/>
          <a:ea typeface="+mn-ea"/>
          <a:cs typeface="+mn-cs"/>
        </a:defRPr>
      </a:lvl1pPr>
      <a:lvl2pPr marL="609600" indent="-166688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–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909638" indent="-120650" algn="l" defTabSz="739775" rtl="0" fontAlgn="base" latinLnBrk="1">
        <a:spcBef>
          <a:spcPct val="50000"/>
        </a:spcBef>
        <a:spcAft>
          <a:spcPct val="0"/>
        </a:spcAft>
        <a:buClr>
          <a:srgbClr val="990000"/>
        </a:buClr>
        <a:buSzPct val="100000"/>
        <a:buChar char="·"/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252538" indent="-163513" algn="l" defTabSz="739775" rtl="0" fontAlgn="base" latinLnBrk="1">
        <a:spcBef>
          <a:spcPct val="20000"/>
        </a:spcBef>
        <a:spcAft>
          <a:spcPct val="0"/>
        </a:spcAft>
        <a:buChar char="-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16351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0923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5495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0067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463925" indent="-203200" algn="l" defTabSz="739775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협력을 가로막는 내부 장벽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내부 협력을 제대로 실행하는 것은 쉽지 않음</a:t>
            </a:r>
            <a:r>
              <a:rPr lang="en-US" altLang="ko-KR" smtClean="0"/>
              <a:t>. </a:t>
            </a:r>
            <a:r>
              <a:rPr lang="ko-KR" altLang="en-US" smtClean="0"/>
              <a:t>조직간에 협력을 방해하는 여러 가지 내부 장벽들이 존재하기 때문임</a:t>
            </a:r>
            <a:r>
              <a:rPr lang="en-US" altLang="ko-KR" smtClean="0"/>
              <a:t>. </a:t>
            </a:r>
            <a:r>
              <a:rPr lang="ko-KR" altLang="en-US" smtClean="0"/>
              <a:t>이를 극복하기 위한 노력이 필요함</a:t>
            </a:r>
            <a:endParaRPr lang="ko-KR" altLang="en-US"/>
          </a:p>
        </p:txBody>
      </p:sp>
      <p:graphicFrame>
        <p:nvGraphicFramePr>
          <p:cNvPr id="5" name="Group 280"/>
          <p:cNvGraphicFramePr>
            <a:graphicFrameLocks noGrp="1"/>
          </p:cNvGraphicFramePr>
          <p:nvPr>
            <p:extLst/>
          </p:nvPr>
        </p:nvGraphicFramePr>
        <p:xfrm>
          <a:off x="546585" y="2151055"/>
          <a:ext cx="8902831" cy="3919870"/>
        </p:xfrm>
        <a:graphic>
          <a:graphicData uri="http://schemas.openxmlformats.org/drawingml/2006/table">
            <a:tbl>
              <a:tblPr/>
              <a:tblGrid>
                <a:gridCol w="1666404"/>
                <a:gridCol w="3100011"/>
                <a:gridCol w="4136416"/>
              </a:tblGrid>
              <a:tr h="341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구분</a:t>
                      </a:r>
                    </a:p>
                  </a:txBody>
                  <a:tcPr marL="72000" marR="72000" marT="46801" marB="46801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의미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72000" marR="72000" marT="46801" marB="4680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발생 원인</a:t>
                      </a:r>
                    </a:p>
                  </a:txBody>
                  <a:tcPr marL="72000" marR="72000" marT="46801" marB="4680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8946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NIH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장벽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(Not Invented Here)</a:t>
                      </a:r>
                    </a:p>
                  </a:txBody>
                  <a:tcPr marL="72000" marR="72000" marT="46801" marB="46801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타 부문으로부터 정보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조언이나 도움을 구하려 하지 않는 것</a:t>
                      </a:r>
                    </a:p>
                  </a:txBody>
                  <a:tcPr marL="72000" marR="72000" marT="46801" marB="4680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부문 중심의 폐쇄적인 조직문화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타 부문에 문제나 약점을 보이는 것에 대한 두려움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남의 도움없이 스스로 해결해야 한다는 고정관념 등</a:t>
                      </a:r>
                    </a:p>
                  </a:txBody>
                  <a:tcPr marL="72000" marR="72000" marT="46801" marB="4680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946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독점 장벽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(Hoarding)</a:t>
                      </a:r>
                      <a:endParaRPr kumimoji="1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72000" marR="72000" marT="46801" marB="46801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보유하고 있는 정보 및 지식을 타 부문에 제공하는 것을 꺼리는 것</a:t>
                      </a:r>
                    </a:p>
                  </a:txBody>
                  <a:tcPr marL="72000" marR="72000" marT="46801" marB="4680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부문간 과도한 경쟁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부문 및 개인 중심의 평가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/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보상 제도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파워 상실에 대한 두려움 및 과중한 업무 등</a:t>
                      </a:r>
                    </a:p>
                  </a:txBody>
                  <a:tcPr marL="72000" marR="72000" marT="46801" marB="4680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946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검색 장벽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(Searching)</a:t>
                      </a: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72000" marR="72000" marT="46801" marB="46801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필요한 정보나 적합한 사람을 찾지 못하는 것</a:t>
                      </a:r>
                    </a:p>
                  </a:txBody>
                  <a:tcPr marL="72000" marR="72000" marT="46801" marB="4680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큰 조직 규모 및 부문간의 물리적인 거리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정보의 과부하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타 부문과의 빈약한 인적 네트워크 등</a:t>
                      </a:r>
                    </a:p>
                  </a:txBody>
                  <a:tcPr marL="72000" marR="72000" marT="46801" marB="4680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946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이전 장벽</a:t>
                      </a:r>
                      <a:endParaRPr kumimoji="1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(Transfer)</a:t>
                      </a:r>
                      <a:endParaRPr kumimoji="1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72000" marR="72000" marT="46801" marB="46801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자기 부문에서 타 부문으로 지식이나 기술을 제대로 넘겨주지 못하는 것</a:t>
                      </a:r>
                    </a:p>
                  </a:txBody>
                  <a:tcPr marL="72000" marR="72000" marT="46801" marB="4680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암묵적 지식 및 공통 언어의 부재</a:t>
                      </a:r>
                      <a:endParaRPr kumimoji="1" lang="en-US" altLang="ko-K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  <a:cs typeface="Arial" charset="0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  <a:cs typeface="Arial" charset="0"/>
                        </a:rPr>
                        <a:t>부문간의 유대감 부족 등</a:t>
                      </a:r>
                    </a:p>
                  </a:txBody>
                  <a:tcPr marL="72000" marR="72000" marT="46801" marB="46801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92553" y="6241878"/>
            <a:ext cx="4716356" cy="270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66370" fontAlgn="base">
              <a:lnSpc>
                <a:spcPct val="130000"/>
              </a:lnSpc>
            </a:pPr>
            <a:r>
              <a:rPr kumimoji="1" lang="en-US" altLang="ko-KR" sz="1000" b="1" i="1" kern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 :  </a:t>
            </a:r>
            <a:r>
              <a:rPr kumimoji="1" lang="en-US" altLang="ko-KR" sz="1000" b="1" i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kumimoji="1" lang="ko-KR" altLang="en-US" sz="1000" b="1" i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조직내 협력</a:t>
            </a:r>
            <a:r>
              <a:rPr kumimoji="1" lang="en-US" altLang="ko-KR" sz="1000" b="1" i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00" b="1" i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과정보다 결과가 중요하다‘</a:t>
            </a:r>
            <a:r>
              <a:rPr kumimoji="1" lang="en-US" altLang="ko-KR" sz="1000" b="1" i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en-US" altLang="ko-KR" sz="1000" b="1" i="1" kern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2014.11.19, </a:t>
            </a:r>
            <a:r>
              <a:rPr kumimoji="1" lang="en-US" altLang="ko-KR" sz="1000" b="1" i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</a:t>
            </a:r>
            <a:r>
              <a:rPr kumimoji="1" lang="ko-KR" altLang="en-US" sz="1000" b="1" i="1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경제연구원</a:t>
            </a:r>
          </a:p>
        </p:txBody>
      </p:sp>
      <p:grpSp>
        <p:nvGrpSpPr>
          <p:cNvPr id="8" name="Group 122"/>
          <p:cNvGrpSpPr>
            <a:grpSpLocks/>
          </p:cNvGrpSpPr>
          <p:nvPr/>
        </p:nvGrpSpPr>
        <p:grpSpPr bwMode="auto">
          <a:xfrm>
            <a:off x="543000" y="1524252"/>
            <a:ext cx="8910000" cy="373063"/>
            <a:chOff x="396" y="1131"/>
            <a:chExt cx="5446" cy="235"/>
          </a:xfrm>
        </p:grpSpPr>
        <p:sp>
          <p:nvSpPr>
            <p:cNvPr id="9" name="Line 120"/>
            <p:cNvSpPr>
              <a:spLocks noChangeShapeType="1"/>
            </p:cNvSpPr>
            <p:nvPr/>
          </p:nvSpPr>
          <p:spPr bwMode="auto">
            <a:xfrm>
              <a:off x="396" y="1366"/>
              <a:ext cx="5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800" rIns="0" bIns="46800" anchor="b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200" b="1">
                <a:solidFill>
                  <a:srgbClr val="000000"/>
                </a:solidFill>
                <a:latin typeface="Arial" pitchFamily="34" charset="0"/>
                <a:ea typeface="돋움" pitchFamily="50" charset="-127"/>
              </a:endParaRPr>
            </a:p>
          </p:txBody>
        </p:sp>
        <p:sp>
          <p:nvSpPr>
            <p:cNvPr id="10" name="Rectangle 121"/>
            <p:cNvSpPr>
              <a:spLocks noChangeArrowheads="1"/>
            </p:cNvSpPr>
            <p:nvPr/>
          </p:nvSpPr>
          <p:spPr bwMode="auto">
            <a:xfrm>
              <a:off x="442" y="1131"/>
              <a:ext cx="535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0" bIns="46800" anchor="b"/>
            <a:lstStyle>
              <a:lvl1pPr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Arial" panose="020B0604020202020204" pitchFamily="34" charset="0"/>
                  <a:ea typeface="맑은 고딕" panose="020B0503020000020004" pitchFamily="50" charset="-127"/>
                </a:defRPr>
              </a:lvl9pPr>
            </a:lstStyle>
            <a:p>
              <a:pPr algn="ctr" eaLnBrk="1" fontAlgn="base" latinLnBrk="0" hangingPunct="1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None/>
              </a:pPr>
              <a:r>
                <a:rPr lang="en-US" altLang="ko-KR" sz="1400" b="0" smtClean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4</a:t>
              </a:r>
              <a:r>
                <a:rPr lang="ko-KR" altLang="en-US" sz="1400" b="0" smtClean="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대 내부 장벽</a:t>
              </a:r>
              <a:endParaRPr lang="en-US" altLang="ko-KR" sz="1400" baseline="3000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6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4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5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6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Blank Presentation">
  <a:themeElements>
    <a:clrScheme name="사용자 지정 1">
      <a:dk1>
        <a:srgbClr val="000000"/>
      </a:dk1>
      <a:lt1>
        <a:srgbClr val="FFFFFF"/>
      </a:lt1>
      <a:dk2>
        <a:srgbClr val="336699"/>
      </a:dk2>
      <a:lt2>
        <a:srgbClr val="990000"/>
      </a:lt2>
      <a:accent1>
        <a:srgbClr val="A5A5A5"/>
      </a:accent1>
      <a:accent2>
        <a:srgbClr val="F3E685"/>
      </a:accent2>
      <a:accent3>
        <a:srgbClr val="FFFFFF"/>
      </a:accent3>
      <a:accent4>
        <a:srgbClr val="000000"/>
      </a:accent4>
      <a:accent5>
        <a:srgbClr val="ADB8CA"/>
      </a:accent5>
      <a:accent6>
        <a:srgbClr val="DCD078"/>
      </a:accent6>
      <a:hlink>
        <a:srgbClr val="FF9900"/>
      </a:hlink>
      <a:folHlink>
        <a:srgbClr val="75B000"/>
      </a:folHlink>
    </a:clrScheme>
    <a:fontScheme name="Blank Presentation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92075" indent="-92075" algn="l">
          <a:spcBef>
            <a:spcPts val="600"/>
          </a:spcBef>
          <a:buFont typeface="Arial" panose="020B0604020202020204" pitchFamily="34" charset="0"/>
          <a:buChar char="•"/>
          <a:defRPr b="0" smtClean="0"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174</Words>
  <Application>Microsoft Office PowerPoint</Application>
  <PresentationFormat>A4 용지(210x297mm)</PresentationFormat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Arial Unicode MS</vt:lpstr>
      <vt:lpstr>HY견고딕</vt:lpstr>
      <vt:lpstr>Noto Sans CJK KR Bold</vt:lpstr>
      <vt:lpstr>굴림</vt:lpstr>
      <vt:lpstr>돋움</vt:lpstr>
      <vt:lpstr>맑은 고딕</vt:lpstr>
      <vt:lpstr>휴먼명조</vt:lpstr>
      <vt:lpstr>Arial</vt:lpstr>
      <vt:lpstr>Tahoma</vt:lpstr>
      <vt:lpstr>Wingdings</vt:lpstr>
      <vt:lpstr>11_Blank Presentation</vt:lpstr>
      <vt:lpstr>12_Blank Presentation</vt:lpstr>
      <vt:lpstr>13_Blank Presentation</vt:lpstr>
      <vt:lpstr>14_Blank Presentation</vt:lpstr>
      <vt:lpstr>15_Blank Presentation</vt:lpstr>
      <vt:lpstr>16_Blank Presentation</vt:lpstr>
      <vt:lpstr>17_Blank Presentation</vt:lpstr>
      <vt:lpstr>협력을 가로막는 내부 장벽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시각형 상사 vs 청각형 상사</dc:title>
  <dc:creator>방현규</dc:creator>
  <cp:lastModifiedBy>방현규</cp:lastModifiedBy>
  <cp:revision>14</cp:revision>
  <dcterms:created xsi:type="dcterms:W3CDTF">2015-03-30T03:05:29Z</dcterms:created>
  <dcterms:modified xsi:type="dcterms:W3CDTF">2015-07-17T04:24:01Z</dcterms:modified>
</cp:coreProperties>
</file>