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</p:sldMasterIdLst>
  <p:notesMasterIdLst>
    <p:notesMasterId r:id="rId8"/>
  </p:notesMasterIdLst>
  <p:sldIdLst>
    <p:sldId id="261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12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</a:t>
            </a:r>
            <a:r>
              <a:rPr lang="ko-KR" altLang="en-US" smtClean="0"/>
              <a:t>외부환경분석 종합 시사점</a:t>
            </a:r>
            <a:endParaRPr lang="ko-KR" altLang="en-US"/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/>
          </p:nvPr>
        </p:nvGraphicFramePr>
        <p:xfrm>
          <a:off x="366609" y="794551"/>
          <a:ext cx="9205735" cy="5662518"/>
        </p:xfrm>
        <a:graphic>
          <a:graphicData uri="http://schemas.openxmlformats.org/drawingml/2006/table">
            <a:tbl>
              <a:tblPr firstRow="1" bandRow="1"/>
              <a:tblGrid>
                <a:gridCol w="720081"/>
                <a:gridCol w="5976664"/>
                <a:gridCol w="1254495"/>
                <a:gridCol w="1254495"/>
              </a:tblGrid>
              <a:tr h="2967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PEST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시사점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위협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445136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정책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0">
                        <a:buFont typeface="Arial" pitchFamily="34" charset="0"/>
                        <a:buChar char="•"/>
                      </a:pP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전력산업 컨트롤 타워 설치를 통해 전력산업 확대</a:t>
                      </a:r>
                      <a:endParaRPr lang="en-US" altLang="ko-KR" sz="1200" b="1" i="0" dirty="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buFont typeface="Arial" pitchFamily="34" charset="0"/>
                        <a:buChar char="•"/>
                      </a:pPr>
                      <a:endParaRPr lang="ko-KR" altLang="en-US" sz="1200" i="1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buFont typeface="Arial" pitchFamily="34" charset="0"/>
                        <a:buChar char="•"/>
                      </a:pPr>
                      <a:endParaRPr lang="ko-KR" altLang="en-US" sz="1200" i="1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45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marR="0" indent="-904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에너지분야 수출</a:t>
                      </a:r>
                      <a:r>
                        <a:rPr lang="ko-KR" altLang="en-US" sz="1200" b="1" i="0" baseline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및 국가에너지원 다양화</a:t>
                      </a:r>
                      <a:r>
                        <a:rPr lang="en-US" altLang="ko-KR" sz="1200" b="1" i="0" baseline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(</a:t>
                      </a:r>
                      <a:r>
                        <a:rPr lang="ko-KR" altLang="en-US" sz="1200" b="1" i="0" baseline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신재생에너지</a:t>
                      </a:r>
                      <a:r>
                        <a:rPr lang="en-US" altLang="ko-KR" sz="1200" b="1" i="0" baseline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)</a:t>
                      </a:r>
                      <a:r>
                        <a:rPr lang="ko-KR" altLang="en-US" sz="1200" b="1" i="0" baseline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추진을 위한 정책 확대</a:t>
                      </a:r>
                      <a:endParaRPr lang="en-US" altLang="ko-KR" sz="1200" b="1" i="0" baseline="0" dirty="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buFont typeface="Arial" pitchFamily="34" charset="0"/>
                        <a:buChar char="•"/>
                      </a:pPr>
                      <a:endParaRPr lang="ko-KR" altLang="en-US" sz="1200" i="1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buFont typeface="Arial" pitchFamily="34" charset="0"/>
                        <a:buChar char="•"/>
                      </a:pPr>
                      <a:endParaRPr lang="ko-KR" altLang="en-US" sz="1200" i="1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45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marR="0" indent="-904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i="0" baseline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발전설비 확충을 통한 예비전력 확보</a:t>
                      </a:r>
                      <a:endParaRPr lang="en-US" altLang="ko-KR" sz="1200" b="1" i="0" baseline="0" dirty="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buFont typeface="Arial" pitchFamily="34" charset="0"/>
                        <a:buChar char="•"/>
                      </a:pPr>
                      <a:endParaRPr lang="ko-KR" altLang="en-US" sz="1200" i="1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buFont typeface="Arial" pitchFamily="34" charset="0"/>
                        <a:buChar char="•"/>
                      </a:pPr>
                      <a:endParaRPr lang="ko-KR" altLang="en-US" sz="1200" i="1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45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marR="0" indent="-904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baseline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RPS </a:t>
                      </a:r>
                      <a:r>
                        <a:rPr lang="ko-KR" altLang="en-US" sz="1200" b="1" i="0" baseline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도입을 통한 신재생에너지 공급확대 추진</a:t>
                      </a:r>
                      <a:endParaRPr lang="ko-KR" altLang="en-US" sz="1200" b="1" i="0" dirty="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buFont typeface="Arial" pitchFamily="34" charset="0"/>
                        <a:buChar char="•"/>
                      </a:pPr>
                      <a:endParaRPr lang="ko-KR" altLang="en-US" sz="1200" i="1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buFont typeface="Arial" pitchFamily="34" charset="0"/>
                        <a:buChar char="•"/>
                      </a:pPr>
                      <a:endParaRPr lang="ko-KR" altLang="en-US" sz="1200" i="1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45136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경제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0">
                        <a:buFont typeface="Arial" pitchFamily="34" charset="0"/>
                        <a:buChar char="•"/>
                      </a:pP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경제성장률 둔화</a:t>
                      </a:r>
                      <a:r>
                        <a:rPr lang="ko-KR" altLang="en-US" sz="1200" b="1" i="0" baseline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및 전력수요 증가율 점차 둔화</a:t>
                      </a:r>
                      <a:r>
                        <a:rPr lang="en-US" altLang="ko-KR" sz="1200" b="1" i="0" baseline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lang="en-US" altLang="ko-KR" sz="1200" b="1" i="0" baseline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lang="en-US" altLang="ko-KR" sz="1200" b="1" i="0" baseline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(</a:t>
                      </a:r>
                      <a:r>
                        <a:rPr lang="ko-KR" altLang="en-US" sz="1200" b="1" i="0" baseline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전력수요는 점차 증가할 것으로 예상되나</a:t>
                      </a:r>
                      <a:r>
                        <a:rPr lang="en-US" altLang="ko-KR" sz="1200" b="1" i="0" baseline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200" b="1" i="0" baseline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증가율은 점차 둔화</a:t>
                      </a:r>
                      <a:r>
                        <a:rPr lang="en-US" altLang="ko-KR" sz="1200" b="1" i="0" baseline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)</a:t>
                      </a: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buFont typeface="Arial" pitchFamily="34" charset="0"/>
                        <a:buChar char="•"/>
                      </a:pPr>
                      <a:endParaRPr lang="ko-KR" altLang="en-US" sz="1200" i="1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buFont typeface="Arial" pitchFamily="34" charset="0"/>
                        <a:buChar char="•"/>
                      </a:pPr>
                      <a:endParaRPr lang="ko-KR" altLang="en-US" sz="1200" i="1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45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0">
                        <a:buFont typeface="Arial" pitchFamily="34" charset="0"/>
                        <a:buChar char="•"/>
                      </a:pPr>
                      <a:r>
                        <a:rPr lang="ko-KR" altLang="en-US" sz="1200" b="1" i="0" baseline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전반적인 경기침체에 따라 전방산업인 건설산업에 대한 신규투자 둔화</a:t>
                      </a:r>
                      <a:endParaRPr lang="en-US" altLang="ko-KR" sz="1200" b="1" i="0" baseline="0" dirty="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buFont typeface="Arial" pitchFamily="34" charset="0"/>
                        <a:buChar char="•"/>
                      </a:pPr>
                      <a:endParaRPr lang="ko-KR" altLang="en-US" sz="1200" i="1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buFont typeface="Arial" pitchFamily="34" charset="0"/>
                        <a:buChar char="•"/>
                      </a:pPr>
                      <a:endParaRPr lang="ko-KR" altLang="en-US" sz="1200" i="1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45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marR="0" indent="-904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i="0" baseline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해외의존도가 높은 에너지 자원 </a:t>
                      </a:r>
                      <a:r>
                        <a:rPr lang="en-US" altLang="ko-KR" sz="1200" b="1" i="0" baseline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(97%</a:t>
                      </a:r>
                      <a:r>
                        <a:rPr lang="ko-KR" altLang="en-US" sz="1200" b="1" i="0" baseline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를 해외에서 수입</a:t>
                      </a:r>
                      <a:r>
                        <a:rPr lang="en-US" altLang="ko-KR" sz="1200" b="1" i="0" baseline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)</a:t>
                      </a: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buFont typeface="Arial" pitchFamily="34" charset="0"/>
                        <a:buChar char="•"/>
                      </a:pPr>
                      <a:endParaRPr lang="ko-KR" altLang="en-US" sz="1200" i="1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buFont typeface="Arial" pitchFamily="34" charset="0"/>
                        <a:buChar char="•"/>
                      </a:pPr>
                      <a:endParaRPr lang="ko-KR" altLang="en-US" sz="1200" i="1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45136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사회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/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문화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0">
                        <a:buFont typeface="Arial" pitchFamily="34" charset="0"/>
                        <a:buChar char="•"/>
                      </a:pP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에너지원단위 일인당 소비가 늘어가고 있는 추세로 가정 에너지에 관심과 대책이 높아짐</a:t>
                      </a: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buFont typeface="Arial" pitchFamily="34" charset="0"/>
                        <a:buChar char="•"/>
                      </a:pPr>
                      <a:endParaRPr lang="ko-KR" altLang="en-US" sz="1200" i="1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buFont typeface="Arial" pitchFamily="34" charset="0"/>
                        <a:buChar char="•"/>
                      </a:pPr>
                      <a:endParaRPr lang="ko-KR" altLang="en-US" sz="1200" i="1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45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marR="0" indent="-904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전체적인 가구수 증가</a:t>
                      </a: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1</a:t>
                      </a: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인 가구 확대</a:t>
                      </a: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전자기기 확대 등에 따라 전력소비량 증가</a:t>
                      </a:r>
                      <a:endParaRPr lang="en-US" altLang="ko-KR" sz="1200" b="1" i="0" dirty="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buFont typeface="Arial" pitchFamily="34" charset="0"/>
                        <a:buChar char="•"/>
                      </a:pPr>
                      <a:endParaRPr lang="ko-KR" altLang="en-US" sz="1200" i="1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buFont typeface="Arial" pitchFamily="34" charset="0"/>
                        <a:buChar char="•"/>
                      </a:pPr>
                      <a:endParaRPr lang="ko-KR" altLang="en-US" sz="1200" i="1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45136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기술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0">
                        <a:buFont typeface="Arial" pitchFamily="34" charset="0"/>
                        <a:buChar char="•"/>
                      </a:pP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스마트 그리드를 중심으로 한 </a:t>
                      </a: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IT</a:t>
                      </a: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기술과 접목된 전력기반 기술 개발 가속화</a:t>
                      </a:r>
                      <a:endParaRPr lang="en-US" altLang="ko-KR" sz="1200" b="1" i="0" dirty="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buFont typeface="Arial" pitchFamily="34" charset="0"/>
                        <a:buChar char="•"/>
                      </a:pPr>
                      <a:endParaRPr lang="ko-KR" altLang="en-US" sz="1200" i="1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buFont typeface="Arial" pitchFamily="34" charset="0"/>
                        <a:buChar char="•"/>
                      </a:pPr>
                      <a:endParaRPr lang="ko-KR" altLang="en-US" sz="1200" i="1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45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0">
                        <a:buFont typeface="Arial" pitchFamily="34" charset="0"/>
                        <a:buChar char="•"/>
                      </a:pP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신재생에너지 활용을 위한 다양한 기술개발 가속화</a:t>
                      </a:r>
                      <a:endParaRPr lang="en-US" altLang="ko-KR" sz="1200" b="1" i="0" dirty="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buFont typeface="Arial" pitchFamily="34" charset="0"/>
                        <a:buChar char="•"/>
                      </a:pPr>
                      <a:endParaRPr lang="ko-KR" altLang="en-US" sz="1200" i="1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buFont typeface="Arial" pitchFamily="34" charset="0"/>
                        <a:buChar char="•"/>
                      </a:pPr>
                      <a:endParaRPr lang="ko-KR" altLang="en-US" sz="1200" i="1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45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marR="0" lvl="0" indent="-904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에너지 </a:t>
                      </a:r>
                      <a:r>
                        <a:rPr kumimoji="0" lang="en-US" altLang="ko-KR" sz="1200" b="1" dirty="0" smtClean="0">
                          <a:solidFill>
                            <a:prstClr val="black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ESS(Energy Storage System)</a:t>
                      </a:r>
                      <a:r>
                        <a:rPr kumimoji="0" lang="ko-KR" altLang="en-US" sz="1200" b="1" dirty="0" smtClean="0">
                          <a:solidFill>
                            <a:prstClr val="black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시장은 전력공급 안정화</a:t>
                      </a:r>
                      <a:r>
                        <a:rPr kumimoji="0" lang="en-US" altLang="ko-KR" sz="1200" b="1" dirty="0" smtClean="0">
                          <a:solidFill>
                            <a:prstClr val="black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200" b="1" dirty="0" smtClean="0">
                          <a:solidFill>
                            <a:prstClr val="black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신재생 에너지 보급 확산 등의 부가가치 창출로 폭발적 시장 성장이 예측</a:t>
                      </a:r>
                      <a:endParaRPr lang="ko-KR" altLang="en-US" sz="1200" b="1" i="0" dirty="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buFont typeface="Arial" pitchFamily="34" charset="0"/>
                        <a:buChar char="•"/>
                      </a:pPr>
                      <a:endParaRPr lang="ko-KR" altLang="en-US" sz="1200" i="1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buFont typeface="Arial" pitchFamily="34" charset="0"/>
                        <a:buChar char="•"/>
                      </a:pPr>
                      <a:endParaRPr lang="ko-KR" altLang="en-US" sz="1200" i="1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R="18000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pSp>
        <p:nvGrpSpPr>
          <p:cNvPr id="60" name="Group 425"/>
          <p:cNvGrpSpPr>
            <a:grpSpLocks/>
          </p:cNvGrpSpPr>
          <p:nvPr/>
        </p:nvGrpSpPr>
        <p:grpSpPr bwMode="auto">
          <a:xfrm>
            <a:off x="7581018" y="1209020"/>
            <a:ext cx="236537" cy="225425"/>
            <a:chOff x="2867" y="636"/>
            <a:chExt cx="960" cy="961"/>
          </a:xfrm>
        </p:grpSpPr>
        <p:sp>
          <p:nvSpPr>
            <p:cNvPr id="61" name="Oval 426"/>
            <p:cNvSpPr>
              <a:spLocks noChangeArrowheads="1"/>
            </p:cNvSpPr>
            <p:nvPr/>
          </p:nvSpPr>
          <p:spPr bwMode="auto">
            <a:xfrm>
              <a:off x="2867" y="637"/>
              <a:ext cx="960" cy="960"/>
            </a:xfrm>
            <a:prstGeom prst="ellipse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6400" tIns="43200" rIns="86400" bIns="44450" anchor="ctr">
              <a:spAutoFit/>
            </a:bodyPr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62" name="Freeform 427"/>
            <p:cNvSpPr>
              <a:spLocks/>
            </p:cNvSpPr>
            <p:nvPr/>
          </p:nvSpPr>
          <p:spPr bwMode="auto">
            <a:xfrm>
              <a:off x="3346" y="636"/>
              <a:ext cx="414" cy="480"/>
            </a:xfrm>
            <a:custGeom>
              <a:avLst/>
              <a:gdLst>
                <a:gd name="T0" fmla="*/ 187 w 187"/>
                <a:gd name="T1" fmla="*/ 108 h 217"/>
                <a:gd name="T2" fmla="*/ 0 w 187"/>
                <a:gd name="T3" fmla="*/ 1 h 217"/>
                <a:gd name="T4" fmla="*/ 0 w 187"/>
                <a:gd name="T5" fmla="*/ 1 h 217"/>
                <a:gd name="T6" fmla="*/ 0 w 187"/>
                <a:gd name="T7" fmla="*/ 217 h 217"/>
                <a:gd name="T8" fmla="*/ 187 w 187"/>
                <a:gd name="T9" fmla="*/ 108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17"/>
                <a:gd name="T17" fmla="*/ 187 w 187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17">
                  <a:moveTo>
                    <a:pt x="187" y="108"/>
                  </a:moveTo>
                  <a:cubicBezTo>
                    <a:pt x="148" y="41"/>
                    <a:pt x="77" y="1"/>
                    <a:pt x="0" y="1"/>
                  </a:cubicBezTo>
                  <a:cubicBezTo>
                    <a:pt x="0" y="0"/>
                    <a:pt x="0" y="1"/>
                    <a:pt x="0" y="1"/>
                  </a:cubicBezTo>
                  <a:lnTo>
                    <a:pt x="0" y="217"/>
                  </a:lnTo>
                  <a:lnTo>
                    <a:pt x="187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63" name="Freeform 428"/>
            <p:cNvSpPr>
              <a:spLocks/>
            </p:cNvSpPr>
            <p:nvPr/>
          </p:nvSpPr>
          <p:spPr bwMode="auto">
            <a:xfrm>
              <a:off x="3346" y="875"/>
              <a:ext cx="480" cy="480"/>
            </a:xfrm>
            <a:custGeom>
              <a:avLst/>
              <a:gdLst>
                <a:gd name="T0" fmla="*/ 188 w 217"/>
                <a:gd name="T1" fmla="*/ 217 h 217"/>
                <a:gd name="T2" fmla="*/ 217 w 217"/>
                <a:gd name="T3" fmla="*/ 109 h 217"/>
                <a:gd name="T4" fmla="*/ 187 w 217"/>
                <a:gd name="T5" fmla="*/ 0 h 217"/>
                <a:gd name="T6" fmla="*/ 0 w 217"/>
                <a:gd name="T7" fmla="*/ 109 h 217"/>
                <a:gd name="T8" fmla="*/ 188 w 217"/>
                <a:gd name="T9" fmla="*/ 217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7"/>
                <a:gd name="T16" fmla="*/ 0 h 217"/>
                <a:gd name="T17" fmla="*/ 217 w 217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7" h="217">
                  <a:moveTo>
                    <a:pt x="188" y="217"/>
                  </a:moveTo>
                  <a:cubicBezTo>
                    <a:pt x="207" y="184"/>
                    <a:pt x="217" y="147"/>
                    <a:pt x="217" y="109"/>
                  </a:cubicBezTo>
                  <a:cubicBezTo>
                    <a:pt x="217" y="71"/>
                    <a:pt x="206" y="33"/>
                    <a:pt x="187" y="0"/>
                  </a:cubicBezTo>
                  <a:lnTo>
                    <a:pt x="0" y="109"/>
                  </a:lnTo>
                  <a:lnTo>
                    <a:pt x="188" y="2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64" name="Freeform 429"/>
            <p:cNvSpPr>
              <a:spLocks/>
            </p:cNvSpPr>
            <p:nvPr/>
          </p:nvSpPr>
          <p:spPr bwMode="auto">
            <a:xfrm>
              <a:off x="3344" y="1116"/>
              <a:ext cx="418" cy="478"/>
            </a:xfrm>
            <a:custGeom>
              <a:avLst/>
              <a:gdLst>
                <a:gd name="T0" fmla="*/ 0 w 189"/>
                <a:gd name="T1" fmla="*/ 216 h 216"/>
                <a:gd name="T2" fmla="*/ 1 w 189"/>
                <a:gd name="T3" fmla="*/ 216 h 216"/>
                <a:gd name="T4" fmla="*/ 189 w 189"/>
                <a:gd name="T5" fmla="*/ 108 h 216"/>
                <a:gd name="T6" fmla="*/ 1 w 189"/>
                <a:gd name="T7" fmla="*/ 0 h 216"/>
                <a:gd name="T8" fmla="*/ 0 w 189"/>
                <a:gd name="T9" fmla="*/ 216 h 2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16"/>
                <a:gd name="T17" fmla="*/ 189 w 189"/>
                <a:gd name="T18" fmla="*/ 216 h 2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16">
                  <a:moveTo>
                    <a:pt x="0" y="216"/>
                  </a:moveTo>
                  <a:cubicBezTo>
                    <a:pt x="1" y="216"/>
                    <a:pt x="1" y="216"/>
                    <a:pt x="1" y="216"/>
                  </a:cubicBezTo>
                  <a:cubicBezTo>
                    <a:pt x="78" y="216"/>
                    <a:pt x="150" y="175"/>
                    <a:pt x="189" y="108"/>
                  </a:cubicBezTo>
                  <a:lnTo>
                    <a:pt x="1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</p:grpSp>
      <p:grpSp>
        <p:nvGrpSpPr>
          <p:cNvPr id="65" name="Group 280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7581018" y="1658646"/>
            <a:ext cx="236537" cy="227013"/>
            <a:chOff x="5212684" y="2546"/>
            <a:chExt cx="236537" cy="160"/>
          </a:xfrm>
        </p:grpSpPr>
        <p:sp>
          <p:nvSpPr>
            <p:cNvPr id="66" name="Oval 281"/>
            <p:cNvSpPr>
              <a:spLocks noChangeAspect="1" noChangeArrowheads="1"/>
            </p:cNvSpPr>
            <p:nvPr>
              <p:custDataLst>
                <p:tags r:id="rId13"/>
              </p:custDataLst>
            </p:nvPr>
          </p:nvSpPr>
          <p:spPr bwMode="blackWhite">
            <a:xfrm>
              <a:off x="5212684" y="2546"/>
              <a:ext cx="236537" cy="1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67" name="Arc 282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>
              <a:off x="5212684" y="2546"/>
              <a:ext cx="236537" cy="160"/>
            </a:xfrm>
            <a:custGeom>
              <a:avLst/>
              <a:gdLst>
                <a:gd name="T0" fmla="*/ 118502 w 43200"/>
                <a:gd name="T1" fmla="*/ 0 h 43200"/>
                <a:gd name="T2" fmla="*/ 0 w 43200"/>
                <a:gd name="T3" fmla="*/ 80 h 43200"/>
                <a:gd name="T4" fmla="*/ 118502 w 43200"/>
                <a:gd name="T5" fmla="*/ 8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</p:grpSp>
      <p:sp>
        <p:nvSpPr>
          <p:cNvPr id="68" name="Oval 356"/>
          <p:cNvSpPr>
            <a:spLocks noChangeArrowheads="1"/>
          </p:cNvSpPr>
          <p:nvPr/>
        </p:nvSpPr>
        <p:spPr bwMode="auto">
          <a:xfrm>
            <a:off x="7581811" y="2090694"/>
            <a:ext cx="234950" cy="225425"/>
          </a:xfrm>
          <a:prstGeom prst="ellipse">
            <a:avLst/>
          </a:prstGeom>
          <a:solidFill>
            <a:srgbClr val="00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86400" tIns="43200" rIns="86400" bIns="44450" anchor="ctr">
            <a:spAutoFit/>
          </a:bodyPr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 dirty="0" smtClean="0">
              <a:solidFill>
                <a:sysClr val="windowText" lastClr="000000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69" name="Group 425"/>
          <p:cNvGrpSpPr>
            <a:grpSpLocks/>
          </p:cNvGrpSpPr>
          <p:nvPr/>
        </p:nvGrpSpPr>
        <p:grpSpPr bwMode="auto">
          <a:xfrm>
            <a:off x="7581018" y="2544514"/>
            <a:ext cx="236537" cy="225425"/>
            <a:chOff x="2867" y="636"/>
            <a:chExt cx="960" cy="961"/>
          </a:xfrm>
        </p:grpSpPr>
        <p:sp>
          <p:nvSpPr>
            <p:cNvPr id="70" name="Oval 426"/>
            <p:cNvSpPr>
              <a:spLocks noChangeArrowheads="1"/>
            </p:cNvSpPr>
            <p:nvPr/>
          </p:nvSpPr>
          <p:spPr bwMode="auto">
            <a:xfrm>
              <a:off x="2867" y="637"/>
              <a:ext cx="960" cy="960"/>
            </a:xfrm>
            <a:prstGeom prst="ellipse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6400" tIns="43200" rIns="86400" bIns="44450" anchor="ctr">
              <a:spAutoFit/>
            </a:bodyPr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1" name="Freeform 427"/>
            <p:cNvSpPr>
              <a:spLocks/>
            </p:cNvSpPr>
            <p:nvPr/>
          </p:nvSpPr>
          <p:spPr bwMode="auto">
            <a:xfrm>
              <a:off x="3346" y="636"/>
              <a:ext cx="414" cy="480"/>
            </a:xfrm>
            <a:custGeom>
              <a:avLst/>
              <a:gdLst>
                <a:gd name="T0" fmla="*/ 187 w 187"/>
                <a:gd name="T1" fmla="*/ 108 h 217"/>
                <a:gd name="T2" fmla="*/ 0 w 187"/>
                <a:gd name="T3" fmla="*/ 1 h 217"/>
                <a:gd name="T4" fmla="*/ 0 w 187"/>
                <a:gd name="T5" fmla="*/ 1 h 217"/>
                <a:gd name="T6" fmla="*/ 0 w 187"/>
                <a:gd name="T7" fmla="*/ 217 h 217"/>
                <a:gd name="T8" fmla="*/ 187 w 187"/>
                <a:gd name="T9" fmla="*/ 108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17"/>
                <a:gd name="T17" fmla="*/ 187 w 187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17">
                  <a:moveTo>
                    <a:pt x="187" y="108"/>
                  </a:moveTo>
                  <a:cubicBezTo>
                    <a:pt x="148" y="41"/>
                    <a:pt x="77" y="1"/>
                    <a:pt x="0" y="1"/>
                  </a:cubicBezTo>
                  <a:cubicBezTo>
                    <a:pt x="0" y="0"/>
                    <a:pt x="0" y="1"/>
                    <a:pt x="0" y="1"/>
                  </a:cubicBezTo>
                  <a:lnTo>
                    <a:pt x="0" y="217"/>
                  </a:lnTo>
                  <a:lnTo>
                    <a:pt x="187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2" name="Freeform 428"/>
            <p:cNvSpPr>
              <a:spLocks/>
            </p:cNvSpPr>
            <p:nvPr/>
          </p:nvSpPr>
          <p:spPr bwMode="auto">
            <a:xfrm>
              <a:off x="3346" y="875"/>
              <a:ext cx="480" cy="480"/>
            </a:xfrm>
            <a:custGeom>
              <a:avLst/>
              <a:gdLst>
                <a:gd name="T0" fmla="*/ 188 w 217"/>
                <a:gd name="T1" fmla="*/ 217 h 217"/>
                <a:gd name="T2" fmla="*/ 217 w 217"/>
                <a:gd name="T3" fmla="*/ 109 h 217"/>
                <a:gd name="T4" fmla="*/ 187 w 217"/>
                <a:gd name="T5" fmla="*/ 0 h 217"/>
                <a:gd name="T6" fmla="*/ 0 w 217"/>
                <a:gd name="T7" fmla="*/ 109 h 217"/>
                <a:gd name="T8" fmla="*/ 188 w 217"/>
                <a:gd name="T9" fmla="*/ 217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7"/>
                <a:gd name="T16" fmla="*/ 0 h 217"/>
                <a:gd name="T17" fmla="*/ 217 w 217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7" h="217">
                  <a:moveTo>
                    <a:pt x="188" y="217"/>
                  </a:moveTo>
                  <a:cubicBezTo>
                    <a:pt x="207" y="184"/>
                    <a:pt x="217" y="147"/>
                    <a:pt x="217" y="109"/>
                  </a:cubicBezTo>
                  <a:cubicBezTo>
                    <a:pt x="217" y="71"/>
                    <a:pt x="206" y="33"/>
                    <a:pt x="187" y="0"/>
                  </a:cubicBezTo>
                  <a:lnTo>
                    <a:pt x="0" y="109"/>
                  </a:lnTo>
                  <a:lnTo>
                    <a:pt x="188" y="2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3" name="Freeform 429"/>
            <p:cNvSpPr>
              <a:spLocks/>
            </p:cNvSpPr>
            <p:nvPr/>
          </p:nvSpPr>
          <p:spPr bwMode="auto">
            <a:xfrm>
              <a:off x="3344" y="1116"/>
              <a:ext cx="418" cy="478"/>
            </a:xfrm>
            <a:custGeom>
              <a:avLst/>
              <a:gdLst>
                <a:gd name="T0" fmla="*/ 0 w 189"/>
                <a:gd name="T1" fmla="*/ 216 h 216"/>
                <a:gd name="T2" fmla="*/ 1 w 189"/>
                <a:gd name="T3" fmla="*/ 216 h 216"/>
                <a:gd name="T4" fmla="*/ 189 w 189"/>
                <a:gd name="T5" fmla="*/ 108 h 216"/>
                <a:gd name="T6" fmla="*/ 1 w 189"/>
                <a:gd name="T7" fmla="*/ 0 h 216"/>
                <a:gd name="T8" fmla="*/ 0 w 189"/>
                <a:gd name="T9" fmla="*/ 216 h 2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16"/>
                <a:gd name="T17" fmla="*/ 189 w 189"/>
                <a:gd name="T18" fmla="*/ 216 h 2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16">
                  <a:moveTo>
                    <a:pt x="0" y="216"/>
                  </a:moveTo>
                  <a:cubicBezTo>
                    <a:pt x="1" y="216"/>
                    <a:pt x="1" y="216"/>
                    <a:pt x="1" y="216"/>
                  </a:cubicBezTo>
                  <a:cubicBezTo>
                    <a:pt x="78" y="216"/>
                    <a:pt x="150" y="175"/>
                    <a:pt x="189" y="108"/>
                  </a:cubicBezTo>
                  <a:lnTo>
                    <a:pt x="1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</p:grpSp>
      <p:grpSp>
        <p:nvGrpSpPr>
          <p:cNvPr id="74" name="Group 425"/>
          <p:cNvGrpSpPr>
            <a:grpSpLocks/>
          </p:cNvGrpSpPr>
          <p:nvPr/>
        </p:nvGrpSpPr>
        <p:grpSpPr bwMode="auto">
          <a:xfrm>
            <a:off x="8647530" y="2544514"/>
            <a:ext cx="236537" cy="225425"/>
            <a:chOff x="2867" y="636"/>
            <a:chExt cx="960" cy="961"/>
          </a:xfrm>
        </p:grpSpPr>
        <p:sp>
          <p:nvSpPr>
            <p:cNvPr id="75" name="Oval 426"/>
            <p:cNvSpPr>
              <a:spLocks noChangeArrowheads="1"/>
            </p:cNvSpPr>
            <p:nvPr/>
          </p:nvSpPr>
          <p:spPr bwMode="auto">
            <a:xfrm>
              <a:off x="2867" y="637"/>
              <a:ext cx="960" cy="960"/>
            </a:xfrm>
            <a:prstGeom prst="ellipse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6400" tIns="43200" rIns="86400" bIns="44450" anchor="ctr">
              <a:spAutoFit/>
            </a:bodyPr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6" name="Freeform 427"/>
            <p:cNvSpPr>
              <a:spLocks/>
            </p:cNvSpPr>
            <p:nvPr/>
          </p:nvSpPr>
          <p:spPr bwMode="auto">
            <a:xfrm>
              <a:off x="3346" y="636"/>
              <a:ext cx="414" cy="480"/>
            </a:xfrm>
            <a:custGeom>
              <a:avLst/>
              <a:gdLst>
                <a:gd name="T0" fmla="*/ 187 w 187"/>
                <a:gd name="T1" fmla="*/ 108 h 217"/>
                <a:gd name="T2" fmla="*/ 0 w 187"/>
                <a:gd name="T3" fmla="*/ 1 h 217"/>
                <a:gd name="T4" fmla="*/ 0 w 187"/>
                <a:gd name="T5" fmla="*/ 1 h 217"/>
                <a:gd name="T6" fmla="*/ 0 w 187"/>
                <a:gd name="T7" fmla="*/ 217 h 217"/>
                <a:gd name="T8" fmla="*/ 187 w 187"/>
                <a:gd name="T9" fmla="*/ 108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17"/>
                <a:gd name="T17" fmla="*/ 187 w 187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17">
                  <a:moveTo>
                    <a:pt x="187" y="108"/>
                  </a:moveTo>
                  <a:cubicBezTo>
                    <a:pt x="148" y="41"/>
                    <a:pt x="77" y="1"/>
                    <a:pt x="0" y="1"/>
                  </a:cubicBezTo>
                  <a:cubicBezTo>
                    <a:pt x="0" y="0"/>
                    <a:pt x="0" y="1"/>
                    <a:pt x="0" y="1"/>
                  </a:cubicBezTo>
                  <a:lnTo>
                    <a:pt x="0" y="217"/>
                  </a:lnTo>
                  <a:lnTo>
                    <a:pt x="187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7" name="Freeform 428"/>
            <p:cNvSpPr>
              <a:spLocks/>
            </p:cNvSpPr>
            <p:nvPr/>
          </p:nvSpPr>
          <p:spPr bwMode="auto">
            <a:xfrm>
              <a:off x="3346" y="875"/>
              <a:ext cx="480" cy="480"/>
            </a:xfrm>
            <a:custGeom>
              <a:avLst/>
              <a:gdLst>
                <a:gd name="T0" fmla="*/ 188 w 217"/>
                <a:gd name="T1" fmla="*/ 217 h 217"/>
                <a:gd name="T2" fmla="*/ 217 w 217"/>
                <a:gd name="T3" fmla="*/ 109 h 217"/>
                <a:gd name="T4" fmla="*/ 187 w 217"/>
                <a:gd name="T5" fmla="*/ 0 h 217"/>
                <a:gd name="T6" fmla="*/ 0 w 217"/>
                <a:gd name="T7" fmla="*/ 109 h 217"/>
                <a:gd name="T8" fmla="*/ 188 w 217"/>
                <a:gd name="T9" fmla="*/ 217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7"/>
                <a:gd name="T16" fmla="*/ 0 h 217"/>
                <a:gd name="T17" fmla="*/ 217 w 217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7" h="217">
                  <a:moveTo>
                    <a:pt x="188" y="217"/>
                  </a:moveTo>
                  <a:cubicBezTo>
                    <a:pt x="207" y="184"/>
                    <a:pt x="217" y="147"/>
                    <a:pt x="217" y="109"/>
                  </a:cubicBezTo>
                  <a:cubicBezTo>
                    <a:pt x="217" y="71"/>
                    <a:pt x="206" y="33"/>
                    <a:pt x="187" y="0"/>
                  </a:cubicBezTo>
                  <a:lnTo>
                    <a:pt x="0" y="109"/>
                  </a:lnTo>
                  <a:lnTo>
                    <a:pt x="188" y="2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8" name="Freeform 429"/>
            <p:cNvSpPr>
              <a:spLocks/>
            </p:cNvSpPr>
            <p:nvPr/>
          </p:nvSpPr>
          <p:spPr bwMode="auto">
            <a:xfrm>
              <a:off x="3344" y="1116"/>
              <a:ext cx="418" cy="478"/>
            </a:xfrm>
            <a:custGeom>
              <a:avLst/>
              <a:gdLst>
                <a:gd name="T0" fmla="*/ 0 w 189"/>
                <a:gd name="T1" fmla="*/ 216 h 216"/>
                <a:gd name="T2" fmla="*/ 1 w 189"/>
                <a:gd name="T3" fmla="*/ 216 h 216"/>
                <a:gd name="T4" fmla="*/ 189 w 189"/>
                <a:gd name="T5" fmla="*/ 108 h 216"/>
                <a:gd name="T6" fmla="*/ 1 w 189"/>
                <a:gd name="T7" fmla="*/ 0 h 216"/>
                <a:gd name="T8" fmla="*/ 0 w 189"/>
                <a:gd name="T9" fmla="*/ 216 h 2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16"/>
                <a:gd name="T17" fmla="*/ 189 w 189"/>
                <a:gd name="T18" fmla="*/ 216 h 2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16">
                  <a:moveTo>
                    <a:pt x="0" y="216"/>
                  </a:moveTo>
                  <a:cubicBezTo>
                    <a:pt x="1" y="216"/>
                    <a:pt x="1" y="216"/>
                    <a:pt x="1" y="216"/>
                  </a:cubicBezTo>
                  <a:cubicBezTo>
                    <a:pt x="78" y="216"/>
                    <a:pt x="150" y="175"/>
                    <a:pt x="189" y="108"/>
                  </a:cubicBezTo>
                  <a:lnTo>
                    <a:pt x="1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8881678" y="2522742"/>
            <a:ext cx="763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i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단</a:t>
            </a:r>
            <a:r>
              <a:rPr lang="en-US" altLang="ko-KR" i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ko-KR" altLang="en-US" i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중기</a:t>
            </a:r>
            <a:endParaRPr lang="ko-KR" altLang="en-US" i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701086" y="2522742"/>
            <a:ext cx="763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i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장기</a:t>
            </a:r>
            <a:endParaRPr lang="ko-KR" altLang="en-US" i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81" name="Group 357"/>
          <p:cNvGrpSpPr>
            <a:grpSpLocks/>
          </p:cNvGrpSpPr>
          <p:nvPr/>
        </p:nvGrpSpPr>
        <p:grpSpPr bwMode="auto">
          <a:xfrm>
            <a:off x="7581017" y="2998334"/>
            <a:ext cx="236538" cy="225425"/>
            <a:chOff x="1578" y="752"/>
            <a:chExt cx="960" cy="961"/>
          </a:xfrm>
        </p:grpSpPr>
        <p:sp>
          <p:nvSpPr>
            <p:cNvPr id="82" name="Oval 358"/>
            <p:cNvSpPr>
              <a:spLocks noChangeArrowheads="1"/>
            </p:cNvSpPr>
            <p:nvPr/>
          </p:nvSpPr>
          <p:spPr bwMode="auto">
            <a:xfrm>
              <a:off x="1578" y="753"/>
              <a:ext cx="960" cy="960"/>
            </a:xfrm>
            <a:prstGeom prst="ellipse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6400" tIns="43200" rIns="86400" bIns="44450" anchor="ctr">
              <a:spAutoFit/>
            </a:bodyPr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83" name="Freeform 359"/>
            <p:cNvSpPr>
              <a:spLocks/>
            </p:cNvSpPr>
            <p:nvPr/>
          </p:nvSpPr>
          <p:spPr bwMode="auto">
            <a:xfrm>
              <a:off x="2057" y="752"/>
              <a:ext cx="414" cy="480"/>
            </a:xfrm>
            <a:custGeom>
              <a:avLst/>
              <a:gdLst>
                <a:gd name="T0" fmla="*/ 187 w 187"/>
                <a:gd name="T1" fmla="*/ 108 h 217"/>
                <a:gd name="T2" fmla="*/ 0 w 187"/>
                <a:gd name="T3" fmla="*/ 1 h 217"/>
                <a:gd name="T4" fmla="*/ 0 w 187"/>
                <a:gd name="T5" fmla="*/ 1 h 217"/>
                <a:gd name="T6" fmla="*/ 0 w 187"/>
                <a:gd name="T7" fmla="*/ 217 h 217"/>
                <a:gd name="T8" fmla="*/ 187 w 187"/>
                <a:gd name="T9" fmla="*/ 108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17"/>
                <a:gd name="T17" fmla="*/ 187 w 187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17">
                  <a:moveTo>
                    <a:pt x="187" y="108"/>
                  </a:moveTo>
                  <a:cubicBezTo>
                    <a:pt x="148" y="41"/>
                    <a:pt x="77" y="1"/>
                    <a:pt x="0" y="1"/>
                  </a:cubicBezTo>
                  <a:cubicBezTo>
                    <a:pt x="0" y="0"/>
                    <a:pt x="0" y="1"/>
                    <a:pt x="0" y="1"/>
                  </a:cubicBezTo>
                  <a:lnTo>
                    <a:pt x="0" y="217"/>
                  </a:lnTo>
                  <a:lnTo>
                    <a:pt x="187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84" name="Freeform 360"/>
            <p:cNvSpPr>
              <a:spLocks/>
            </p:cNvSpPr>
            <p:nvPr/>
          </p:nvSpPr>
          <p:spPr bwMode="auto">
            <a:xfrm>
              <a:off x="2057" y="991"/>
              <a:ext cx="480" cy="480"/>
            </a:xfrm>
            <a:custGeom>
              <a:avLst/>
              <a:gdLst>
                <a:gd name="T0" fmla="*/ 188 w 217"/>
                <a:gd name="T1" fmla="*/ 217 h 217"/>
                <a:gd name="T2" fmla="*/ 217 w 217"/>
                <a:gd name="T3" fmla="*/ 109 h 217"/>
                <a:gd name="T4" fmla="*/ 187 w 217"/>
                <a:gd name="T5" fmla="*/ 0 h 217"/>
                <a:gd name="T6" fmla="*/ 0 w 217"/>
                <a:gd name="T7" fmla="*/ 109 h 217"/>
                <a:gd name="T8" fmla="*/ 188 w 217"/>
                <a:gd name="T9" fmla="*/ 217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7"/>
                <a:gd name="T16" fmla="*/ 0 h 217"/>
                <a:gd name="T17" fmla="*/ 217 w 217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7" h="217">
                  <a:moveTo>
                    <a:pt x="188" y="217"/>
                  </a:moveTo>
                  <a:cubicBezTo>
                    <a:pt x="207" y="184"/>
                    <a:pt x="217" y="147"/>
                    <a:pt x="217" y="109"/>
                  </a:cubicBezTo>
                  <a:cubicBezTo>
                    <a:pt x="217" y="71"/>
                    <a:pt x="206" y="33"/>
                    <a:pt x="187" y="0"/>
                  </a:cubicBezTo>
                  <a:lnTo>
                    <a:pt x="0" y="109"/>
                  </a:lnTo>
                  <a:lnTo>
                    <a:pt x="188" y="2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</p:grpSp>
      <p:grpSp>
        <p:nvGrpSpPr>
          <p:cNvPr id="85" name="Group 425"/>
          <p:cNvGrpSpPr>
            <a:grpSpLocks/>
          </p:cNvGrpSpPr>
          <p:nvPr/>
        </p:nvGrpSpPr>
        <p:grpSpPr bwMode="auto">
          <a:xfrm>
            <a:off x="8885326" y="3441268"/>
            <a:ext cx="236537" cy="225425"/>
            <a:chOff x="2867" y="636"/>
            <a:chExt cx="960" cy="961"/>
          </a:xfrm>
        </p:grpSpPr>
        <p:sp>
          <p:nvSpPr>
            <p:cNvPr id="86" name="Oval 426"/>
            <p:cNvSpPr>
              <a:spLocks noChangeArrowheads="1"/>
            </p:cNvSpPr>
            <p:nvPr/>
          </p:nvSpPr>
          <p:spPr bwMode="auto">
            <a:xfrm>
              <a:off x="2867" y="637"/>
              <a:ext cx="960" cy="960"/>
            </a:xfrm>
            <a:prstGeom prst="ellipse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6400" tIns="43200" rIns="86400" bIns="44450" anchor="ctr">
              <a:spAutoFit/>
            </a:bodyPr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87" name="Freeform 427"/>
            <p:cNvSpPr>
              <a:spLocks/>
            </p:cNvSpPr>
            <p:nvPr/>
          </p:nvSpPr>
          <p:spPr bwMode="auto">
            <a:xfrm>
              <a:off x="3346" y="636"/>
              <a:ext cx="414" cy="480"/>
            </a:xfrm>
            <a:custGeom>
              <a:avLst/>
              <a:gdLst>
                <a:gd name="T0" fmla="*/ 187 w 187"/>
                <a:gd name="T1" fmla="*/ 108 h 217"/>
                <a:gd name="T2" fmla="*/ 0 w 187"/>
                <a:gd name="T3" fmla="*/ 1 h 217"/>
                <a:gd name="T4" fmla="*/ 0 w 187"/>
                <a:gd name="T5" fmla="*/ 1 h 217"/>
                <a:gd name="T6" fmla="*/ 0 w 187"/>
                <a:gd name="T7" fmla="*/ 217 h 217"/>
                <a:gd name="T8" fmla="*/ 187 w 187"/>
                <a:gd name="T9" fmla="*/ 108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17"/>
                <a:gd name="T17" fmla="*/ 187 w 187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17">
                  <a:moveTo>
                    <a:pt x="187" y="108"/>
                  </a:moveTo>
                  <a:cubicBezTo>
                    <a:pt x="148" y="41"/>
                    <a:pt x="77" y="1"/>
                    <a:pt x="0" y="1"/>
                  </a:cubicBezTo>
                  <a:cubicBezTo>
                    <a:pt x="0" y="0"/>
                    <a:pt x="0" y="1"/>
                    <a:pt x="0" y="1"/>
                  </a:cubicBezTo>
                  <a:lnTo>
                    <a:pt x="0" y="217"/>
                  </a:lnTo>
                  <a:lnTo>
                    <a:pt x="187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88" name="Freeform 428"/>
            <p:cNvSpPr>
              <a:spLocks/>
            </p:cNvSpPr>
            <p:nvPr/>
          </p:nvSpPr>
          <p:spPr bwMode="auto">
            <a:xfrm>
              <a:off x="3346" y="875"/>
              <a:ext cx="480" cy="480"/>
            </a:xfrm>
            <a:custGeom>
              <a:avLst/>
              <a:gdLst>
                <a:gd name="T0" fmla="*/ 188 w 217"/>
                <a:gd name="T1" fmla="*/ 217 h 217"/>
                <a:gd name="T2" fmla="*/ 217 w 217"/>
                <a:gd name="T3" fmla="*/ 109 h 217"/>
                <a:gd name="T4" fmla="*/ 187 w 217"/>
                <a:gd name="T5" fmla="*/ 0 h 217"/>
                <a:gd name="T6" fmla="*/ 0 w 217"/>
                <a:gd name="T7" fmla="*/ 109 h 217"/>
                <a:gd name="T8" fmla="*/ 188 w 217"/>
                <a:gd name="T9" fmla="*/ 217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7"/>
                <a:gd name="T16" fmla="*/ 0 h 217"/>
                <a:gd name="T17" fmla="*/ 217 w 217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7" h="217">
                  <a:moveTo>
                    <a:pt x="188" y="217"/>
                  </a:moveTo>
                  <a:cubicBezTo>
                    <a:pt x="207" y="184"/>
                    <a:pt x="217" y="147"/>
                    <a:pt x="217" y="109"/>
                  </a:cubicBezTo>
                  <a:cubicBezTo>
                    <a:pt x="217" y="71"/>
                    <a:pt x="206" y="33"/>
                    <a:pt x="187" y="0"/>
                  </a:cubicBezTo>
                  <a:lnTo>
                    <a:pt x="0" y="109"/>
                  </a:lnTo>
                  <a:lnTo>
                    <a:pt x="188" y="2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89" name="Freeform 429"/>
            <p:cNvSpPr>
              <a:spLocks/>
            </p:cNvSpPr>
            <p:nvPr/>
          </p:nvSpPr>
          <p:spPr bwMode="auto">
            <a:xfrm>
              <a:off x="3344" y="1116"/>
              <a:ext cx="418" cy="478"/>
            </a:xfrm>
            <a:custGeom>
              <a:avLst/>
              <a:gdLst>
                <a:gd name="T0" fmla="*/ 0 w 189"/>
                <a:gd name="T1" fmla="*/ 216 h 216"/>
                <a:gd name="T2" fmla="*/ 1 w 189"/>
                <a:gd name="T3" fmla="*/ 216 h 216"/>
                <a:gd name="T4" fmla="*/ 189 w 189"/>
                <a:gd name="T5" fmla="*/ 108 h 216"/>
                <a:gd name="T6" fmla="*/ 1 w 189"/>
                <a:gd name="T7" fmla="*/ 0 h 216"/>
                <a:gd name="T8" fmla="*/ 0 w 189"/>
                <a:gd name="T9" fmla="*/ 216 h 2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16"/>
                <a:gd name="T17" fmla="*/ 189 w 189"/>
                <a:gd name="T18" fmla="*/ 216 h 2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16">
                  <a:moveTo>
                    <a:pt x="0" y="216"/>
                  </a:moveTo>
                  <a:cubicBezTo>
                    <a:pt x="1" y="216"/>
                    <a:pt x="1" y="216"/>
                    <a:pt x="1" y="216"/>
                  </a:cubicBezTo>
                  <a:cubicBezTo>
                    <a:pt x="78" y="216"/>
                    <a:pt x="150" y="175"/>
                    <a:pt x="189" y="108"/>
                  </a:cubicBezTo>
                  <a:lnTo>
                    <a:pt x="1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</p:grpSp>
      <p:sp>
        <p:nvSpPr>
          <p:cNvPr id="90" name="Oval 356"/>
          <p:cNvSpPr>
            <a:spLocks noChangeArrowheads="1"/>
          </p:cNvSpPr>
          <p:nvPr/>
        </p:nvSpPr>
        <p:spPr bwMode="auto">
          <a:xfrm>
            <a:off x="8886119" y="3880008"/>
            <a:ext cx="234950" cy="225425"/>
          </a:xfrm>
          <a:prstGeom prst="ellipse">
            <a:avLst/>
          </a:prstGeom>
          <a:solidFill>
            <a:srgbClr val="00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86400" tIns="43200" rIns="86400" bIns="44450" anchor="ctr">
            <a:spAutoFit/>
          </a:bodyPr>
          <a:lstStyle/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 dirty="0" smtClean="0">
              <a:solidFill>
                <a:sysClr val="windowText" lastClr="000000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91" name="Group 425"/>
          <p:cNvGrpSpPr>
            <a:grpSpLocks/>
          </p:cNvGrpSpPr>
          <p:nvPr/>
        </p:nvGrpSpPr>
        <p:grpSpPr bwMode="auto">
          <a:xfrm>
            <a:off x="7581018" y="4324427"/>
            <a:ext cx="236537" cy="225425"/>
            <a:chOff x="2867" y="636"/>
            <a:chExt cx="960" cy="961"/>
          </a:xfrm>
        </p:grpSpPr>
        <p:sp>
          <p:nvSpPr>
            <p:cNvPr id="92" name="Oval 426"/>
            <p:cNvSpPr>
              <a:spLocks noChangeArrowheads="1"/>
            </p:cNvSpPr>
            <p:nvPr/>
          </p:nvSpPr>
          <p:spPr bwMode="auto">
            <a:xfrm>
              <a:off x="2867" y="637"/>
              <a:ext cx="960" cy="960"/>
            </a:xfrm>
            <a:prstGeom prst="ellipse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6400" tIns="43200" rIns="86400" bIns="44450" anchor="ctr">
              <a:spAutoFit/>
            </a:bodyPr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93" name="Freeform 427"/>
            <p:cNvSpPr>
              <a:spLocks/>
            </p:cNvSpPr>
            <p:nvPr/>
          </p:nvSpPr>
          <p:spPr bwMode="auto">
            <a:xfrm>
              <a:off x="3346" y="636"/>
              <a:ext cx="414" cy="480"/>
            </a:xfrm>
            <a:custGeom>
              <a:avLst/>
              <a:gdLst>
                <a:gd name="T0" fmla="*/ 187 w 187"/>
                <a:gd name="T1" fmla="*/ 108 h 217"/>
                <a:gd name="T2" fmla="*/ 0 w 187"/>
                <a:gd name="T3" fmla="*/ 1 h 217"/>
                <a:gd name="T4" fmla="*/ 0 w 187"/>
                <a:gd name="T5" fmla="*/ 1 h 217"/>
                <a:gd name="T6" fmla="*/ 0 w 187"/>
                <a:gd name="T7" fmla="*/ 217 h 217"/>
                <a:gd name="T8" fmla="*/ 187 w 187"/>
                <a:gd name="T9" fmla="*/ 108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17"/>
                <a:gd name="T17" fmla="*/ 187 w 187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17">
                  <a:moveTo>
                    <a:pt x="187" y="108"/>
                  </a:moveTo>
                  <a:cubicBezTo>
                    <a:pt x="148" y="41"/>
                    <a:pt x="77" y="1"/>
                    <a:pt x="0" y="1"/>
                  </a:cubicBezTo>
                  <a:cubicBezTo>
                    <a:pt x="0" y="0"/>
                    <a:pt x="0" y="1"/>
                    <a:pt x="0" y="1"/>
                  </a:cubicBezTo>
                  <a:lnTo>
                    <a:pt x="0" y="217"/>
                  </a:lnTo>
                  <a:lnTo>
                    <a:pt x="187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94" name="Freeform 428"/>
            <p:cNvSpPr>
              <a:spLocks/>
            </p:cNvSpPr>
            <p:nvPr/>
          </p:nvSpPr>
          <p:spPr bwMode="auto">
            <a:xfrm>
              <a:off x="3346" y="875"/>
              <a:ext cx="480" cy="480"/>
            </a:xfrm>
            <a:custGeom>
              <a:avLst/>
              <a:gdLst>
                <a:gd name="T0" fmla="*/ 188 w 217"/>
                <a:gd name="T1" fmla="*/ 217 h 217"/>
                <a:gd name="T2" fmla="*/ 217 w 217"/>
                <a:gd name="T3" fmla="*/ 109 h 217"/>
                <a:gd name="T4" fmla="*/ 187 w 217"/>
                <a:gd name="T5" fmla="*/ 0 h 217"/>
                <a:gd name="T6" fmla="*/ 0 w 217"/>
                <a:gd name="T7" fmla="*/ 109 h 217"/>
                <a:gd name="T8" fmla="*/ 188 w 217"/>
                <a:gd name="T9" fmla="*/ 217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7"/>
                <a:gd name="T16" fmla="*/ 0 h 217"/>
                <a:gd name="T17" fmla="*/ 217 w 217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7" h="217">
                  <a:moveTo>
                    <a:pt x="188" y="217"/>
                  </a:moveTo>
                  <a:cubicBezTo>
                    <a:pt x="207" y="184"/>
                    <a:pt x="217" y="147"/>
                    <a:pt x="217" y="109"/>
                  </a:cubicBezTo>
                  <a:cubicBezTo>
                    <a:pt x="217" y="71"/>
                    <a:pt x="206" y="33"/>
                    <a:pt x="187" y="0"/>
                  </a:cubicBezTo>
                  <a:lnTo>
                    <a:pt x="0" y="109"/>
                  </a:lnTo>
                  <a:lnTo>
                    <a:pt x="188" y="2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95" name="Freeform 429"/>
            <p:cNvSpPr>
              <a:spLocks/>
            </p:cNvSpPr>
            <p:nvPr/>
          </p:nvSpPr>
          <p:spPr bwMode="auto">
            <a:xfrm>
              <a:off x="3344" y="1116"/>
              <a:ext cx="418" cy="478"/>
            </a:xfrm>
            <a:custGeom>
              <a:avLst/>
              <a:gdLst>
                <a:gd name="T0" fmla="*/ 0 w 189"/>
                <a:gd name="T1" fmla="*/ 216 h 216"/>
                <a:gd name="T2" fmla="*/ 1 w 189"/>
                <a:gd name="T3" fmla="*/ 216 h 216"/>
                <a:gd name="T4" fmla="*/ 189 w 189"/>
                <a:gd name="T5" fmla="*/ 108 h 216"/>
                <a:gd name="T6" fmla="*/ 1 w 189"/>
                <a:gd name="T7" fmla="*/ 0 h 216"/>
                <a:gd name="T8" fmla="*/ 0 w 189"/>
                <a:gd name="T9" fmla="*/ 216 h 2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16"/>
                <a:gd name="T17" fmla="*/ 189 w 189"/>
                <a:gd name="T18" fmla="*/ 216 h 2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16">
                  <a:moveTo>
                    <a:pt x="0" y="216"/>
                  </a:moveTo>
                  <a:cubicBezTo>
                    <a:pt x="1" y="216"/>
                    <a:pt x="1" y="216"/>
                    <a:pt x="1" y="216"/>
                  </a:cubicBezTo>
                  <a:cubicBezTo>
                    <a:pt x="78" y="216"/>
                    <a:pt x="150" y="175"/>
                    <a:pt x="189" y="108"/>
                  </a:cubicBezTo>
                  <a:lnTo>
                    <a:pt x="1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</p:grpSp>
      <p:grpSp>
        <p:nvGrpSpPr>
          <p:cNvPr id="96" name="Group 425"/>
          <p:cNvGrpSpPr>
            <a:grpSpLocks/>
          </p:cNvGrpSpPr>
          <p:nvPr/>
        </p:nvGrpSpPr>
        <p:grpSpPr bwMode="auto">
          <a:xfrm>
            <a:off x="7581018" y="4787648"/>
            <a:ext cx="236537" cy="225425"/>
            <a:chOff x="2867" y="636"/>
            <a:chExt cx="960" cy="961"/>
          </a:xfrm>
        </p:grpSpPr>
        <p:sp>
          <p:nvSpPr>
            <p:cNvPr id="97" name="Oval 426"/>
            <p:cNvSpPr>
              <a:spLocks noChangeArrowheads="1"/>
            </p:cNvSpPr>
            <p:nvPr/>
          </p:nvSpPr>
          <p:spPr bwMode="auto">
            <a:xfrm>
              <a:off x="2867" y="637"/>
              <a:ext cx="960" cy="960"/>
            </a:xfrm>
            <a:prstGeom prst="ellipse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6400" tIns="43200" rIns="86400" bIns="44450" anchor="ctr">
              <a:spAutoFit/>
            </a:bodyPr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98" name="Freeform 427"/>
            <p:cNvSpPr>
              <a:spLocks/>
            </p:cNvSpPr>
            <p:nvPr/>
          </p:nvSpPr>
          <p:spPr bwMode="auto">
            <a:xfrm>
              <a:off x="3346" y="636"/>
              <a:ext cx="414" cy="480"/>
            </a:xfrm>
            <a:custGeom>
              <a:avLst/>
              <a:gdLst>
                <a:gd name="T0" fmla="*/ 187 w 187"/>
                <a:gd name="T1" fmla="*/ 108 h 217"/>
                <a:gd name="T2" fmla="*/ 0 w 187"/>
                <a:gd name="T3" fmla="*/ 1 h 217"/>
                <a:gd name="T4" fmla="*/ 0 w 187"/>
                <a:gd name="T5" fmla="*/ 1 h 217"/>
                <a:gd name="T6" fmla="*/ 0 w 187"/>
                <a:gd name="T7" fmla="*/ 217 h 217"/>
                <a:gd name="T8" fmla="*/ 187 w 187"/>
                <a:gd name="T9" fmla="*/ 108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17"/>
                <a:gd name="T17" fmla="*/ 187 w 187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17">
                  <a:moveTo>
                    <a:pt x="187" y="108"/>
                  </a:moveTo>
                  <a:cubicBezTo>
                    <a:pt x="148" y="41"/>
                    <a:pt x="77" y="1"/>
                    <a:pt x="0" y="1"/>
                  </a:cubicBezTo>
                  <a:cubicBezTo>
                    <a:pt x="0" y="0"/>
                    <a:pt x="0" y="1"/>
                    <a:pt x="0" y="1"/>
                  </a:cubicBezTo>
                  <a:lnTo>
                    <a:pt x="0" y="217"/>
                  </a:lnTo>
                  <a:lnTo>
                    <a:pt x="187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99" name="Freeform 428"/>
            <p:cNvSpPr>
              <a:spLocks/>
            </p:cNvSpPr>
            <p:nvPr/>
          </p:nvSpPr>
          <p:spPr bwMode="auto">
            <a:xfrm>
              <a:off x="3346" y="875"/>
              <a:ext cx="480" cy="480"/>
            </a:xfrm>
            <a:custGeom>
              <a:avLst/>
              <a:gdLst>
                <a:gd name="T0" fmla="*/ 188 w 217"/>
                <a:gd name="T1" fmla="*/ 217 h 217"/>
                <a:gd name="T2" fmla="*/ 217 w 217"/>
                <a:gd name="T3" fmla="*/ 109 h 217"/>
                <a:gd name="T4" fmla="*/ 187 w 217"/>
                <a:gd name="T5" fmla="*/ 0 h 217"/>
                <a:gd name="T6" fmla="*/ 0 w 217"/>
                <a:gd name="T7" fmla="*/ 109 h 217"/>
                <a:gd name="T8" fmla="*/ 188 w 217"/>
                <a:gd name="T9" fmla="*/ 217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7"/>
                <a:gd name="T16" fmla="*/ 0 h 217"/>
                <a:gd name="T17" fmla="*/ 217 w 217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7" h="217">
                  <a:moveTo>
                    <a:pt x="188" y="217"/>
                  </a:moveTo>
                  <a:cubicBezTo>
                    <a:pt x="207" y="184"/>
                    <a:pt x="217" y="147"/>
                    <a:pt x="217" y="109"/>
                  </a:cubicBezTo>
                  <a:cubicBezTo>
                    <a:pt x="217" y="71"/>
                    <a:pt x="206" y="33"/>
                    <a:pt x="187" y="0"/>
                  </a:cubicBezTo>
                  <a:lnTo>
                    <a:pt x="0" y="109"/>
                  </a:lnTo>
                  <a:lnTo>
                    <a:pt x="188" y="2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0" name="Freeform 429"/>
            <p:cNvSpPr>
              <a:spLocks/>
            </p:cNvSpPr>
            <p:nvPr/>
          </p:nvSpPr>
          <p:spPr bwMode="auto">
            <a:xfrm>
              <a:off x="3344" y="1116"/>
              <a:ext cx="418" cy="478"/>
            </a:xfrm>
            <a:custGeom>
              <a:avLst/>
              <a:gdLst>
                <a:gd name="T0" fmla="*/ 0 w 189"/>
                <a:gd name="T1" fmla="*/ 216 h 216"/>
                <a:gd name="T2" fmla="*/ 1 w 189"/>
                <a:gd name="T3" fmla="*/ 216 h 216"/>
                <a:gd name="T4" fmla="*/ 189 w 189"/>
                <a:gd name="T5" fmla="*/ 108 h 216"/>
                <a:gd name="T6" fmla="*/ 1 w 189"/>
                <a:gd name="T7" fmla="*/ 0 h 216"/>
                <a:gd name="T8" fmla="*/ 0 w 189"/>
                <a:gd name="T9" fmla="*/ 216 h 2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16"/>
                <a:gd name="T17" fmla="*/ 189 w 189"/>
                <a:gd name="T18" fmla="*/ 216 h 2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16">
                  <a:moveTo>
                    <a:pt x="0" y="216"/>
                  </a:moveTo>
                  <a:cubicBezTo>
                    <a:pt x="1" y="216"/>
                    <a:pt x="1" y="216"/>
                    <a:pt x="1" y="216"/>
                  </a:cubicBezTo>
                  <a:cubicBezTo>
                    <a:pt x="78" y="216"/>
                    <a:pt x="150" y="175"/>
                    <a:pt x="189" y="108"/>
                  </a:cubicBezTo>
                  <a:lnTo>
                    <a:pt x="1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</p:grpSp>
      <p:grpSp>
        <p:nvGrpSpPr>
          <p:cNvPr id="101" name="Group 280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7581018" y="5230582"/>
            <a:ext cx="236537" cy="227013"/>
            <a:chOff x="5212684" y="2546"/>
            <a:chExt cx="236537" cy="160"/>
          </a:xfrm>
        </p:grpSpPr>
        <p:sp>
          <p:nvSpPr>
            <p:cNvPr id="102" name="Oval 281"/>
            <p:cNvSpPr>
              <a:spLocks noChangeAspect="1" noChangeArrowheads="1"/>
            </p:cNvSpPr>
            <p:nvPr>
              <p:custDataLst>
                <p:tags r:id="rId11"/>
              </p:custDataLst>
            </p:nvPr>
          </p:nvSpPr>
          <p:spPr bwMode="blackWhite">
            <a:xfrm>
              <a:off x="5212684" y="2546"/>
              <a:ext cx="236537" cy="1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3" name="Arc 282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>
              <a:off x="5212684" y="2546"/>
              <a:ext cx="236537" cy="160"/>
            </a:xfrm>
            <a:custGeom>
              <a:avLst/>
              <a:gdLst>
                <a:gd name="T0" fmla="*/ 118502 w 43200"/>
                <a:gd name="T1" fmla="*/ 0 h 43200"/>
                <a:gd name="T2" fmla="*/ 0 w 43200"/>
                <a:gd name="T3" fmla="*/ 80 h 43200"/>
                <a:gd name="T4" fmla="*/ 118502 w 43200"/>
                <a:gd name="T5" fmla="*/ 8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</p:grpSp>
      <p:grpSp>
        <p:nvGrpSpPr>
          <p:cNvPr id="104" name="Group 28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7581018" y="5680105"/>
            <a:ext cx="236537" cy="227013"/>
            <a:chOff x="5212684" y="2546"/>
            <a:chExt cx="236537" cy="160"/>
          </a:xfrm>
        </p:grpSpPr>
        <p:sp>
          <p:nvSpPr>
            <p:cNvPr id="105" name="Oval 281"/>
            <p:cNvSpPr>
              <a:spLocks noChangeAspect="1" noChangeArrowheads="1"/>
            </p:cNvSpPr>
            <p:nvPr>
              <p:custDataLst>
                <p:tags r:id="rId9"/>
              </p:custDataLst>
            </p:nvPr>
          </p:nvSpPr>
          <p:spPr bwMode="blackWhite">
            <a:xfrm>
              <a:off x="5212684" y="2546"/>
              <a:ext cx="236537" cy="1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6" name="Arc 282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>
              <a:off x="5212684" y="2546"/>
              <a:ext cx="236537" cy="160"/>
            </a:xfrm>
            <a:custGeom>
              <a:avLst/>
              <a:gdLst>
                <a:gd name="T0" fmla="*/ 118502 w 43200"/>
                <a:gd name="T1" fmla="*/ 0 h 43200"/>
                <a:gd name="T2" fmla="*/ 0 w 43200"/>
                <a:gd name="T3" fmla="*/ 80 h 43200"/>
                <a:gd name="T4" fmla="*/ 118502 w 43200"/>
                <a:gd name="T5" fmla="*/ 8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</p:grpSp>
      <p:grpSp>
        <p:nvGrpSpPr>
          <p:cNvPr id="107" name="Group 425"/>
          <p:cNvGrpSpPr>
            <a:grpSpLocks/>
          </p:cNvGrpSpPr>
          <p:nvPr/>
        </p:nvGrpSpPr>
        <p:grpSpPr bwMode="auto">
          <a:xfrm>
            <a:off x="8885326" y="6134028"/>
            <a:ext cx="236537" cy="225425"/>
            <a:chOff x="2867" y="636"/>
            <a:chExt cx="960" cy="961"/>
          </a:xfrm>
        </p:grpSpPr>
        <p:sp>
          <p:nvSpPr>
            <p:cNvPr id="108" name="Oval 426"/>
            <p:cNvSpPr>
              <a:spLocks noChangeArrowheads="1"/>
            </p:cNvSpPr>
            <p:nvPr/>
          </p:nvSpPr>
          <p:spPr bwMode="auto">
            <a:xfrm>
              <a:off x="2867" y="637"/>
              <a:ext cx="960" cy="960"/>
            </a:xfrm>
            <a:prstGeom prst="ellipse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6400" tIns="43200" rIns="86400" bIns="44450" anchor="ctr">
              <a:spAutoFit/>
            </a:bodyPr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9" name="Freeform 427"/>
            <p:cNvSpPr>
              <a:spLocks/>
            </p:cNvSpPr>
            <p:nvPr/>
          </p:nvSpPr>
          <p:spPr bwMode="auto">
            <a:xfrm>
              <a:off x="3346" y="636"/>
              <a:ext cx="414" cy="480"/>
            </a:xfrm>
            <a:custGeom>
              <a:avLst/>
              <a:gdLst>
                <a:gd name="T0" fmla="*/ 187 w 187"/>
                <a:gd name="T1" fmla="*/ 108 h 217"/>
                <a:gd name="T2" fmla="*/ 0 w 187"/>
                <a:gd name="T3" fmla="*/ 1 h 217"/>
                <a:gd name="T4" fmla="*/ 0 w 187"/>
                <a:gd name="T5" fmla="*/ 1 h 217"/>
                <a:gd name="T6" fmla="*/ 0 w 187"/>
                <a:gd name="T7" fmla="*/ 217 h 217"/>
                <a:gd name="T8" fmla="*/ 187 w 187"/>
                <a:gd name="T9" fmla="*/ 108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17"/>
                <a:gd name="T17" fmla="*/ 187 w 187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17">
                  <a:moveTo>
                    <a:pt x="187" y="108"/>
                  </a:moveTo>
                  <a:cubicBezTo>
                    <a:pt x="148" y="41"/>
                    <a:pt x="77" y="1"/>
                    <a:pt x="0" y="1"/>
                  </a:cubicBezTo>
                  <a:cubicBezTo>
                    <a:pt x="0" y="0"/>
                    <a:pt x="0" y="1"/>
                    <a:pt x="0" y="1"/>
                  </a:cubicBezTo>
                  <a:lnTo>
                    <a:pt x="0" y="217"/>
                  </a:lnTo>
                  <a:lnTo>
                    <a:pt x="187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10" name="Freeform 428"/>
            <p:cNvSpPr>
              <a:spLocks/>
            </p:cNvSpPr>
            <p:nvPr/>
          </p:nvSpPr>
          <p:spPr bwMode="auto">
            <a:xfrm>
              <a:off x="3346" y="875"/>
              <a:ext cx="480" cy="480"/>
            </a:xfrm>
            <a:custGeom>
              <a:avLst/>
              <a:gdLst>
                <a:gd name="T0" fmla="*/ 188 w 217"/>
                <a:gd name="T1" fmla="*/ 217 h 217"/>
                <a:gd name="T2" fmla="*/ 217 w 217"/>
                <a:gd name="T3" fmla="*/ 109 h 217"/>
                <a:gd name="T4" fmla="*/ 187 w 217"/>
                <a:gd name="T5" fmla="*/ 0 h 217"/>
                <a:gd name="T6" fmla="*/ 0 w 217"/>
                <a:gd name="T7" fmla="*/ 109 h 217"/>
                <a:gd name="T8" fmla="*/ 188 w 217"/>
                <a:gd name="T9" fmla="*/ 217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7"/>
                <a:gd name="T16" fmla="*/ 0 h 217"/>
                <a:gd name="T17" fmla="*/ 217 w 217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7" h="217">
                  <a:moveTo>
                    <a:pt x="188" y="217"/>
                  </a:moveTo>
                  <a:cubicBezTo>
                    <a:pt x="207" y="184"/>
                    <a:pt x="217" y="147"/>
                    <a:pt x="217" y="109"/>
                  </a:cubicBezTo>
                  <a:cubicBezTo>
                    <a:pt x="217" y="71"/>
                    <a:pt x="206" y="33"/>
                    <a:pt x="187" y="0"/>
                  </a:cubicBezTo>
                  <a:lnTo>
                    <a:pt x="0" y="109"/>
                  </a:lnTo>
                  <a:lnTo>
                    <a:pt x="188" y="2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11" name="Freeform 429"/>
            <p:cNvSpPr>
              <a:spLocks/>
            </p:cNvSpPr>
            <p:nvPr/>
          </p:nvSpPr>
          <p:spPr bwMode="auto">
            <a:xfrm>
              <a:off x="3344" y="1116"/>
              <a:ext cx="418" cy="478"/>
            </a:xfrm>
            <a:custGeom>
              <a:avLst/>
              <a:gdLst>
                <a:gd name="T0" fmla="*/ 0 w 189"/>
                <a:gd name="T1" fmla="*/ 216 h 216"/>
                <a:gd name="T2" fmla="*/ 1 w 189"/>
                <a:gd name="T3" fmla="*/ 216 h 216"/>
                <a:gd name="T4" fmla="*/ 189 w 189"/>
                <a:gd name="T5" fmla="*/ 108 h 216"/>
                <a:gd name="T6" fmla="*/ 1 w 189"/>
                <a:gd name="T7" fmla="*/ 0 h 216"/>
                <a:gd name="T8" fmla="*/ 0 w 189"/>
                <a:gd name="T9" fmla="*/ 216 h 2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16"/>
                <a:gd name="T17" fmla="*/ 189 w 189"/>
                <a:gd name="T18" fmla="*/ 216 h 2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16">
                  <a:moveTo>
                    <a:pt x="0" y="216"/>
                  </a:moveTo>
                  <a:cubicBezTo>
                    <a:pt x="1" y="216"/>
                    <a:pt x="1" y="216"/>
                    <a:pt x="1" y="216"/>
                  </a:cubicBezTo>
                  <a:cubicBezTo>
                    <a:pt x="78" y="216"/>
                    <a:pt x="150" y="175"/>
                    <a:pt x="189" y="108"/>
                  </a:cubicBezTo>
                  <a:lnTo>
                    <a:pt x="1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b="0" kern="0" dirty="0" smtClea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</p:grpSp>
      <p:sp>
        <p:nvSpPr>
          <p:cNvPr id="57" name="직사각형 56"/>
          <p:cNvSpPr/>
          <p:nvPr/>
        </p:nvSpPr>
        <p:spPr bwMode="auto">
          <a:xfrm>
            <a:off x="4885122" y="166122"/>
            <a:ext cx="4365171" cy="4168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600" b="0" dirty="0" smtClean="0">
              <a:latin typeface="+mn-ea"/>
              <a:ea typeface="+mn-ea"/>
            </a:endParaRPr>
          </a:p>
        </p:txBody>
      </p:sp>
      <p:cxnSp>
        <p:nvCxnSpPr>
          <p:cNvPr id="58" name="직선 화살표 연결선 57"/>
          <p:cNvCxnSpPr>
            <a:stCxn id="144" idx="3"/>
            <a:endCxn id="145" idx="1"/>
          </p:cNvCxnSpPr>
          <p:nvPr/>
        </p:nvCxnSpPr>
        <p:spPr bwMode="auto">
          <a:xfrm>
            <a:off x="5623262" y="374530"/>
            <a:ext cx="2902564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112" name="Oval 356"/>
          <p:cNvSpPr>
            <a:spLocks noChangeArrowheads="1"/>
          </p:cNvSpPr>
          <p:nvPr/>
        </p:nvSpPr>
        <p:spPr bwMode="auto">
          <a:xfrm>
            <a:off x="5841057" y="261817"/>
            <a:ext cx="234950" cy="225425"/>
          </a:xfrm>
          <a:prstGeom prst="ellipse">
            <a:avLst/>
          </a:prstGeom>
          <a:solidFill>
            <a:srgbClr val="00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86400" tIns="43200" rIns="86400" bIns="4445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13" name="Group 430"/>
          <p:cNvGrpSpPr>
            <a:grpSpLocks/>
          </p:cNvGrpSpPr>
          <p:nvPr/>
        </p:nvGrpSpPr>
        <p:grpSpPr bwMode="auto">
          <a:xfrm>
            <a:off x="6158557" y="261817"/>
            <a:ext cx="236538" cy="225425"/>
            <a:chOff x="2743" y="1849"/>
            <a:chExt cx="961" cy="961"/>
          </a:xfrm>
        </p:grpSpPr>
        <p:sp>
          <p:nvSpPr>
            <p:cNvPr id="114" name="Oval 431"/>
            <p:cNvSpPr>
              <a:spLocks noChangeArrowheads="1"/>
            </p:cNvSpPr>
            <p:nvPr/>
          </p:nvSpPr>
          <p:spPr bwMode="auto">
            <a:xfrm>
              <a:off x="2744" y="1850"/>
              <a:ext cx="960" cy="960"/>
            </a:xfrm>
            <a:prstGeom prst="ellipse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6400" tIns="43200" rIns="86400" bIns="4445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Freeform 432"/>
            <p:cNvSpPr>
              <a:spLocks/>
            </p:cNvSpPr>
            <p:nvPr/>
          </p:nvSpPr>
          <p:spPr bwMode="auto">
            <a:xfrm>
              <a:off x="3223" y="1849"/>
              <a:ext cx="414" cy="480"/>
            </a:xfrm>
            <a:custGeom>
              <a:avLst/>
              <a:gdLst>
                <a:gd name="T0" fmla="*/ 187 w 187"/>
                <a:gd name="T1" fmla="*/ 108 h 217"/>
                <a:gd name="T2" fmla="*/ 0 w 187"/>
                <a:gd name="T3" fmla="*/ 1 h 217"/>
                <a:gd name="T4" fmla="*/ 0 w 187"/>
                <a:gd name="T5" fmla="*/ 1 h 217"/>
                <a:gd name="T6" fmla="*/ 0 w 187"/>
                <a:gd name="T7" fmla="*/ 217 h 217"/>
                <a:gd name="T8" fmla="*/ 187 w 187"/>
                <a:gd name="T9" fmla="*/ 108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17"/>
                <a:gd name="T17" fmla="*/ 187 w 187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17">
                  <a:moveTo>
                    <a:pt x="187" y="108"/>
                  </a:moveTo>
                  <a:cubicBezTo>
                    <a:pt x="148" y="41"/>
                    <a:pt x="77" y="1"/>
                    <a:pt x="0" y="1"/>
                  </a:cubicBezTo>
                  <a:cubicBezTo>
                    <a:pt x="0" y="0"/>
                    <a:pt x="0" y="1"/>
                    <a:pt x="0" y="1"/>
                  </a:cubicBezTo>
                  <a:lnTo>
                    <a:pt x="0" y="217"/>
                  </a:lnTo>
                  <a:lnTo>
                    <a:pt x="187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Freeform 433"/>
            <p:cNvSpPr>
              <a:spLocks/>
            </p:cNvSpPr>
            <p:nvPr/>
          </p:nvSpPr>
          <p:spPr bwMode="auto">
            <a:xfrm>
              <a:off x="3223" y="2088"/>
              <a:ext cx="480" cy="480"/>
            </a:xfrm>
            <a:custGeom>
              <a:avLst/>
              <a:gdLst>
                <a:gd name="T0" fmla="*/ 188 w 217"/>
                <a:gd name="T1" fmla="*/ 217 h 217"/>
                <a:gd name="T2" fmla="*/ 217 w 217"/>
                <a:gd name="T3" fmla="*/ 109 h 217"/>
                <a:gd name="T4" fmla="*/ 187 w 217"/>
                <a:gd name="T5" fmla="*/ 0 h 217"/>
                <a:gd name="T6" fmla="*/ 0 w 217"/>
                <a:gd name="T7" fmla="*/ 109 h 217"/>
                <a:gd name="T8" fmla="*/ 188 w 217"/>
                <a:gd name="T9" fmla="*/ 217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7"/>
                <a:gd name="T16" fmla="*/ 0 h 217"/>
                <a:gd name="T17" fmla="*/ 217 w 217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7" h="217">
                  <a:moveTo>
                    <a:pt x="188" y="217"/>
                  </a:moveTo>
                  <a:cubicBezTo>
                    <a:pt x="207" y="184"/>
                    <a:pt x="217" y="147"/>
                    <a:pt x="217" y="109"/>
                  </a:cubicBezTo>
                  <a:cubicBezTo>
                    <a:pt x="217" y="71"/>
                    <a:pt x="206" y="33"/>
                    <a:pt x="187" y="0"/>
                  </a:cubicBezTo>
                  <a:lnTo>
                    <a:pt x="0" y="109"/>
                  </a:lnTo>
                  <a:lnTo>
                    <a:pt x="188" y="2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Freeform 434"/>
            <p:cNvSpPr>
              <a:spLocks/>
            </p:cNvSpPr>
            <p:nvPr/>
          </p:nvSpPr>
          <p:spPr bwMode="auto">
            <a:xfrm>
              <a:off x="3221" y="2329"/>
              <a:ext cx="418" cy="478"/>
            </a:xfrm>
            <a:custGeom>
              <a:avLst/>
              <a:gdLst>
                <a:gd name="T0" fmla="*/ 0 w 189"/>
                <a:gd name="T1" fmla="*/ 216 h 216"/>
                <a:gd name="T2" fmla="*/ 1 w 189"/>
                <a:gd name="T3" fmla="*/ 216 h 216"/>
                <a:gd name="T4" fmla="*/ 189 w 189"/>
                <a:gd name="T5" fmla="*/ 108 h 216"/>
                <a:gd name="T6" fmla="*/ 1 w 189"/>
                <a:gd name="T7" fmla="*/ 0 h 216"/>
                <a:gd name="T8" fmla="*/ 0 w 189"/>
                <a:gd name="T9" fmla="*/ 216 h 2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16"/>
                <a:gd name="T17" fmla="*/ 189 w 189"/>
                <a:gd name="T18" fmla="*/ 216 h 2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16">
                  <a:moveTo>
                    <a:pt x="0" y="216"/>
                  </a:moveTo>
                  <a:cubicBezTo>
                    <a:pt x="1" y="216"/>
                    <a:pt x="1" y="216"/>
                    <a:pt x="1" y="216"/>
                  </a:cubicBezTo>
                  <a:cubicBezTo>
                    <a:pt x="78" y="216"/>
                    <a:pt x="150" y="175"/>
                    <a:pt x="189" y="108"/>
                  </a:cubicBezTo>
                  <a:lnTo>
                    <a:pt x="1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Freeform 435"/>
            <p:cNvSpPr>
              <a:spLocks/>
            </p:cNvSpPr>
            <p:nvPr/>
          </p:nvSpPr>
          <p:spPr bwMode="auto">
            <a:xfrm>
              <a:off x="2807" y="2329"/>
              <a:ext cx="416" cy="478"/>
            </a:xfrm>
            <a:custGeom>
              <a:avLst/>
              <a:gdLst>
                <a:gd name="T0" fmla="*/ 0 w 188"/>
                <a:gd name="T1" fmla="*/ 108 h 216"/>
                <a:gd name="T2" fmla="*/ 187 w 188"/>
                <a:gd name="T3" fmla="*/ 216 h 216"/>
                <a:gd name="T4" fmla="*/ 188 w 188"/>
                <a:gd name="T5" fmla="*/ 0 h 216"/>
                <a:gd name="T6" fmla="*/ 0 w 188"/>
                <a:gd name="T7" fmla="*/ 108 h 2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8"/>
                <a:gd name="T13" fmla="*/ 0 h 216"/>
                <a:gd name="T14" fmla="*/ 188 w 188"/>
                <a:gd name="T15" fmla="*/ 216 h 2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8" h="216">
                  <a:moveTo>
                    <a:pt x="0" y="108"/>
                  </a:moveTo>
                  <a:cubicBezTo>
                    <a:pt x="39" y="175"/>
                    <a:pt x="110" y="216"/>
                    <a:pt x="187" y="216"/>
                  </a:cubicBezTo>
                  <a:lnTo>
                    <a:pt x="188" y="0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Freeform 436"/>
            <p:cNvSpPr>
              <a:spLocks/>
            </p:cNvSpPr>
            <p:nvPr/>
          </p:nvSpPr>
          <p:spPr bwMode="auto">
            <a:xfrm>
              <a:off x="2743" y="2090"/>
              <a:ext cx="480" cy="478"/>
            </a:xfrm>
            <a:custGeom>
              <a:avLst/>
              <a:gdLst>
                <a:gd name="T0" fmla="*/ 30 w 217"/>
                <a:gd name="T1" fmla="*/ 0 h 216"/>
                <a:gd name="T2" fmla="*/ 1 w 217"/>
                <a:gd name="T3" fmla="*/ 108 h 216"/>
                <a:gd name="T4" fmla="*/ 29 w 217"/>
                <a:gd name="T5" fmla="*/ 216 h 216"/>
                <a:gd name="T6" fmla="*/ 217 w 217"/>
                <a:gd name="T7" fmla="*/ 108 h 216"/>
                <a:gd name="T8" fmla="*/ 30 w 217"/>
                <a:gd name="T9" fmla="*/ 0 h 2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7"/>
                <a:gd name="T16" fmla="*/ 0 h 216"/>
                <a:gd name="T17" fmla="*/ 217 w 217"/>
                <a:gd name="T18" fmla="*/ 216 h 2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7" h="216">
                  <a:moveTo>
                    <a:pt x="30" y="0"/>
                  </a:moveTo>
                  <a:cubicBezTo>
                    <a:pt x="11" y="33"/>
                    <a:pt x="1" y="70"/>
                    <a:pt x="1" y="108"/>
                  </a:cubicBezTo>
                  <a:cubicBezTo>
                    <a:pt x="0" y="146"/>
                    <a:pt x="10" y="183"/>
                    <a:pt x="29" y="216"/>
                  </a:cubicBezTo>
                  <a:lnTo>
                    <a:pt x="217" y="10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0" name="Group 280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477645" y="261023"/>
            <a:ext cx="236537" cy="227013"/>
            <a:chOff x="5212684" y="2546"/>
            <a:chExt cx="236537" cy="160"/>
          </a:xfrm>
        </p:grpSpPr>
        <p:sp>
          <p:nvSpPr>
            <p:cNvPr id="121" name="Oval 281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blackWhite">
            <a:xfrm>
              <a:off x="5212684" y="2546"/>
              <a:ext cx="236537" cy="1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Arc 282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>
              <a:off x="5212684" y="2546"/>
              <a:ext cx="236537" cy="160"/>
            </a:xfrm>
            <a:custGeom>
              <a:avLst/>
              <a:gdLst>
                <a:gd name="T0" fmla="*/ 118502 w 43200"/>
                <a:gd name="T1" fmla="*/ 0 h 43200"/>
                <a:gd name="T2" fmla="*/ 0 w 43200"/>
                <a:gd name="T3" fmla="*/ 80 h 43200"/>
                <a:gd name="T4" fmla="*/ 118502 w 43200"/>
                <a:gd name="T5" fmla="*/ 8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3" name="Group 314"/>
          <p:cNvGrpSpPr>
            <a:grpSpLocks/>
          </p:cNvGrpSpPr>
          <p:nvPr/>
        </p:nvGrpSpPr>
        <p:grpSpPr bwMode="auto">
          <a:xfrm>
            <a:off x="6796732" y="261817"/>
            <a:ext cx="236538" cy="225425"/>
            <a:chOff x="4088" y="533"/>
            <a:chExt cx="960" cy="961"/>
          </a:xfrm>
        </p:grpSpPr>
        <p:sp>
          <p:nvSpPr>
            <p:cNvPr id="124" name="Oval 315"/>
            <p:cNvSpPr>
              <a:spLocks noChangeArrowheads="1"/>
            </p:cNvSpPr>
            <p:nvPr/>
          </p:nvSpPr>
          <p:spPr bwMode="auto">
            <a:xfrm>
              <a:off x="4088" y="534"/>
              <a:ext cx="960" cy="960"/>
            </a:xfrm>
            <a:prstGeom prst="ellipse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6400" tIns="43200" rIns="86400" bIns="4445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Freeform 316"/>
            <p:cNvSpPr>
              <a:spLocks/>
            </p:cNvSpPr>
            <p:nvPr/>
          </p:nvSpPr>
          <p:spPr bwMode="auto">
            <a:xfrm>
              <a:off x="4567" y="533"/>
              <a:ext cx="414" cy="480"/>
            </a:xfrm>
            <a:custGeom>
              <a:avLst/>
              <a:gdLst>
                <a:gd name="T0" fmla="*/ 187 w 187"/>
                <a:gd name="T1" fmla="*/ 108 h 217"/>
                <a:gd name="T2" fmla="*/ 0 w 187"/>
                <a:gd name="T3" fmla="*/ 1 h 217"/>
                <a:gd name="T4" fmla="*/ 0 w 187"/>
                <a:gd name="T5" fmla="*/ 1 h 217"/>
                <a:gd name="T6" fmla="*/ 0 w 187"/>
                <a:gd name="T7" fmla="*/ 217 h 217"/>
                <a:gd name="T8" fmla="*/ 187 w 187"/>
                <a:gd name="T9" fmla="*/ 108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17"/>
                <a:gd name="T17" fmla="*/ 187 w 187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17">
                  <a:moveTo>
                    <a:pt x="187" y="108"/>
                  </a:moveTo>
                  <a:cubicBezTo>
                    <a:pt x="148" y="41"/>
                    <a:pt x="77" y="1"/>
                    <a:pt x="0" y="1"/>
                  </a:cubicBezTo>
                  <a:cubicBezTo>
                    <a:pt x="0" y="0"/>
                    <a:pt x="0" y="1"/>
                    <a:pt x="0" y="1"/>
                  </a:cubicBezTo>
                  <a:lnTo>
                    <a:pt x="0" y="217"/>
                  </a:lnTo>
                  <a:lnTo>
                    <a:pt x="187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Freeform 317"/>
            <p:cNvSpPr>
              <a:spLocks/>
            </p:cNvSpPr>
            <p:nvPr/>
          </p:nvSpPr>
          <p:spPr bwMode="auto">
            <a:xfrm>
              <a:off x="4567" y="772"/>
              <a:ext cx="480" cy="480"/>
            </a:xfrm>
            <a:custGeom>
              <a:avLst/>
              <a:gdLst>
                <a:gd name="T0" fmla="*/ 188 w 217"/>
                <a:gd name="T1" fmla="*/ 217 h 217"/>
                <a:gd name="T2" fmla="*/ 217 w 217"/>
                <a:gd name="T3" fmla="*/ 109 h 217"/>
                <a:gd name="T4" fmla="*/ 187 w 217"/>
                <a:gd name="T5" fmla="*/ 0 h 217"/>
                <a:gd name="T6" fmla="*/ 0 w 217"/>
                <a:gd name="T7" fmla="*/ 109 h 217"/>
                <a:gd name="T8" fmla="*/ 188 w 217"/>
                <a:gd name="T9" fmla="*/ 217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7"/>
                <a:gd name="T16" fmla="*/ 0 h 217"/>
                <a:gd name="T17" fmla="*/ 217 w 217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7" h="217">
                  <a:moveTo>
                    <a:pt x="188" y="217"/>
                  </a:moveTo>
                  <a:cubicBezTo>
                    <a:pt x="207" y="184"/>
                    <a:pt x="217" y="147"/>
                    <a:pt x="217" y="109"/>
                  </a:cubicBezTo>
                  <a:cubicBezTo>
                    <a:pt x="217" y="71"/>
                    <a:pt x="206" y="33"/>
                    <a:pt x="187" y="0"/>
                  </a:cubicBezTo>
                  <a:lnTo>
                    <a:pt x="0" y="109"/>
                  </a:lnTo>
                  <a:lnTo>
                    <a:pt x="188" y="2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Freeform 318"/>
            <p:cNvSpPr>
              <a:spLocks/>
            </p:cNvSpPr>
            <p:nvPr/>
          </p:nvSpPr>
          <p:spPr bwMode="auto">
            <a:xfrm>
              <a:off x="4565" y="1013"/>
              <a:ext cx="418" cy="478"/>
            </a:xfrm>
            <a:custGeom>
              <a:avLst/>
              <a:gdLst>
                <a:gd name="T0" fmla="*/ 0 w 189"/>
                <a:gd name="T1" fmla="*/ 216 h 216"/>
                <a:gd name="T2" fmla="*/ 1 w 189"/>
                <a:gd name="T3" fmla="*/ 216 h 216"/>
                <a:gd name="T4" fmla="*/ 189 w 189"/>
                <a:gd name="T5" fmla="*/ 108 h 216"/>
                <a:gd name="T6" fmla="*/ 1 w 189"/>
                <a:gd name="T7" fmla="*/ 0 h 216"/>
                <a:gd name="T8" fmla="*/ 0 w 189"/>
                <a:gd name="T9" fmla="*/ 216 h 2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16"/>
                <a:gd name="T17" fmla="*/ 189 w 189"/>
                <a:gd name="T18" fmla="*/ 216 h 2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16">
                  <a:moveTo>
                    <a:pt x="0" y="216"/>
                  </a:moveTo>
                  <a:cubicBezTo>
                    <a:pt x="1" y="216"/>
                    <a:pt x="1" y="216"/>
                    <a:pt x="1" y="216"/>
                  </a:cubicBezTo>
                  <a:cubicBezTo>
                    <a:pt x="78" y="216"/>
                    <a:pt x="150" y="175"/>
                    <a:pt x="189" y="108"/>
                  </a:cubicBezTo>
                  <a:lnTo>
                    <a:pt x="1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Freeform 319"/>
            <p:cNvSpPr>
              <a:spLocks/>
            </p:cNvSpPr>
            <p:nvPr/>
          </p:nvSpPr>
          <p:spPr bwMode="auto">
            <a:xfrm>
              <a:off x="4151" y="1013"/>
              <a:ext cx="416" cy="478"/>
            </a:xfrm>
            <a:custGeom>
              <a:avLst/>
              <a:gdLst>
                <a:gd name="T0" fmla="*/ 0 w 188"/>
                <a:gd name="T1" fmla="*/ 108 h 216"/>
                <a:gd name="T2" fmla="*/ 187 w 188"/>
                <a:gd name="T3" fmla="*/ 216 h 216"/>
                <a:gd name="T4" fmla="*/ 188 w 188"/>
                <a:gd name="T5" fmla="*/ 0 h 216"/>
                <a:gd name="T6" fmla="*/ 0 w 188"/>
                <a:gd name="T7" fmla="*/ 108 h 2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8"/>
                <a:gd name="T13" fmla="*/ 0 h 216"/>
                <a:gd name="T14" fmla="*/ 188 w 188"/>
                <a:gd name="T15" fmla="*/ 216 h 2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8" h="216">
                  <a:moveTo>
                    <a:pt x="0" y="108"/>
                  </a:moveTo>
                  <a:cubicBezTo>
                    <a:pt x="39" y="175"/>
                    <a:pt x="110" y="216"/>
                    <a:pt x="187" y="216"/>
                  </a:cubicBezTo>
                  <a:lnTo>
                    <a:pt x="188" y="0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9" name="Group 425"/>
          <p:cNvGrpSpPr>
            <a:grpSpLocks/>
          </p:cNvGrpSpPr>
          <p:nvPr/>
        </p:nvGrpSpPr>
        <p:grpSpPr bwMode="auto">
          <a:xfrm>
            <a:off x="7115820" y="261817"/>
            <a:ext cx="236537" cy="225425"/>
            <a:chOff x="2867" y="636"/>
            <a:chExt cx="960" cy="961"/>
          </a:xfrm>
        </p:grpSpPr>
        <p:sp>
          <p:nvSpPr>
            <p:cNvPr id="130" name="Oval 426"/>
            <p:cNvSpPr>
              <a:spLocks noChangeArrowheads="1"/>
            </p:cNvSpPr>
            <p:nvPr/>
          </p:nvSpPr>
          <p:spPr bwMode="auto">
            <a:xfrm>
              <a:off x="2867" y="637"/>
              <a:ext cx="960" cy="960"/>
            </a:xfrm>
            <a:prstGeom prst="ellipse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6400" tIns="43200" rIns="86400" bIns="4445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Freeform 427"/>
            <p:cNvSpPr>
              <a:spLocks/>
            </p:cNvSpPr>
            <p:nvPr/>
          </p:nvSpPr>
          <p:spPr bwMode="auto">
            <a:xfrm>
              <a:off x="3346" y="636"/>
              <a:ext cx="414" cy="480"/>
            </a:xfrm>
            <a:custGeom>
              <a:avLst/>
              <a:gdLst>
                <a:gd name="T0" fmla="*/ 187 w 187"/>
                <a:gd name="T1" fmla="*/ 108 h 217"/>
                <a:gd name="T2" fmla="*/ 0 w 187"/>
                <a:gd name="T3" fmla="*/ 1 h 217"/>
                <a:gd name="T4" fmla="*/ 0 w 187"/>
                <a:gd name="T5" fmla="*/ 1 h 217"/>
                <a:gd name="T6" fmla="*/ 0 w 187"/>
                <a:gd name="T7" fmla="*/ 217 h 217"/>
                <a:gd name="T8" fmla="*/ 187 w 187"/>
                <a:gd name="T9" fmla="*/ 108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17"/>
                <a:gd name="T17" fmla="*/ 187 w 187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17">
                  <a:moveTo>
                    <a:pt x="187" y="108"/>
                  </a:moveTo>
                  <a:cubicBezTo>
                    <a:pt x="148" y="41"/>
                    <a:pt x="77" y="1"/>
                    <a:pt x="0" y="1"/>
                  </a:cubicBezTo>
                  <a:cubicBezTo>
                    <a:pt x="0" y="0"/>
                    <a:pt x="0" y="1"/>
                    <a:pt x="0" y="1"/>
                  </a:cubicBezTo>
                  <a:lnTo>
                    <a:pt x="0" y="217"/>
                  </a:lnTo>
                  <a:lnTo>
                    <a:pt x="187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428"/>
            <p:cNvSpPr>
              <a:spLocks/>
            </p:cNvSpPr>
            <p:nvPr/>
          </p:nvSpPr>
          <p:spPr bwMode="auto">
            <a:xfrm>
              <a:off x="3346" y="875"/>
              <a:ext cx="480" cy="480"/>
            </a:xfrm>
            <a:custGeom>
              <a:avLst/>
              <a:gdLst>
                <a:gd name="T0" fmla="*/ 188 w 217"/>
                <a:gd name="T1" fmla="*/ 217 h 217"/>
                <a:gd name="T2" fmla="*/ 217 w 217"/>
                <a:gd name="T3" fmla="*/ 109 h 217"/>
                <a:gd name="T4" fmla="*/ 187 w 217"/>
                <a:gd name="T5" fmla="*/ 0 h 217"/>
                <a:gd name="T6" fmla="*/ 0 w 217"/>
                <a:gd name="T7" fmla="*/ 109 h 217"/>
                <a:gd name="T8" fmla="*/ 188 w 217"/>
                <a:gd name="T9" fmla="*/ 217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7"/>
                <a:gd name="T16" fmla="*/ 0 h 217"/>
                <a:gd name="T17" fmla="*/ 217 w 217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7" h="217">
                  <a:moveTo>
                    <a:pt x="188" y="217"/>
                  </a:moveTo>
                  <a:cubicBezTo>
                    <a:pt x="207" y="184"/>
                    <a:pt x="217" y="147"/>
                    <a:pt x="217" y="109"/>
                  </a:cubicBezTo>
                  <a:cubicBezTo>
                    <a:pt x="217" y="71"/>
                    <a:pt x="206" y="33"/>
                    <a:pt x="187" y="0"/>
                  </a:cubicBezTo>
                  <a:lnTo>
                    <a:pt x="0" y="109"/>
                  </a:lnTo>
                  <a:lnTo>
                    <a:pt x="188" y="2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Freeform 429"/>
            <p:cNvSpPr>
              <a:spLocks/>
            </p:cNvSpPr>
            <p:nvPr/>
          </p:nvSpPr>
          <p:spPr bwMode="auto">
            <a:xfrm>
              <a:off x="3344" y="1116"/>
              <a:ext cx="418" cy="478"/>
            </a:xfrm>
            <a:custGeom>
              <a:avLst/>
              <a:gdLst>
                <a:gd name="T0" fmla="*/ 0 w 189"/>
                <a:gd name="T1" fmla="*/ 216 h 216"/>
                <a:gd name="T2" fmla="*/ 1 w 189"/>
                <a:gd name="T3" fmla="*/ 216 h 216"/>
                <a:gd name="T4" fmla="*/ 189 w 189"/>
                <a:gd name="T5" fmla="*/ 108 h 216"/>
                <a:gd name="T6" fmla="*/ 1 w 189"/>
                <a:gd name="T7" fmla="*/ 0 h 216"/>
                <a:gd name="T8" fmla="*/ 0 w 189"/>
                <a:gd name="T9" fmla="*/ 216 h 2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16"/>
                <a:gd name="T17" fmla="*/ 189 w 189"/>
                <a:gd name="T18" fmla="*/ 216 h 2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16">
                  <a:moveTo>
                    <a:pt x="0" y="216"/>
                  </a:moveTo>
                  <a:cubicBezTo>
                    <a:pt x="1" y="216"/>
                    <a:pt x="1" y="216"/>
                    <a:pt x="1" y="216"/>
                  </a:cubicBezTo>
                  <a:cubicBezTo>
                    <a:pt x="78" y="216"/>
                    <a:pt x="150" y="175"/>
                    <a:pt x="189" y="108"/>
                  </a:cubicBezTo>
                  <a:lnTo>
                    <a:pt x="1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4" name="Group 357"/>
          <p:cNvGrpSpPr>
            <a:grpSpLocks/>
          </p:cNvGrpSpPr>
          <p:nvPr/>
        </p:nvGrpSpPr>
        <p:grpSpPr bwMode="auto">
          <a:xfrm>
            <a:off x="7434907" y="261817"/>
            <a:ext cx="236538" cy="225425"/>
            <a:chOff x="1578" y="752"/>
            <a:chExt cx="960" cy="961"/>
          </a:xfrm>
        </p:grpSpPr>
        <p:sp>
          <p:nvSpPr>
            <p:cNvPr id="135" name="Oval 358"/>
            <p:cNvSpPr>
              <a:spLocks noChangeArrowheads="1"/>
            </p:cNvSpPr>
            <p:nvPr/>
          </p:nvSpPr>
          <p:spPr bwMode="auto">
            <a:xfrm>
              <a:off x="1578" y="753"/>
              <a:ext cx="960" cy="960"/>
            </a:xfrm>
            <a:prstGeom prst="ellipse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6400" tIns="43200" rIns="86400" bIns="4445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359"/>
            <p:cNvSpPr>
              <a:spLocks/>
            </p:cNvSpPr>
            <p:nvPr/>
          </p:nvSpPr>
          <p:spPr bwMode="auto">
            <a:xfrm>
              <a:off x="2057" y="752"/>
              <a:ext cx="414" cy="480"/>
            </a:xfrm>
            <a:custGeom>
              <a:avLst/>
              <a:gdLst>
                <a:gd name="T0" fmla="*/ 187 w 187"/>
                <a:gd name="T1" fmla="*/ 108 h 217"/>
                <a:gd name="T2" fmla="*/ 0 w 187"/>
                <a:gd name="T3" fmla="*/ 1 h 217"/>
                <a:gd name="T4" fmla="*/ 0 w 187"/>
                <a:gd name="T5" fmla="*/ 1 h 217"/>
                <a:gd name="T6" fmla="*/ 0 w 187"/>
                <a:gd name="T7" fmla="*/ 217 h 217"/>
                <a:gd name="T8" fmla="*/ 187 w 187"/>
                <a:gd name="T9" fmla="*/ 108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17"/>
                <a:gd name="T17" fmla="*/ 187 w 187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17">
                  <a:moveTo>
                    <a:pt x="187" y="108"/>
                  </a:moveTo>
                  <a:cubicBezTo>
                    <a:pt x="148" y="41"/>
                    <a:pt x="77" y="1"/>
                    <a:pt x="0" y="1"/>
                  </a:cubicBezTo>
                  <a:cubicBezTo>
                    <a:pt x="0" y="0"/>
                    <a:pt x="0" y="1"/>
                    <a:pt x="0" y="1"/>
                  </a:cubicBezTo>
                  <a:lnTo>
                    <a:pt x="0" y="217"/>
                  </a:lnTo>
                  <a:lnTo>
                    <a:pt x="187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Freeform 360"/>
            <p:cNvSpPr>
              <a:spLocks/>
            </p:cNvSpPr>
            <p:nvPr/>
          </p:nvSpPr>
          <p:spPr bwMode="auto">
            <a:xfrm>
              <a:off x="2057" y="991"/>
              <a:ext cx="480" cy="480"/>
            </a:xfrm>
            <a:custGeom>
              <a:avLst/>
              <a:gdLst>
                <a:gd name="T0" fmla="*/ 188 w 217"/>
                <a:gd name="T1" fmla="*/ 217 h 217"/>
                <a:gd name="T2" fmla="*/ 217 w 217"/>
                <a:gd name="T3" fmla="*/ 109 h 217"/>
                <a:gd name="T4" fmla="*/ 187 w 217"/>
                <a:gd name="T5" fmla="*/ 0 h 217"/>
                <a:gd name="T6" fmla="*/ 0 w 217"/>
                <a:gd name="T7" fmla="*/ 109 h 217"/>
                <a:gd name="T8" fmla="*/ 188 w 217"/>
                <a:gd name="T9" fmla="*/ 217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7"/>
                <a:gd name="T16" fmla="*/ 0 h 217"/>
                <a:gd name="T17" fmla="*/ 217 w 217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7" h="217">
                  <a:moveTo>
                    <a:pt x="188" y="217"/>
                  </a:moveTo>
                  <a:cubicBezTo>
                    <a:pt x="207" y="184"/>
                    <a:pt x="217" y="147"/>
                    <a:pt x="217" y="109"/>
                  </a:cubicBezTo>
                  <a:cubicBezTo>
                    <a:pt x="217" y="71"/>
                    <a:pt x="206" y="33"/>
                    <a:pt x="187" y="0"/>
                  </a:cubicBezTo>
                  <a:lnTo>
                    <a:pt x="0" y="109"/>
                  </a:lnTo>
                  <a:lnTo>
                    <a:pt x="188" y="2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8" name="Group 376"/>
          <p:cNvGrpSpPr>
            <a:grpSpLocks/>
          </p:cNvGrpSpPr>
          <p:nvPr/>
        </p:nvGrpSpPr>
        <p:grpSpPr bwMode="auto">
          <a:xfrm>
            <a:off x="7752407" y="259436"/>
            <a:ext cx="238125" cy="230187"/>
            <a:chOff x="2123" y="2487"/>
            <a:chExt cx="141" cy="130"/>
          </a:xfrm>
        </p:grpSpPr>
        <p:sp>
          <p:nvSpPr>
            <p:cNvPr id="139" name="Oval 377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blackWhite">
            <a:xfrm>
              <a:off x="2123" y="2487"/>
              <a:ext cx="141" cy="1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Arc 37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2194" y="2487"/>
              <a:ext cx="70" cy="65"/>
            </a:xfrm>
            <a:custGeom>
              <a:avLst/>
              <a:gdLst>
                <a:gd name="T0" fmla="*/ 0 w 21600"/>
                <a:gd name="T1" fmla="*/ 0 h 21600"/>
                <a:gd name="T2" fmla="*/ 70 w 21600"/>
                <a:gd name="T3" fmla="*/ 65 h 21600"/>
                <a:gd name="T4" fmla="*/ 0 w 21600"/>
                <a:gd name="T5" fmla="*/ 6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1" name="Group 338"/>
          <p:cNvGrpSpPr>
            <a:grpSpLocks/>
          </p:cNvGrpSpPr>
          <p:nvPr/>
        </p:nvGrpSpPr>
        <p:grpSpPr bwMode="auto">
          <a:xfrm>
            <a:off x="8073082" y="261817"/>
            <a:ext cx="234950" cy="225425"/>
            <a:chOff x="344" y="683"/>
            <a:chExt cx="960" cy="961"/>
          </a:xfrm>
        </p:grpSpPr>
        <p:sp>
          <p:nvSpPr>
            <p:cNvPr id="142" name="Oval 339"/>
            <p:cNvSpPr>
              <a:spLocks noChangeArrowheads="1"/>
            </p:cNvSpPr>
            <p:nvPr/>
          </p:nvSpPr>
          <p:spPr bwMode="auto">
            <a:xfrm>
              <a:off x="344" y="684"/>
              <a:ext cx="960" cy="960"/>
            </a:xfrm>
            <a:prstGeom prst="ellipse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6400" tIns="43200" rIns="86400" bIns="4445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Freeform 340"/>
            <p:cNvSpPr>
              <a:spLocks/>
            </p:cNvSpPr>
            <p:nvPr/>
          </p:nvSpPr>
          <p:spPr bwMode="auto">
            <a:xfrm>
              <a:off x="823" y="683"/>
              <a:ext cx="414" cy="480"/>
            </a:xfrm>
            <a:custGeom>
              <a:avLst/>
              <a:gdLst>
                <a:gd name="T0" fmla="*/ 187 w 187"/>
                <a:gd name="T1" fmla="*/ 108 h 217"/>
                <a:gd name="T2" fmla="*/ 0 w 187"/>
                <a:gd name="T3" fmla="*/ 1 h 217"/>
                <a:gd name="T4" fmla="*/ 0 w 187"/>
                <a:gd name="T5" fmla="*/ 1 h 217"/>
                <a:gd name="T6" fmla="*/ 0 w 187"/>
                <a:gd name="T7" fmla="*/ 217 h 217"/>
                <a:gd name="T8" fmla="*/ 187 w 187"/>
                <a:gd name="T9" fmla="*/ 108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17"/>
                <a:gd name="T17" fmla="*/ 187 w 187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17">
                  <a:moveTo>
                    <a:pt x="187" y="108"/>
                  </a:moveTo>
                  <a:cubicBezTo>
                    <a:pt x="148" y="41"/>
                    <a:pt x="77" y="1"/>
                    <a:pt x="0" y="1"/>
                  </a:cubicBezTo>
                  <a:cubicBezTo>
                    <a:pt x="0" y="0"/>
                    <a:pt x="0" y="1"/>
                    <a:pt x="0" y="1"/>
                  </a:cubicBezTo>
                  <a:lnTo>
                    <a:pt x="0" y="217"/>
                  </a:lnTo>
                  <a:lnTo>
                    <a:pt x="187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4" name="TextBox 37"/>
          <p:cNvSpPr txBox="1">
            <a:spLocks noChangeArrowheads="1"/>
          </p:cNvSpPr>
          <p:nvPr/>
        </p:nvSpPr>
        <p:spPr bwMode="auto">
          <a:xfrm>
            <a:off x="5030151" y="220641"/>
            <a:ext cx="593111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상대적으로</a:t>
            </a:r>
            <a:endParaRPr lang="en-US" altLang="ko-KR" sz="1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>
              <a:spcBef>
                <a:spcPts val="0"/>
              </a:spcBef>
            </a:pPr>
            <a:r>
              <a:rPr lang="ko-KR" altLang="en-US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강함</a:t>
            </a:r>
          </a:p>
        </p:txBody>
      </p:sp>
      <p:sp>
        <p:nvSpPr>
          <p:cNvPr id="145" name="TextBox 40"/>
          <p:cNvSpPr txBox="1">
            <a:spLocks noChangeArrowheads="1"/>
          </p:cNvSpPr>
          <p:nvPr/>
        </p:nvSpPr>
        <p:spPr bwMode="auto">
          <a:xfrm>
            <a:off x="8525826" y="220641"/>
            <a:ext cx="593111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상대적으로</a:t>
            </a:r>
            <a:endParaRPr lang="en-US" altLang="ko-KR" sz="1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>
              <a:spcBef>
                <a:spcPts val="0"/>
              </a:spcBef>
            </a:pPr>
            <a:r>
              <a:rPr lang="ko-KR" altLang="en-US" sz="1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약함</a:t>
            </a:r>
          </a:p>
        </p:txBody>
      </p:sp>
    </p:spTree>
    <p:extLst>
      <p:ext uri="{BB962C8B-B14F-4D97-AF65-F5344CB8AC3E}">
        <p14:creationId xmlns:p14="http://schemas.microsoft.com/office/powerpoint/2010/main" val="283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  <p:tag name="NAME" val="MoonHalfSha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  <p:tag name="NAME" val="MoonHalfShap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  <p:tag name="NAME" val="MoonHalfShap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  <p:tag name="NAME" val="MoonHalfShap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142</Words>
  <Application>Microsoft Office PowerPoint</Application>
  <PresentationFormat>A4 용지(210x297mm)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</vt:i4>
      </vt:variant>
    </vt:vector>
  </HeadingPairs>
  <TitlesOfParts>
    <vt:vector size="17" baseType="lpstr">
      <vt:lpstr>Arial Unicode MS</vt:lpstr>
      <vt:lpstr>HY견고딕</vt:lpstr>
      <vt:lpstr>Noto Sans CJK KR Bold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5.외부환경분석 종합 시사점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27</cp:revision>
  <dcterms:created xsi:type="dcterms:W3CDTF">2015-03-30T03:05:29Z</dcterms:created>
  <dcterms:modified xsi:type="dcterms:W3CDTF">2015-07-17T05:08:43Z</dcterms:modified>
</cp:coreProperties>
</file>