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8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2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</a:rPr>
              <a:t>4.</a:t>
            </a:r>
            <a:r>
              <a:rPr lang="ko-KR" altLang="en-US" smtClean="0">
                <a:solidFill>
                  <a:srgbClr val="000000"/>
                </a:solidFill>
              </a:rPr>
              <a:t>마케팅 </a:t>
            </a:r>
            <a:r>
              <a:rPr lang="ko-KR" altLang="en-US">
                <a:solidFill>
                  <a:srgbClr val="000000"/>
                </a:solidFill>
              </a:rPr>
              <a:t>역량 제고 </a:t>
            </a:r>
            <a:r>
              <a:rPr lang="en-US" altLang="ko-KR">
                <a:solidFill>
                  <a:srgbClr val="000000"/>
                </a:solidFill>
              </a:rPr>
              <a:t>– </a:t>
            </a:r>
            <a:r>
              <a:rPr lang="ko-KR" altLang="en-US">
                <a:solidFill>
                  <a:srgbClr val="000000"/>
                </a:solidFill>
              </a:rPr>
              <a:t>통합마케팅 </a:t>
            </a:r>
            <a:r>
              <a:rPr lang="ko-KR" altLang="en-US" smtClean="0">
                <a:solidFill>
                  <a:srgbClr val="000000"/>
                </a:solidFill>
              </a:rPr>
              <a:t>추진방안 검토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안으로 추진하는 것이 효과성</a:t>
            </a:r>
            <a:r>
              <a:rPr lang="en-US" altLang="ko-KR"/>
              <a:t>/</a:t>
            </a:r>
            <a:r>
              <a:rPr lang="ko-KR" altLang="en-US"/>
              <a:t>효율성 측면에서 가장 바람직하나</a:t>
            </a:r>
            <a:r>
              <a:rPr lang="en-US" altLang="ko-KR" smtClean="0"/>
              <a:t>, </a:t>
            </a:r>
            <a:r>
              <a:rPr lang="ko-KR" altLang="en-US" smtClean="0"/>
              <a:t>인력과 </a:t>
            </a:r>
            <a:r>
              <a:rPr lang="ko-KR" altLang="en-US"/>
              <a:t>자원이 제한된다면 </a:t>
            </a:r>
            <a:r>
              <a:rPr lang="en-US" altLang="ko-KR"/>
              <a:t>2</a:t>
            </a:r>
            <a:r>
              <a:rPr lang="ko-KR" altLang="en-US"/>
              <a:t>안을 우선 추진하는 방안을 </a:t>
            </a:r>
            <a:r>
              <a:rPr lang="ko-KR" altLang="en-US" smtClean="0"/>
              <a:t>권고함</a:t>
            </a:r>
            <a:endParaRPr lang="ko-KR" altLang="en-US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27001" y="1411585"/>
            <a:ext cx="8897218" cy="325438"/>
            <a:chOff x="394" y="913"/>
            <a:chExt cx="2607" cy="205"/>
          </a:xfrm>
        </p:grpSpPr>
        <p:sp>
          <p:nvSpPr>
            <p:cNvPr id="6" name="Line 69"/>
            <p:cNvSpPr>
              <a:spLocks noChangeShapeType="1"/>
            </p:cNvSpPr>
            <p:nvPr/>
          </p:nvSpPr>
          <p:spPr bwMode="auto">
            <a:xfrm>
              <a:off x="394" y="1118"/>
              <a:ext cx="2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46800" rIns="0" bIns="46800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394" y="913"/>
              <a:ext cx="2607" cy="2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46800" rIns="0" bIns="46800" anchor="b"/>
            <a:lstStyle/>
            <a:p>
              <a:pPr algn="ctr" fontAlgn="base" latinLnBrk="0">
                <a:lnSpc>
                  <a:spcPct val="110000"/>
                </a:lnSpc>
                <a:spcBef>
                  <a:spcPct val="10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400" dirty="0" smtClean="0">
                  <a:solidFill>
                    <a:srgbClr val="000000"/>
                  </a:solidFill>
                </a:rPr>
                <a:t>통합마케팅 추진조직 구성방안</a:t>
              </a:r>
              <a:endParaRPr kumimoji="1" lang="en-US" altLang="ko-KR" sz="14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" name="AutoShape 464"/>
          <p:cNvSpPr>
            <a:spLocks noChangeArrowheads="1"/>
          </p:cNvSpPr>
          <p:nvPr/>
        </p:nvSpPr>
        <p:spPr bwMode="auto">
          <a:xfrm rot="13766599">
            <a:off x="2302157" y="2080238"/>
            <a:ext cx="287337" cy="3034992"/>
          </a:xfrm>
          <a:prstGeom prst="downArrow">
            <a:avLst>
              <a:gd name="adj1" fmla="val 67731"/>
              <a:gd name="adj2" fmla="val 43296"/>
            </a:avLst>
          </a:prstGeom>
          <a:gradFill rotWithShape="1">
            <a:gsLst>
              <a:gs pos="0">
                <a:srgbClr val="FFFFFF"/>
              </a:gs>
              <a:gs pos="100000">
                <a:schemeClr val="tx1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vert="eaVert" wrap="none" lIns="18000" tIns="44450" rIns="18000" bIns="44450" anchor="ctr"/>
          <a:lstStyle/>
          <a:p>
            <a:pPr marL="93663" indent="-93663"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77461" y="1995920"/>
            <a:ext cx="3426990" cy="2890171"/>
          </a:xfrm>
          <a:prstGeom prst="rect">
            <a:avLst/>
          </a:prstGeom>
          <a:noFill/>
          <a:ln w="12700" algn="ctr">
            <a:solidFill>
              <a:srgbClr val="969696"/>
            </a:solidFill>
            <a:miter lim="800000"/>
            <a:headEnd/>
            <a:tailEnd/>
          </a:ln>
        </p:spPr>
        <p:txBody>
          <a:bodyPr tIns="82800" rIns="18000" bIns="82800" anchor="ctr"/>
          <a:lstStyle/>
          <a:p>
            <a:pPr marL="95250" indent="-95250" fontAlgn="base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800000"/>
              </a:buClr>
              <a:tabLst>
                <a:tab pos="166688" algn="l"/>
              </a:tabLst>
            </a:pPr>
            <a:endParaRPr kumimoji="1" lang="ko-KR" altLang="en-US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 rot="643448">
            <a:off x="1164598" y="4176185"/>
            <a:ext cx="440455" cy="4597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2833623" y="2822371"/>
            <a:ext cx="440455" cy="4597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kumimoji="1" lang="ko-KR" altLang="en-US" sz="110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endParaRPr kumimoji="1" lang="ko-KR" altLang="en-US" sz="11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979421" y="3524708"/>
            <a:ext cx="440455" cy="4597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kumimoji="1" lang="ko-KR" altLang="en-US" sz="110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endParaRPr kumimoji="1" lang="ko-KR" altLang="en-US" sz="1100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687825" y="2120034"/>
            <a:ext cx="440455" cy="45973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1" lang="ko-KR" altLang="en-US" sz="110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</a:t>
            </a:r>
            <a:endParaRPr kumimoji="1" lang="ko-KR" altLang="en-US" sz="11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013888" y="4677819"/>
            <a:ext cx="711504" cy="1768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개별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직접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접촉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962059" y="3353377"/>
            <a:ext cx="711504" cy="1768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태스크포스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(TF)</a:t>
            </a:r>
            <a:endParaRPr kumimoji="1" lang="ko-KR" altLang="en-US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687856" y="4037599"/>
            <a:ext cx="1007962" cy="381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전임</a:t>
            </a:r>
            <a:endParaRPr kumimoji="1" lang="en-US" altLang="ko-KR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마케팅매니저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566826" y="2612250"/>
            <a:ext cx="711504" cy="1768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</a:t>
            </a:r>
            <a:r>
              <a:rPr kumimoji="1" lang="en-US" altLang="ko-KR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(Team)</a:t>
            </a:r>
            <a:endParaRPr kumimoji="1" lang="ko-KR" altLang="en-US" sz="1100" b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3000" y="1897390"/>
            <a:ext cx="444352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높음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53000" y="4956398"/>
            <a:ext cx="444352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낮음</a:t>
            </a:r>
          </a:p>
        </p:txBody>
      </p:sp>
      <p:cxnSp>
        <p:nvCxnSpPr>
          <p:cNvPr id="19" name="직선 화살표 연결선 18"/>
          <p:cNvCxnSpPr>
            <a:stCxn id="17" idx="2"/>
            <a:endCxn id="18" idx="0"/>
          </p:cNvCxnSpPr>
          <p:nvPr/>
        </p:nvCxnSpPr>
        <p:spPr bwMode="auto">
          <a:xfrm>
            <a:off x="675176" y="2159000"/>
            <a:ext cx="0" cy="2797398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stealth" w="med" len="med"/>
            <a:tailEnd type="stealth"/>
          </a:ln>
        </p:spPr>
      </p:cxnSp>
      <p:sp>
        <p:nvSpPr>
          <p:cNvPr id="20" name="직사각형 19"/>
          <p:cNvSpPr/>
          <p:nvPr/>
        </p:nvSpPr>
        <p:spPr bwMode="auto">
          <a:xfrm>
            <a:off x="3972206" y="4956398"/>
            <a:ext cx="444352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높음</a:t>
            </a:r>
          </a:p>
        </p:txBody>
      </p:sp>
      <p:cxnSp>
        <p:nvCxnSpPr>
          <p:cNvPr id="21" name="직선 화살표 연결선 20"/>
          <p:cNvCxnSpPr>
            <a:stCxn id="20" idx="1"/>
            <a:endCxn id="18" idx="3"/>
          </p:cNvCxnSpPr>
          <p:nvPr/>
        </p:nvCxnSpPr>
        <p:spPr bwMode="auto">
          <a:xfrm flipH="1">
            <a:off x="897352" y="5087203"/>
            <a:ext cx="3074854" cy="0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stealth" w="med" len="med"/>
            <a:tailEnd type="stealth"/>
          </a:ln>
        </p:spPr>
      </p:cxnSp>
      <p:sp>
        <p:nvSpPr>
          <p:cNvPr id="22" name="TextBox 21"/>
          <p:cNvSpPr txBox="1"/>
          <p:nvPr/>
        </p:nvSpPr>
        <p:spPr>
          <a:xfrm>
            <a:off x="1317854" y="4963388"/>
            <a:ext cx="2265364" cy="276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시간과 인적자원 측면의 조정비용</a:t>
            </a:r>
            <a:endParaRPr kumimoji="1" lang="ko-KR" altLang="en-US" sz="1200" b="1" i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73542" y="2854252"/>
            <a:ext cx="338554" cy="138499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효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효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율</a:t>
            </a:r>
            <a:endParaRPr kumimoji="1" lang="en-US" altLang="ko-KR" sz="1200" b="1" i="1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</a:t>
            </a:r>
          </a:p>
        </p:txBody>
      </p:sp>
      <p:sp>
        <p:nvSpPr>
          <p:cNvPr id="26" name="직사각형 19"/>
          <p:cNvSpPr>
            <a:spLocks noChangeArrowheads="1"/>
          </p:cNvSpPr>
          <p:nvPr/>
        </p:nvSpPr>
        <p:spPr bwMode="auto">
          <a:xfrm>
            <a:off x="1102289" y="3793258"/>
            <a:ext cx="5469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u="sng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As-is</a:t>
            </a:r>
            <a:endParaRPr kumimoji="1" lang="ko-KR" altLang="en-US" sz="1200" b="1" i="1" u="sng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7" name="Picture 26" descr="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864" y="4227044"/>
            <a:ext cx="358810" cy="324000"/>
          </a:xfrm>
          <a:prstGeom prst="rect">
            <a:avLst/>
          </a:prstGeom>
          <a:noFill/>
        </p:spPr>
      </p:pic>
      <p:sp>
        <p:nvSpPr>
          <p:cNvPr id="28" name="직사각형 19"/>
          <p:cNvSpPr>
            <a:spLocks noChangeArrowheads="1"/>
          </p:cNvSpPr>
          <p:nvPr/>
        </p:nvSpPr>
        <p:spPr bwMode="auto">
          <a:xfrm>
            <a:off x="2941798" y="2128073"/>
            <a:ext cx="6115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u="sng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To-be</a:t>
            </a:r>
            <a:endParaRPr kumimoji="1" lang="ko-KR" altLang="en-US" sz="1200" b="1" i="1" u="sng" dirty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6147" y="5485944"/>
          <a:ext cx="3723544" cy="757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594"/>
                <a:gridCol w="2885950"/>
              </a:tblGrid>
              <a:tr h="28627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150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개별접촉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마케팅과 관련이 있는 관리자와 직원 간에 직접적 접촉을 통해 추진</a:t>
                      </a:r>
                      <a:endParaRPr lang="en-US" altLang="ko-KR" sz="11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620758" y="2003293"/>
          <a:ext cx="4773967" cy="4227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187"/>
                <a:gridCol w="968922"/>
                <a:gridCol w="3365858"/>
              </a:tblGrid>
              <a:tr h="329447">
                <a:tc gridSpan="2"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가능 대안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운영방안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19115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전임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마케팅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매니저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smtClean="0">
                          <a:latin typeface="맑은 고딕" pitchFamily="50" charset="-127"/>
                          <a:ea typeface="맑은 고딕" pitchFamily="50" charset="-127"/>
                        </a:rPr>
                        <a:t>(Manager)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smtClean="0">
                          <a:latin typeface="맑은 고딕" pitchFamily="50" charset="-127"/>
                          <a:ea typeface="맑은 고딕" pitchFamily="50" charset="-127"/>
                        </a:rPr>
                        <a:t>통합마케팅 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추진을 위한 전임 마케팅 매니저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운영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각 사업별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부서별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추진되고 있는 마케팅을 통합 추진할 수 있는 방안 마련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계획 수립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또한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사업별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부서별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직접적인 접촉을 증진하기 위한 전문적 마케팅 연결역할 수행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1519115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태스크포스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(TF)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명의 마케팅 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TFT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-TF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팀장 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팀원 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en-US" altLang="ko-KR" sz="1200" b="1" baseline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1" baseline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en-US" altLang="ko-KR" sz="12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통합마케팅 추진계획을 수립하고</a:t>
                      </a:r>
                      <a:r>
                        <a:rPr lang="en-US" altLang="ko-KR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분기 단위 통합마케팅 추진</a:t>
                      </a:r>
                      <a:endParaRPr lang="en-US" altLang="ko-KR" sz="12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경영전략회의시 전략적 의사결정을 통해 구체적 방법론 모색</a:t>
                      </a:r>
                      <a:endParaRPr lang="en-US" altLang="ko-KR" sz="12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860222"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팀제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0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(Team)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정식 팀제로 운영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마케팅팀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/>
                      </a:pP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으로 구성된 마케팅 전담팀을 구성</a:t>
                      </a:r>
                      <a:endParaRPr lang="en-US" altLang="ko-KR" sz="12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latinLnBrk="0"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  <a:tabLst/>
                      </a:pPr>
                      <a:r>
                        <a:rPr lang="ko-KR" altLang="en-US" sz="12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분기 단위 통합마케팅 추진</a:t>
                      </a:r>
                      <a:endParaRPr lang="en-US" altLang="ko-KR" sz="12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019170"/>
      </p:ext>
    </p:extLst>
  </p:cSld>
  <p:clrMapOvr>
    <a:masterClrMapping/>
  </p:clrMapOvr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172</Words>
  <Application>Microsoft Office PowerPoint</Application>
  <PresentationFormat>A4 용지(210x297mm)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4.마케팅 역량 제고 – 통합마케팅 추진방안 검토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2015-07-17T04:29:31Z</dcterms:modified>
</cp:coreProperties>
</file>