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  <p:sldMasterId id="2147483678" r:id="rId7"/>
  </p:sldMasterIdLst>
  <p:notesMasterIdLst>
    <p:notesMasterId r:id="rId9"/>
  </p:notesMasterIdLst>
  <p:sldIdLst>
    <p:sldId id="287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4A607-5D5B-47A1-89B8-212D16BFE0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84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81748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270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11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1.SWOT </a:t>
            </a:r>
            <a:r>
              <a:rPr lang="ko-KR" altLang="en-US"/>
              <a:t>요인 도출</a:t>
            </a:r>
          </a:p>
        </p:txBody>
      </p:sp>
      <p:sp>
        <p:nvSpPr>
          <p:cNvPr id="74" name="내용 개체 틀 7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각종 자료분석</a:t>
            </a:r>
            <a:r>
              <a:rPr lang="en-US" altLang="ko-KR" smtClean="0"/>
              <a:t>, </a:t>
            </a:r>
            <a:r>
              <a:rPr lang="ko-KR" altLang="en-US" smtClean="0"/>
              <a:t>워크숍</a:t>
            </a:r>
            <a:r>
              <a:rPr lang="en-US" altLang="ko-KR" smtClean="0"/>
              <a:t>, </a:t>
            </a:r>
            <a:r>
              <a:rPr lang="ko-KR" altLang="en-US" smtClean="0"/>
              <a:t>인터뷰 등을 통해 외부환경에 대한 기회</a:t>
            </a:r>
            <a:r>
              <a:rPr lang="en-US" altLang="ko-KR" smtClean="0"/>
              <a:t>, </a:t>
            </a:r>
            <a:r>
              <a:rPr lang="ko-KR" altLang="en-US" smtClean="0"/>
              <a:t>위협요인과 내부역량에 대한 강점</a:t>
            </a:r>
            <a:r>
              <a:rPr lang="en-US" altLang="ko-KR" smtClean="0"/>
              <a:t>, </a:t>
            </a:r>
            <a:r>
              <a:rPr lang="ko-KR" altLang="en-US" smtClean="0"/>
              <a:t>약점을 도출함</a:t>
            </a:r>
            <a:endParaRPr lang="ko-KR" altLang="en-US"/>
          </a:p>
        </p:txBody>
      </p:sp>
      <p:sp>
        <p:nvSpPr>
          <p:cNvPr id="57" name="타원 56"/>
          <p:cNvSpPr/>
          <p:nvPr/>
        </p:nvSpPr>
        <p:spPr bwMode="auto">
          <a:xfrm>
            <a:off x="3135782" y="2539047"/>
            <a:ext cx="4230470" cy="3091182"/>
          </a:xfrm>
          <a:prstGeom prst="ellipse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latinLnBrk="0">
              <a:spcBef>
                <a:spcPts val="600"/>
              </a:spcBef>
              <a:defRPr/>
            </a:pPr>
            <a:r>
              <a:rPr lang="ko-KR" altLang="en-US" sz="1200" b="1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최적의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전략적 대안은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?</a:t>
            </a:r>
            <a:endParaRPr lang="ko-KR" altLang="en-US" sz="1200" b="1" kern="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1200567" y="1774271"/>
            <a:ext cx="3855816" cy="2057479"/>
          </a:xfrm>
          <a:prstGeom prst="roundRect">
            <a:avLst>
              <a:gd name="adj" fmla="val 2598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 latinLnBrk="0">
              <a:spcBef>
                <a:spcPts val="600"/>
              </a:spcBef>
              <a:defRPr/>
            </a:pPr>
            <a:r>
              <a:rPr lang="ko-KR" altLang="en-US" sz="1400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강점 </a:t>
            </a:r>
            <a:r>
              <a:rPr lang="en-US" altLang="ko-KR" sz="1400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(S – </a:t>
            </a:r>
            <a:r>
              <a:rPr lang="en-US" altLang="ko-KR" sz="14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Strength)</a:t>
            </a:r>
            <a:endParaRPr lang="en-US" altLang="ko-KR" sz="1200" kern="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latinLnBrk="0"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US" altLang="ko-KR" sz="1100" b="1" kern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100" b="1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세계 </a:t>
            </a:r>
            <a:r>
              <a:rPr lang="ko-KR" altLang="en-US" sz="11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최고 수준의 발전설비 운영 능력 및 노하우 보유</a:t>
            </a:r>
            <a:endParaRPr lang="en-US" altLang="ko-KR" sz="1100" b="1" kern="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1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우수한 건설경험 및 기술인력 보유</a:t>
            </a:r>
            <a:endParaRPr lang="en-US" altLang="ko-KR" sz="1100" b="1" kern="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1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다양한 발전설비 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O&amp;M(</a:t>
            </a:r>
            <a:r>
              <a:rPr lang="ko-KR" altLang="en-US" sz="11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운영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&amp;</a:t>
            </a:r>
            <a:r>
              <a:rPr lang="ko-KR" altLang="en-US" sz="11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관리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 </a:t>
            </a:r>
            <a:r>
              <a:rPr lang="ko-KR" altLang="en-US" sz="11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역량 보유</a:t>
            </a:r>
            <a:endParaRPr lang="en-US" altLang="ko-KR" sz="1100" b="1" kern="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1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발전설비 </a:t>
            </a:r>
            <a:r>
              <a:rPr lang="ko-KR" altLang="en-US" sz="1100" b="1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관련 기술축적 및 유연탄 혼소기술 보유</a:t>
            </a:r>
            <a:endParaRPr lang="en-US" altLang="ko-KR" sz="1100" b="1" kern="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1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건전한 재무구조 및 양질의 </a:t>
            </a:r>
            <a:r>
              <a:rPr lang="ko-KR" altLang="en-US" sz="1100" b="1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자금조달 가능</a:t>
            </a:r>
            <a:endParaRPr lang="en-US" altLang="ko-KR" sz="1100" b="1" kern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100" b="1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연료조달 </a:t>
            </a:r>
            <a:r>
              <a:rPr lang="ko-KR" altLang="en-US" sz="11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노하우 보유 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1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연료조달 단가 최저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5461428" y="1774271"/>
            <a:ext cx="3855816" cy="2057479"/>
          </a:xfrm>
          <a:prstGeom prst="roundRect">
            <a:avLst>
              <a:gd name="adj" fmla="val 2154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 latinLnBrk="0">
              <a:spcBef>
                <a:spcPts val="600"/>
              </a:spcBef>
              <a:defRPr/>
            </a:pPr>
            <a:r>
              <a:rPr lang="ko-KR" altLang="en-US" sz="1400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약점 </a:t>
            </a:r>
            <a:r>
              <a:rPr lang="en-US" altLang="ko-KR" sz="1400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(W – </a:t>
            </a:r>
            <a:r>
              <a:rPr lang="en-US" altLang="ko-KR" sz="14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Weakness)</a:t>
            </a:r>
            <a:endParaRPr lang="en-US" altLang="ko-KR" sz="1200" kern="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latinLnBrk="0"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US" altLang="ko-KR" sz="1100" b="1" kern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100" b="1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유류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1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가스 등 고원가 발전설비 보유</a:t>
            </a:r>
            <a:endParaRPr lang="en-US" altLang="ko-KR" sz="1100" b="1" kern="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1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원자재 수입지역 편재로 에너지 수급 안정성 취약</a:t>
            </a:r>
            <a:endParaRPr lang="en-US" altLang="ko-KR" sz="1100" b="1" kern="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1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설비 노후로 인한 발전 효율 감소 및 환경 유지비용 증가</a:t>
            </a:r>
            <a:endParaRPr lang="en-US" altLang="ko-KR" sz="1100" b="1" kern="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1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신재생 및 해외 사업개발 역량 미흡</a:t>
            </a:r>
            <a:endParaRPr lang="en-US" altLang="ko-KR" sz="1100" b="1" kern="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1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국제적으로 낮은 기업 인지도</a:t>
            </a:r>
            <a:endParaRPr lang="en-US" altLang="ko-KR" sz="1100" b="1" kern="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1200567" y="4311498"/>
            <a:ext cx="3855816" cy="2013762"/>
          </a:xfrm>
          <a:prstGeom prst="roundRect">
            <a:avLst>
              <a:gd name="adj" fmla="val 2598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 latinLnBrk="0">
              <a:spcBef>
                <a:spcPts val="600"/>
              </a:spcBef>
              <a:defRPr/>
            </a:pPr>
            <a:r>
              <a:rPr lang="ko-KR" altLang="en-US" sz="1400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기회 </a:t>
            </a:r>
            <a:r>
              <a:rPr lang="en-US" altLang="ko-KR" sz="1400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(O – Opportunity)</a:t>
            </a:r>
          </a:p>
          <a:p>
            <a:pPr marL="90488" indent="-90488" latinLnBrk="0"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US" altLang="ko-KR" sz="1100" b="1" kern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100" b="1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신재생에너지 </a:t>
            </a:r>
            <a:r>
              <a:rPr lang="ko-KR" altLang="en-US" sz="11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관련 정부 지원확대 및 사회적 관심 급증</a:t>
            </a:r>
            <a:endParaRPr lang="en-US" altLang="ko-KR" sz="1100" b="1" kern="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1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해외 발전산업 및 자주개발 투자에 대한 정책적 지원 확대</a:t>
            </a:r>
            <a:endParaRPr lang="en-US" altLang="ko-KR" sz="1100" b="1" kern="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1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친환경 전원에 대한 사회적 요구 증가</a:t>
            </a:r>
            <a:endParaRPr lang="en-US" altLang="ko-KR" sz="1100" b="1" kern="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11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CO2 </a:t>
            </a:r>
            <a:r>
              <a:rPr lang="ko-KR" altLang="en-US" sz="11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배출권 시장 등 확대로 인한 신규시장 형성</a:t>
            </a:r>
            <a:endParaRPr lang="en-US" altLang="ko-KR" sz="1100" b="1" kern="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1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국내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ko-KR" altLang="en-US" sz="11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해외 신재생에너지원 개발수요 증가</a:t>
            </a: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5461428" y="4311498"/>
            <a:ext cx="3855816" cy="2013762"/>
          </a:xfrm>
          <a:prstGeom prst="roundRect">
            <a:avLst>
              <a:gd name="adj" fmla="val 2598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 latinLnBrk="0">
              <a:spcBef>
                <a:spcPts val="600"/>
              </a:spcBef>
              <a:defRPr/>
            </a:pPr>
            <a:r>
              <a:rPr lang="ko-KR" altLang="en-US" sz="1400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위협 </a:t>
            </a:r>
            <a:r>
              <a:rPr lang="en-US" altLang="ko-KR" sz="1400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(T – Threat)</a:t>
            </a:r>
          </a:p>
          <a:p>
            <a:pPr marL="90488" indent="-90488" latinLnBrk="0"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US" altLang="ko-KR" sz="1200" b="1" kern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200" b="1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국내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전력산업 성장 둔화</a:t>
            </a:r>
            <a:endParaRPr lang="en-US" altLang="ko-KR" sz="1200" b="1" kern="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국내 전력산업 </a:t>
            </a:r>
            <a:r>
              <a:rPr lang="ko-KR" altLang="en-US" sz="1200" b="1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경쟁체계 심화</a:t>
            </a:r>
            <a:endParaRPr lang="en-US" altLang="ko-KR" sz="1200" b="1" kern="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유가불안정 등 발전원 가격 지속 상승</a:t>
            </a:r>
            <a:endParaRPr lang="en-US" altLang="ko-KR" sz="1200" b="1" kern="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부존자원의 한계로 인한 에너지 자원 민족주의 팽배</a:t>
            </a:r>
            <a:endParaRPr lang="en-US" altLang="ko-KR" sz="1200" b="1" kern="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화석연료에 대한 대내외 </a:t>
            </a:r>
            <a:r>
              <a:rPr lang="ko-KR" altLang="en-US" sz="1200" b="1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환경규제 심화</a:t>
            </a:r>
            <a:endParaRPr lang="en-US" altLang="ko-KR" sz="1200" b="1" kern="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642052" y="1794150"/>
            <a:ext cx="397545" cy="2035543"/>
            <a:chOff x="614065" y="1193800"/>
            <a:chExt cx="397545" cy="2159000"/>
          </a:xfrm>
        </p:grpSpPr>
        <p:sp>
          <p:nvSpPr>
            <p:cNvPr id="63" name="AutoShape 137"/>
            <p:cNvSpPr>
              <a:spLocks/>
            </p:cNvSpPr>
            <p:nvPr/>
          </p:nvSpPr>
          <p:spPr bwMode="auto">
            <a:xfrm flipH="1">
              <a:off x="801738" y="1193800"/>
              <a:ext cx="209872" cy="2159000"/>
            </a:xfrm>
            <a:prstGeom prst="rightBracket">
              <a:avLst>
                <a:gd name="adj" fmla="val 0"/>
              </a:avLst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18000" tIns="44450" rIns="18000" bIns="44450" anchor="ctr"/>
            <a:lstStyle/>
            <a:p>
              <a:pPr algn="ctr" latinLnBrk="0">
                <a:defRPr/>
              </a:pPr>
              <a:endParaRPr lang="ko-KR" altLang="en-US" kern="0" dirty="0">
                <a:solidFill>
                  <a:sysClr val="windowText" lastClr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14065" y="2148421"/>
              <a:ext cx="380480" cy="2497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tIns="36000" rIns="36000" bIns="36000" anchor="ctr" anchorCtr="0">
              <a:spAutoFit/>
            </a:bodyPr>
            <a:lstStyle/>
            <a:p>
              <a:pPr marL="93663" indent="-93663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/>
              </a:pPr>
              <a:r>
                <a:rPr kumimoji="1" lang="ko-KR" altLang="en-US" sz="1300" i="1" dirty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내부</a:t>
              </a:r>
              <a:endParaRPr kumimoji="1" lang="en-US" altLang="ko-KR" sz="1300" i="1" dirty="0">
                <a:solidFill>
                  <a:srgbClr val="A5002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201467" y="1415319"/>
            <a:ext cx="3859148" cy="344073"/>
            <a:chOff x="1208584" y="800807"/>
            <a:chExt cx="3816424" cy="344073"/>
          </a:xfrm>
        </p:grpSpPr>
        <p:sp>
          <p:nvSpPr>
            <p:cNvPr id="66" name="AutoShape 137"/>
            <p:cNvSpPr>
              <a:spLocks/>
            </p:cNvSpPr>
            <p:nvPr/>
          </p:nvSpPr>
          <p:spPr bwMode="auto">
            <a:xfrm rot="5400000" flipH="1">
              <a:off x="3011860" y="-868268"/>
              <a:ext cx="209872" cy="3816424"/>
            </a:xfrm>
            <a:prstGeom prst="rightBracket">
              <a:avLst>
                <a:gd name="adj" fmla="val 0"/>
              </a:avLst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18000" tIns="44450" rIns="18000" bIns="44450" anchor="ctr"/>
            <a:lstStyle/>
            <a:p>
              <a:pPr algn="ctr" latinLnBrk="0">
                <a:defRPr/>
              </a:pPr>
              <a:endParaRPr lang="ko-KR" altLang="en-US" kern="0" dirty="0">
                <a:solidFill>
                  <a:sysClr val="windowText" lastClr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852570" y="800807"/>
              <a:ext cx="528452" cy="27275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tIns="36000" rIns="36000" bIns="36000" anchor="ctr" anchorCtr="0">
              <a:spAutoFit/>
            </a:bodyPr>
            <a:lstStyle/>
            <a:p>
              <a:pPr marL="93663" indent="-93663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kumimoji="1" lang="ko-KR" altLang="en-US" sz="1300" b="1" i="1" dirty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긍정적</a:t>
              </a:r>
              <a:endParaRPr kumimoji="1" lang="en-US" altLang="ko-KR" sz="1300" b="1" i="1" dirty="0">
                <a:solidFill>
                  <a:srgbClr val="A5002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435895" y="1415319"/>
            <a:ext cx="3859148" cy="344073"/>
            <a:chOff x="1208584" y="800807"/>
            <a:chExt cx="3816424" cy="344073"/>
          </a:xfrm>
        </p:grpSpPr>
        <p:sp>
          <p:nvSpPr>
            <p:cNvPr id="69" name="AutoShape 137"/>
            <p:cNvSpPr>
              <a:spLocks/>
            </p:cNvSpPr>
            <p:nvPr/>
          </p:nvSpPr>
          <p:spPr bwMode="auto">
            <a:xfrm rot="5400000" flipH="1">
              <a:off x="3011860" y="-868268"/>
              <a:ext cx="209872" cy="3816424"/>
            </a:xfrm>
            <a:prstGeom prst="rightBracket">
              <a:avLst>
                <a:gd name="adj" fmla="val 0"/>
              </a:avLst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18000" tIns="44450" rIns="18000" bIns="44450" anchor="ctr"/>
            <a:lstStyle/>
            <a:p>
              <a:pPr algn="ctr" latinLnBrk="0">
                <a:defRPr/>
              </a:pPr>
              <a:endParaRPr lang="ko-KR" altLang="en-US" kern="0" dirty="0">
                <a:solidFill>
                  <a:sysClr val="windowText" lastClr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852570" y="800807"/>
              <a:ext cx="528452" cy="27275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tIns="36000" rIns="36000" bIns="36000" anchor="ctr" anchorCtr="0">
              <a:spAutoFit/>
            </a:bodyPr>
            <a:lstStyle/>
            <a:p>
              <a:pPr marL="93663" indent="-93663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kumimoji="1" lang="ko-KR" altLang="en-US" sz="1300" b="1" i="1" dirty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부정적</a:t>
              </a:r>
              <a:endParaRPr kumimoji="1" lang="en-US" altLang="ko-KR" sz="1300" b="1" i="1" dirty="0">
                <a:solidFill>
                  <a:srgbClr val="A5002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633887" y="4318821"/>
            <a:ext cx="397546" cy="1992292"/>
            <a:chOff x="605900" y="4109730"/>
            <a:chExt cx="397546" cy="2159000"/>
          </a:xfrm>
        </p:grpSpPr>
        <p:sp>
          <p:nvSpPr>
            <p:cNvPr id="72" name="AutoShape 137"/>
            <p:cNvSpPr>
              <a:spLocks/>
            </p:cNvSpPr>
            <p:nvPr/>
          </p:nvSpPr>
          <p:spPr bwMode="auto">
            <a:xfrm flipH="1">
              <a:off x="793574" y="4109730"/>
              <a:ext cx="209872" cy="2159000"/>
            </a:xfrm>
            <a:prstGeom prst="rightBracket">
              <a:avLst>
                <a:gd name="adj" fmla="val 0"/>
              </a:avLst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18000" tIns="44450" rIns="18000" bIns="44450" anchor="ctr"/>
            <a:lstStyle/>
            <a:p>
              <a:pPr algn="ctr" latinLnBrk="0">
                <a:defRPr/>
              </a:pPr>
              <a:endParaRPr lang="ko-KR" altLang="en-US" kern="0" dirty="0">
                <a:solidFill>
                  <a:sysClr val="windowText" lastClr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05900" y="5064351"/>
              <a:ext cx="380480" cy="2497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tIns="36000" rIns="36000" bIns="36000" anchor="ctr" anchorCtr="0">
              <a:spAutoFit/>
            </a:bodyPr>
            <a:lstStyle/>
            <a:p>
              <a:pPr marL="93663" indent="-93663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/>
              </a:pPr>
              <a:r>
                <a:rPr kumimoji="1" lang="ko-KR" altLang="en-US" sz="1300" i="1" dirty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외부</a:t>
              </a:r>
              <a:endParaRPr kumimoji="1" lang="en-US" altLang="ko-KR" sz="1300" i="1" dirty="0">
                <a:solidFill>
                  <a:srgbClr val="A5002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400493"/>
      </p:ext>
    </p:extLst>
  </p:cSld>
  <p:clrMapOvr>
    <a:masterClrMapping/>
  </p:clrMapOvr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7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197</Words>
  <Application>Microsoft Office PowerPoint</Application>
  <PresentationFormat>A4 용지(210x297mm)</PresentationFormat>
  <Paragraphs>37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Arial Unicode MS</vt:lpstr>
      <vt:lpstr>HY견고딕</vt:lpstr>
      <vt:lpstr>Noto Sans CJK KR Bold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17_Blank Presentation</vt:lpstr>
      <vt:lpstr>1.SWOT 요인 도출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14</cp:revision>
  <dcterms:created xsi:type="dcterms:W3CDTF">2015-03-30T03:05:29Z</dcterms:created>
  <dcterms:modified xsi:type="dcterms:W3CDTF">2015-07-17T04:45:02Z</dcterms:modified>
</cp:coreProperties>
</file>