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  <p:sldMasterId id="2147483672" r:id="rId5"/>
    <p:sldMasterId id="2147483675" r:id="rId6"/>
    <p:sldMasterId id="2147483678" r:id="rId7"/>
  </p:sldMasterIdLst>
  <p:notesMasterIdLst>
    <p:notesMasterId r:id="rId10"/>
  </p:notesMasterIdLst>
  <p:sldIdLst>
    <p:sldId id="288" r:id="rId8"/>
    <p:sldId id="289" r:id="rId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52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3EDB-6BCA-479A-96B8-4BBE8448063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4A607-5D5B-47A1-89B8-212D16BFE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4A607-5D5B-47A1-89B8-212D16BFE0D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5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4A607-5D5B-47A1-89B8-212D16BFE0D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93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3596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72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0847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9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81748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270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00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849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556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1012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55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2489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58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722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5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6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11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산업구조분석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Arial" charset="0"/>
                <a:cs typeface="Arial" charset="0"/>
              </a:rPr>
              <a:t>산업구조분석 모델을 활용하여 전력산업의 경쟁 및 수익률에 영향을 미치는 요인을 </a:t>
            </a:r>
            <a:r>
              <a:rPr lang="ko-KR" altLang="en-US" smtClean="0">
                <a:latin typeface="Arial" charset="0"/>
                <a:cs typeface="Arial" charset="0"/>
              </a:rPr>
              <a:t>정의함</a:t>
            </a:r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4" name="Rectangle 61" descr="밝은 하향 대각선"/>
          <p:cNvSpPr>
            <a:spLocks noChangeArrowheads="1"/>
          </p:cNvSpPr>
          <p:nvPr/>
        </p:nvSpPr>
        <p:spPr bwMode="auto">
          <a:xfrm>
            <a:off x="293914" y="1628800"/>
            <a:ext cx="9296400" cy="4824536"/>
          </a:xfrm>
          <a:prstGeom prst="rect">
            <a:avLst/>
          </a:prstGeom>
          <a:pattFill prst="ltDnDiag">
            <a:fgClr>
              <a:srgbClr val="EAEAEA"/>
            </a:fgClr>
            <a:bgClr>
              <a:srgbClr val="FFFFFF"/>
            </a:bgClr>
          </a:patt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568849" y="3297031"/>
            <a:ext cx="2881312" cy="2730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구매자 </a:t>
            </a:r>
            <a:r>
              <a:rPr kumimoji="1" lang="ko-KR" altLang="en-US" sz="1200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교섭력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514499" y="1680716"/>
            <a:ext cx="2879725" cy="2730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200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잠재적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진입</a:t>
            </a:r>
            <a:endParaRPr kumimoji="1" lang="ko-KR" altLang="en-US" sz="1200" dirty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2211" y="3297031"/>
            <a:ext cx="2881313" cy="2730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200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공급자 교섭력</a:t>
            </a:r>
          </a:p>
        </p:txBody>
      </p:sp>
      <p:sp>
        <p:nvSpPr>
          <p:cNvPr id="8" name="Rectangle 71"/>
          <p:cNvSpPr>
            <a:spLocks noChangeArrowheads="1"/>
          </p:cNvSpPr>
          <p:nvPr/>
        </p:nvSpPr>
        <p:spPr bwMode="auto">
          <a:xfrm>
            <a:off x="6575198" y="3636756"/>
            <a:ext cx="1404000" cy="10977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marL="87313" indent="-87313" algn="ctr" eaLnBrk="0" fontAlgn="base" hangingPunct="0">
              <a:spcBef>
                <a:spcPts val="300"/>
              </a:spcBef>
              <a:spcAft>
                <a:spcPct val="0"/>
              </a:spcAft>
            </a:pPr>
            <a:endParaRPr kumimoji="1" lang="en-US" altLang="ko-KR" sz="1300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87313" indent="-87313" algn="ctr" eaLnBrk="0" fontAlgn="base" hangingPunct="0">
              <a:spcBef>
                <a:spcPts val="300"/>
              </a:spcBef>
              <a:spcAft>
                <a:spcPct val="0"/>
              </a:spcAft>
            </a:pPr>
            <a:r>
              <a:rPr kumimoji="1" lang="ko-KR" altLang="en-US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정부</a:t>
            </a:r>
            <a:endParaRPr kumimoji="1" lang="en-US" altLang="ko-KR" sz="1300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87313" indent="-87313" algn="ctr" eaLnBrk="0" fontAlgn="base" hangingPunct="0">
              <a:spcBef>
                <a:spcPts val="300"/>
              </a:spcBef>
              <a:spcAft>
                <a:spcPct val="0"/>
              </a:spcAft>
            </a:pPr>
            <a:r>
              <a:rPr kumimoji="1" lang="ko-KR" altLang="en-US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한국전력</a:t>
            </a:r>
            <a:endParaRPr kumimoji="1" lang="en-US" altLang="ko-KR" sz="1300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87313" indent="-87313" algn="ctr" eaLnBrk="0" fontAlgn="base" hangingPunct="0">
              <a:spcBef>
                <a:spcPts val="300"/>
              </a:spcBef>
              <a:spcAft>
                <a:spcPct val="0"/>
              </a:spcAft>
            </a:pPr>
            <a:r>
              <a:rPr kumimoji="1" lang="ko-KR" altLang="en-US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전력거래소</a:t>
            </a:r>
            <a:endParaRPr kumimoji="1" lang="ko-KR" altLang="en-US" sz="1300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Rectangle 72"/>
          <p:cNvSpPr>
            <a:spLocks noChangeArrowheads="1"/>
          </p:cNvSpPr>
          <p:nvPr/>
        </p:nvSpPr>
        <p:spPr bwMode="auto">
          <a:xfrm>
            <a:off x="3514499" y="1999804"/>
            <a:ext cx="2879725" cy="10977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marL="87313" indent="-87313"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민간발전사</a:t>
            </a:r>
            <a:r>
              <a:rPr kumimoji="1" lang="en-US" altLang="ko-KR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해외선진 발전사</a:t>
            </a:r>
            <a:endParaRPr kumimoji="1" lang="ko-KR" altLang="en-US" sz="1300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Rectangle 73"/>
          <p:cNvSpPr>
            <a:spLocks noChangeArrowheads="1"/>
          </p:cNvSpPr>
          <p:nvPr/>
        </p:nvSpPr>
        <p:spPr bwMode="auto">
          <a:xfrm>
            <a:off x="452211" y="3636756"/>
            <a:ext cx="2881313" cy="10977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marL="87313" indent="-87313"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발전연료</a:t>
            </a:r>
            <a:r>
              <a:rPr kumimoji="1" lang="en-US" altLang="ko-KR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kumimoji="1" lang="ko-KR" altLang="en-US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공급자</a:t>
            </a:r>
            <a:endParaRPr kumimoji="1" lang="en-US" altLang="ko-KR" sz="1300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87313" indent="-87313"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발전설비 공급자</a:t>
            </a:r>
            <a:endParaRPr kumimoji="1" lang="ko-KR" altLang="en-US" sz="1300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Rectangle 74"/>
          <p:cNvSpPr>
            <a:spLocks noChangeArrowheads="1"/>
          </p:cNvSpPr>
          <p:nvPr/>
        </p:nvSpPr>
        <p:spPr bwMode="auto">
          <a:xfrm>
            <a:off x="3514499" y="3297031"/>
            <a:ext cx="2879725" cy="2730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산업 내 경쟁자</a:t>
            </a:r>
            <a:endParaRPr kumimoji="1" lang="ko-KR" altLang="en-US" sz="1200" dirty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Rectangle 75"/>
          <p:cNvSpPr>
            <a:spLocks noChangeArrowheads="1"/>
          </p:cNvSpPr>
          <p:nvPr/>
        </p:nvSpPr>
        <p:spPr bwMode="auto">
          <a:xfrm>
            <a:off x="3514499" y="3636756"/>
            <a:ext cx="2879725" cy="10977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marL="87313" indent="-87313" algn="ctr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kumimoji="1" lang="ko-KR" altLang="en-US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원자력발전사</a:t>
            </a:r>
            <a:r>
              <a:rPr kumimoji="1" lang="en-US" altLang="ko-KR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/>
            </a:r>
            <a:br>
              <a:rPr kumimoji="1" lang="en-US" altLang="ko-KR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kumimoji="1" lang="en-US" altLang="ko-KR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kumimoji="1" lang="ko-KR" altLang="en-US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한국수력원자력</a:t>
            </a:r>
            <a:r>
              <a:rPr kumimoji="1" lang="en-US" altLang="ko-KR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  <a:p>
            <a:pPr marL="87313" indent="-87313" algn="ctr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kumimoji="1" lang="ko-KR" altLang="en-US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화력발전</a:t>
            </a:r>
            <a:r>
              <a:rPr kumimoji="1" lang="en-US" altLang="ko-KR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5</a:t>
            </a:r>
            <a:r>
              <a:rPr kumimoji="1" lang="ko-KR" altLang="en-US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개사</a:t>
            </a:r>
            <a:r>
              <a:rPr kumimoji="1" lang="en-US" altLang="ko-KR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/>
            </a:r>
            <a:br>
              <a:rPr kumimoji="1" lang="en-US" altLang="ko-KR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kumimoji="1" lang="en-US" altLang="ko-KR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동서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남동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서부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중부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남부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kumimoji="1" lang="ko-KR" altLang="en-US" sz="1200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Rectangle 76"/>
          <p:cNvSpPr>
            <a:spLocks noChangeArrowheads="1"/>
          </p:cNvSpPr>
          <p:nvPr/>
        </p:nvSpPr>
        <p:spPr bwMode="auto">
          <a:xfrm>
            <a:off x="3514499" y="4926617"/>
            <a:ext cx="2879725" cy="2730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200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대체재 위협</a:t>
            </a:r>
          </a:p>
        </p:txBody>
      </p:sp>
      <p:sp>
        <p:nvSpPr>
          <p:cNvPr id="14" name="Rectangle 77"/>
          <p:cNvSpPr>
            <a:spLocks noChangeArrowheads="1"/>
          </p:cNvSpPr>
          <p:nvPr/>
        </p:nvSpPr>
        <p:spPr bwMode="auto">
          <a:xfrm>
            <a:off x="3514499" y="5266342"/>
            <a:ext cx="2879725" cy="10977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marL="87313" indent="-87313"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신재생에너지</a:t>
            </a:r>
            <a:r>
              <a:rPr kumimoji="1" lang="en-US" altLang="ko-KR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kumimoji="1" lang="ko-KR" altLang="en-US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기술</a:t>
            </a:r>
            <a:r>
              <a:rPr kumimoji="1" lang="en-US" altLang="ko-KR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  <a:p>
            <a:pPr marL="87313" indent="-87313"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에너지저장</a:t>
            </a:r>
            <a:r>
              <a:rPr kumimoji="1" lang="en-US" altLang="ko-KR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kumimoji="1" lang="ko-KR" altLang="en-US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기술</a:t>
            </a:r>
            <a:r>
              <a:rPr kumimoji="1" lang="en-US" altLang="ko-KR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kumimoji="1" lang="ko-KR" altLang="en-US" sz="1300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5" name="AutoShape 78"/>
          <p:cNvCxnSpPr>
            <a:cxnSpLocks noChangeShapeType="1"/>
            <a:stCxn id="13" idx="0"/>
            <a:endCxn id="12" idx="2"/>
          </p:cNvCxnSpPr>
          <p:nvPr/>
        </p:nvCxnSpPr>
        <p:spPr bwMode="auto">
          <a:xfrm flipV="1">
            <a:off x="4954362" y="4734538"/>
            <a:ext cx="0" cy="19207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79"/>
          <p:cNvCxnSpPr>
            <a:cxnSpLocks noChangeShapeType="1"/>
            <a:stCxn id="8" idx="1"/>
            <a:endCxn id="12" idx="3"/>
          </p:cNvCxnSpPr>
          <p:nvPr/>
        </p:nvCxnSpPr>
        <p:spPr bwMode="auto">
          <a:xfrm flipH="1">
            <a:off x="6394224" y="4185647"/>
            <a:ext cx="18097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80"/>
          <p:cNvCxnSpPr>
            <a:cxnSpLocks noChangeShapeType="1"/>
            <a:stCxn id="12" idx="1"/>
            <a:endCxn id="10" idx="3"/>
          </p:cNvCxnSpPr>
          <p:nvPr/>
        </p:nvCxnSpPr>
        <p:spPr bwMode="auto">
          <a:xfrm flipH="1">
            <a:off x="3333524" y="4185647"/>
            <a:ext cx="18097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81"/>
          <p:cNvCxnSpPr>
            <a:cxnSpLocks noChangeShapeType="1"/>
            <a:stCxn id="9" idx="2"/>
            <a:endCxn id="11" idx="0"/>
          </p:cNvCxnSpPr>
          <p:nvPr/>
        </p:nvCxnSpPr>
        <p:spPr bwMode="auto">
          <a:xfrm>
            <a:off x="4954362" y="3097586"/>
            <a:ext cx="0" cy="19944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6575198" y="3636510"/>
            <a:ext cx="1404000" cy="2730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 구매자</a:t>
            </a:r>
            <a:endParaRPr kumimoji="1" lang="ko-KR" altLang="en-US" sz="1200" dirty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Rectangle 71"/>
          <p:cNvSpPr>
            <a:spLocks noChangeArrowheads="1"/>
          </p:cNvSpPr>
          <p:nvPr/>
        </p:nvSpPr>
        <p:spPr bwMode="auto">
          <a:xfrm>
            <a:off x="8046566" y="3636756"/>
            <a:ext cx="1404000" cy="10977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marL="87313" indent="-87313" algn="ctr"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en-US" altLang="ko-KR" sz="1300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87313" indent="-87313"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에너지소비자</a:t>
            </a:r>
            <a:endParaRPr kumimoji="1" lang="en-US" altLang="ko-KR" sz="1300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87313" indent="-87313"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kumimoji="1" lang="ko-KR" altLang="en-US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기업</a:t>
            </a:r>
            <a:r>
              <a:rPr kumimoji="1" lang="en-US" altLang="ko-KR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국민</a:t>
            </a:r>
            <a:r>
              <a:rPr kumimoji="1" lang="en-US" altLang="ko-KR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kumimoji="1" lang="ko-KR" altLang="en-US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등</a:t>
            </a:r>
            <a:r>
              <a:rPr kumimoji="1" lang="en-US" altLang="ko-KR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kumimoji="1" lang="ko-KR" altLang="en-US" sz="1300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8046566" y="3636510"/>
            <a:ext cx="1404000" cy="2730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 구매자</a:t>
            </a:r>
            <a:endParaRPr kumimoji="1" lang="ko-KR" altLang="en-US" sz="1200" dirty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7382" y="4744402"/>
            <a:ext cx="3013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 fontAlgn="base" latinLnBrk="0">
              <a:spcAft>
                <a:spcPts val="600"/>
              </a:spcAft>
              <a:buFont typeface="Arial" pitchFamily="34" charset="0"/>
              <a:buChar char="•"/>
            </a:pPr>
            <a:r>
              <a:rPr kumimoji="1" lang="ko-KR" altLang="en-US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발전에 있어서 생산단가에 가장 큰 요인은 연료이며</a:t>
            </a:r>
            <a:r>
              <a:rPr kumimoji="1" lang="en-US" altLang="ko-KR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</a:t>
            </a:r>
            <a:r>
              <a:rPr kumimoji="1" lang="ko-KR" altLang="en-US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발전설비 공급 또한 발전소 건설</a:t>
            </a:r>
            <a:r>
              <a:rPr kumimoji="1" lang="en-US" altLang="ko-KR" sz="1100" b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100" b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운영시 </a:t>
            </a:r>
            <a:r>
              <a:rPr kumimoji="1" lang="ko-KR" altLang="en-US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주된 공급자임</a:t>
            </a:r>
            <a:endParaRPr kumimoji="1" lang="en-US" altLang="ko-KR" sz="11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fontAlgn="base" latinLnBrk="0">
              <a:spcAft>
                <a:spcPts val="600"/>
              </a:spcAft>
              <a:buFont typeface="Arial" pitchFamily="34" charset="0"/>
              <a:buChar char="•"/>
            </a:pPr>
            <a:r>
              <a:rPr kumimoji="1" lang="ko-KR" altLang="en-US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이를 근거로 가장 중요한 공급자를 발전연료 공급자</a:t>
            </a:r>
            <a:r>
              <a:rPr kumimoji="1" lang="en-US" altLang="ko-KR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kumimoji="1" lang="ko-KR" altLang="en-US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및 발전설비 공급자로 설정함</a:t>
            </a:r>
            <a:endParaRPr kumimoji="1" lang="ko-KR" altLang="en-US" sz="1100" b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93160" y="1997212"/>
            <a:ext cx="324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 fontAlgn="base" latinLnBrk="0">
              <a:spcAft>
                <a:spcPts val="600"/>
              </a:spcAft>
              <a:buFont typeface="Arial" pitchFamily="34" charset="0"/>
              <a:buChar char="•"/>
            </a:pPr>
            <a:r>
              <a:rPr kumimoji="1" lang="ko-KR" altLang="en-US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아직은 소규모로 전력을 생산</a:t>
            </a:r>
            <a:r>
              <a:rPr kumimoji="1" lang="en-US" altLang="ko-KR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kumimoji="1" lang="ko-KR" altLang="en-US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공급하고 있으나</a:t>
            </a:r>
            <a:r>
              <a:rPr kumimoji="1" lang="en-US" altLang="ko-KR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신재생에너지원 등을 활용하여 발전단가를 낮추고</a:t>
            </a:r>
            <a:r>
              <a:rPr kumimoji="1" lang="en-US" altLang="ko-KR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대규모 자본 투자를 통해 규모의 경제가 실현될 경우 상당한 위협요인이 될 수 있음</a:t>
            </a:r>
            <a:endParaRPr kumimoji="1" lang="ko-KR" altLang="en-US" sz="1100" b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93160" y="5863026"/>
            <a:ext cx="28585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 fontAlgn="base" latinLnBrk="0">
              <a:spcAft>
                <a:spcPts val="600"/>
              </a:spcAft>
              <a:buFont typeface="Arial" pitchFamily="34" charset="0"/>
              <a:buChar char="•"/>
            </a:pPr>
            <a:r>
              <a:rPr kumimoji="1" lang="ko-KR" altLang="en-US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신재생에너지 및 에너지저장 기술을 원자력 및 화석연료를 기반으로 한 기존 발전사를 위협하는 대체재로 파악함</a:t>
            </a:r>
            <a:endParaRPr kumimoji="1" lang="ko-KR" altLang="en-US" sz="1100" b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92078" y="4759150"/>
            <a:ext cx="2858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 fontAlgn="base" latinLnBrk="0">
              <a:spcAft>
                <a:spcPts val="600"/>
              </a:spcAft>
              <a:buFont typeface="Arial" pitchFamily="34" charset="0"/>
              <a:buChar char="•"/>
            </a:pPr>
            <a:r>
              <a:rPr kumimoji="1" lang="ko-KR" altLang="en-US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전력유통구조상 한국전력</a:t>
            </a:r>
            <a:r>
              <a:rPr kumimoji="1" lang="en-US" altLang="ko-KR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kumimoji="1" lang="ko-KR" altLang="en-US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전력거래소</a:t>
            </a:r>
            <a:r>
              <a:rPr kumimoji="1" lang="en-US" altLang="ko-KR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r>
              <a:rPr kumimoji="1" lang="ko-KR" altLang="en-US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 구매자이나</a:t>
            </a:r>
            <a:r>
              <a:rPr kumimoji="1" lang="en-US" altLang="ko-KR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실질적인 구매요인이 되는 에너지소비자가 중요한 구매자이므로 </a:t>
            </a:r>
            <a:r>
              <a:rPr kumimoji="1" lang="en-US" altLang="ko-KR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kumimoji="1" lang="ko-KR" altLang="en-US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 구매자로 설정함</a:t>
            </a:r>
          </a:p>
        </p:txBody>
      </p:sp>
      <p:grpSp>
        <p:nvGrpSpPr>
          <p:cNvPr id="26" name="그룹 32"/>
          <p:cNvGrpSpPr>
            <a:grpSpLocks/>
          </p:cNvGrpSpPr>
          <p:nvPr/>
        </p:nvGrpSpPr>
        <p:grpSpPr bwMode="auto">
          <a:xfrm>
            <a:off x="466381" y="1196752"/>
            <a:ext cx="9012237" cy="354012"/>
            <a:chOff x="549626" y="1628800"/>
            <a:chExt cx="4115342" cy="353502"/>
          </a:xfrm>
        </p:grpSpPr>
        <p:sp>
          <p:nvSpPr>
            <p:cNvPr id="27" name="Text Box 6"/>
            <p:cNvSpPr txBox="1">
              <a:spLocks noChangeArrowheads="1"/>
            </p:cNvSpPr>
            <p:nvPr/>
          </p:nvSpPr>
          <p:spPr bwMode="auto">
            <a:xfrm>
              <a:off x="549626" y="1628800"/>
              <a:ext cx="4115342" cy="31070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0">
                <a:spcBef>
                  <a:spcPct val="50000"/>
                </a:spcBef>
                <a:buFont typeface="Wingdings" pitchFamily="2" charset="2"/>
                <a:buNone/>
                <a:defRPr/>
              </a:pPr>
              <a:r>
                <a:rPr lang="ko-KR" altLang="en-US" sz="1400" kern="0" dirty="0" smtClean="0">
                  <a:solidFill>
                    <a:sysClr val="windowText" lastClr="000000"/>
                  </a:solidFill>
                  <a:cs typeface="Arial" pitchFamily="34" charset="0"/>
                </a:rPr>
                <a:t>전력산업 </a:t>
              </a:r>
              <a:r>
                <a:rPr lang="en-US" altLang="ko-KR" sz="1400" kern="0" dirty="0" smtClean="0">
                  <a:solidFill>
                    <a:sysClr val="windowText" lastClr="000000"/>
                  </a:solidFill>
                  <a:cs typeface="Arial" pitchFamily="34" charset="0"/>
                </a:rPr>
                <a:t>5 Force Define</a:t>
              </a:r>
              <a:endParaRPr lang="ko-KR" altLang="en-US" sz="1400" kern="0" dirty="0">
                <a:solidFill>
                  <a:sysClr val="windowText" lastClr="000000"/>
                </a:solidFill>
                <a:cs typeface="Arial" pitchFamily="34" charset="0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49626" y="1982302"/>
              <a:ext cx="41042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860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4</a:t>
            </a:r>
            <a:r>
              <a:rPr lang="en-US" altLang="ko-KR" dirty="0" smtClean="0">
                <a:latin typeface="Arial" charset="0"/>
                <a:cs typeface="Arial" charset="0"/>
              </a:rPr>
              <a:t>.</a:t>
            </a:r>
            <a:r>
              <a:rPr lang="ko-KR" altLang="en-US" dirty="0" smtClean="0">
                <a:latin typeface="Arial" charset="0"/>
                <a:cs typeface="Arial" charset="0"/>
              </a:rPr>
              <a:t>가치 사슬</a:t>
            </a:r>
            <a:r>
              <a:rPr lang="en-US" altLang="ko-KR" dirty="0" smtClean="0">
                <a:latin typeface="Arial" charset="0"/>
                <a:cs typeface="Arial" charset="0"/>
              </a:rPr>
              <a:t>(Value chain) </a:t>
            </a:r>
            <a:r>
              <a:rPr lang="ko-KR" altLang="en-US" dirty="0" smtClean="0">
                <a:latin typeface="Arial" charset="0"/>
                <a:cs typeface="Arial" charset="0"/>
              </a:rPr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Arial" charset="0"/>
                <a:cs typeface="Arial" charset="0"/>
              </a:rPr>
              <a:t>가치 사슬을 </a:t>
            </a:r>
            <a:r>
              <a:rPr lang="en-US" altLang="ko-KR" dirty="0">
                <a:latin typeface="Arial" charset="0"/>
                <a:cs typeface="Arial" charset="0"/>
              </a:rPr>
              <a:t>5</a:t>
            </a:r>
            <a:r>
              <a:rPr lang="ko-KR" altLang="en-US" dirty="0">
                <a:latin typeface="Arial" charset="0"/>
                <a:cs typeface="Arial" charset="0"/>
              </a:rPr>
              <a:t>대 </a:t>
            </a:r>
            <a:r>
              <a:rPr lang="ko-KR" altLang="en-US" dirty="0" smtClean="0">
                <a:latin typeface="Arial" charset="0"/>
                <a:cs typeface="Arial" charset="0"/>
              </a:rPr>
              <a:t>주요 활동 </a:t>
            </a:r>
            <a:r>
              <a:rPr lang="ko-KR" altLang="en-US" dirty="0">
                <a:latin typeface="Arial" charset="0"/>
                <a:cs typeface="Arial" charset="0"/>
              </a:rPr>
              <a:t>및 </a:t>
            </a:r>
            <a:r>
              <a:rPr lang="en-US" altLang="ko-KR" dirty="0">
                <a:latin typeface="Arial" charset="0"/>
                <a:cs typeface="Arial" charset="0"/>
              </a:rPr>
              <a:t>4</a:t>
            </a:r>
            <a:r>
              <a:rPr lang="ko-KR" altLang="en-US" dirty="0">
                <a:latin typeface="Arial" charset="0"/>
                <a:cs typeface="Arial" charset="0"/>
              </a:rPr>
              <a:t>대 </a:t>
            </a:r>
            <a:r>
              <a:rPr lang="ko-KR" altLang="en-US" dirty="0" smtClean="0">
                <a:latin typeface="Arial" charset="0"/>
                <a:cs typeface="Arial" charset="0"/>
              </a:rPr>
              <a:t>지원 활동으로 </a:t>
            </a:r>
            <a:r>
              <a:rPr lang="ko-KR" altLang="en-US" dirty="0">
                <a:latin typeface="Arial" charset="0"/>
                <a:cs typeface="Arial" charset="0"/>
              </a:rPr>
              <a:t>정의하고</a:t>
            </a:r>
            <a:r>
              <a:rPr lang="en-US" altLang="ko-KR" dirty="0">
                <a:latin typeface="Arial" charset="0"/>
                <a:cs typeface="Arial" charset="0"/>
              </a:rPr>
              <a:t>, </a:t>
            </a:r>
            <a:r>
              <a:rPr lang="ko-KR" altLang="en-US" dirty="0" smtClean="0">
                <a:latin typeface="Arial" charset="0"/>
                <a:cs typeface="Arial" charset="0"/>
              </a:rPr>
              <a:t>정성적</a:t>
            </a:r>
            <a:r>
              <a:rPr lang="en-US" altLang="ko-KR" dirty="0" smtClean="0">
                <a:latin typeface="Arial" charset="0"/>
                <a:cs typeface="Arial" charset="0"/>
              </a:rPr>
              <a:t>/</a:t>
            </a:r>
            <a:r>
              <a:rPr lang="ko-KR" altLang="en-US" dirty="0" smtClean="0">
                <a:latin typeface="Arial" charset="0"/>
                <a:cs typeface="Arial" charset="0"/>
              </a:rPr>
              <a:t>정량적 분석을 통해 기업의 핵심 역량과 수준을 파악할 것임</a:t>
            </a:r>
            <a:endParaRPr lang="ko-KR" altLang="en-US" dirty="0"/>
          </a:p>
        </p:txBody>
      </p:sp>
      <p:sp>
        <p:nvSpPr>
          <p:cNvPr id="4" name="Rectangle 61" descr="밝은 하향 대각선"/>
          <p:cNvSpPr>
            <a:spLocks noChangeArrowheads="1"/>
          </p:cNvSpPr>
          <p:nvPr/>
        </p:nvSpPr>
        <p:spPr bwMode="auto">
          <a:xfrm>
            <a:off x="621634" y="1929848"/>
            <a:ext cx="8507830" cy="4365485"/>
          </a:xfrm>
          <a:prstGeom prst="rect">
            <a:avLst/>
          </a:prstGeom>
          <a:pattFill prst="ltDnDiag">
            <a:fgClr>
              <a:srgbClr val="EAEAEA"/>
            </a:fgClr>
            <a:bgClr>
              <a:srgbClr val="FFFFFF"/>
            </a:bgClr>
          </a:patt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ko-KR" dirty="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" name="AutoShape 92"/>
          <p:cNvSpPr>
            <a:spLocks noChangeArrowheads="1"/>
          </p:cNvSpPr>
          <p:nvPr/>
        </p:nvSpPr>
        <p:spPr bwMode="auto">
          <a:xfrm>
            <a:off x="1679906" y="2203362"/>
            <a:ext cx="7201212" cy="3692525"/>
          </a:xfrm>
          <a:prstGeom prst="homePlate">
            <a:avLst>
              <a:gd name="adj" fmla="val 11191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400" b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AutoShape 93"/>
          <p:cNvSpPr>
            <a:spLocks noChangeArrowheads="1"/>
          </p:cNvSpPr>
          <p:nvPr/>
        </p:nvSpPr>
        <p:spPr bwMode="auto">
          <a:xfrm>
            <a:off x="1679904" y="2203362"/>
            <a:ext cx="6731270" cy="3692525"/>
          </a:xfrm>
          <a:prstGeom prst="homePlate">
            <a:avLst>
              <a:gd name="adj" fmla="val 11191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400" b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Rectangle 128"/>
          <p:cNvSpPr>
            <a:spLocks noChangeArrowheads="1"/>
          </p:cNvSpPr>
          <p:nvPr/>
        </p:nvSpPr>
        <p:spPr bwMode="auto">
          <a:xfrm rot="6181950">
            <a:off x="8093220" y="4792169"/>
            <a:ext cx="71333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MARGIN</a:t>
            </a:r>
          </a:p>
        </p:txBody>
      </p:sp>
      <p:sp>
        <p:nvSpPr>
          <p:cNvPr id="8" name="Rectangle 128"/>
          <p:cNvSpPr>
            <a:spLocks noChangeArrowheads="1"/>
          </p:cNvSpPr>
          <p:nvPr/>
        </p:nvSpPr>
        <p:spPr bwMode="auto">
          <a:xfrm rot="4589398">
            <a:off x="8101061" y="3094202"/>
            <a:ext cx="71333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MARGIN</a:t>
            </a:r>
          </a:p>
        </p:txBody>
      </p:sp>
      <p:cxnSp>
        <p:nvCxnSpPr>
          <p:cNvPr id="9" name="직선 연결선 8"/>
          <p:cNvCxnSpPr>
            <a:stCxn id="6" idx="3"/>
            <a:endCxn id="6" idx="1"/>
          </p:cNvCxnSpPr>
          <p:nvPr/>
        </p:nvCxnSpPr>
        <p:spPr bwMode="auto">
          <a:xfrm flipH="1">
            <a:off x="1679904" y="4049625"/>
            <a:ext cx="6731270" cy="0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/>
          <p:cNvCxnSpPr/>
          <p:nvPr/>
        </p:nvCxnSpPr>
        <p:spPr bwMode="auto">
          <a:xfrm>
            <a:off x="1716066" y="2650688"/>
            <a:ext cx="6389081" cy="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1716066" y="3100738"/>
            <a:ext cx="6479091" cy="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/>
          <p:nvPr/>
        </p:nvCxnSpPr>
        <p:spPr bwMode="auto">
          <a:xfrm>
            <a:off x="1716066" y="3550788"/>
            <a:ext cx="6569101" cy="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029454" y="2261368"/>
            <a:ext cx="3939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감사</a:t>
            </a:r>
            <a:r>
              <a:rPr kumimoji="1" lang="en-US" altLang="ko-KR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총무</a:t>
            </a:r>
            <a:r>
              <a:rPr kumimoji="1" lang="en-US" altLang="ko-KR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회계</a:t>
            </a:r>
            <a:r>
              <a:rPr kumimoji="1" lang="en-US" altLang="ko-KR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IT, 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재무</a:t>
            </a:r>
            <a:r>
              <a:rPr kumimoji="1" lang="en-US" altLang="ko-KR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기획</a:t>
            </a:r>
            <a:r>
              <a:rPr kumimoji="1" lang="en-US" altLang="ko-KR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평가</a:t>
            </a:r>
            <a:r>
              <a:rPr kumimoji="1" lang="en-US" altLang="ko-KR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홍보</a:t>
            </a:r>
            <a:endParaRPr kumimoji="1" lang="ko-KR" altLang="en-US" sz="1400" b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05032" y="2716182"/>
            <a:ext cx="1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인사</a:t>
            </a:r>
            <a:r>
              <a:rPr kumimoji="1" lang="en-US" altLang="ko-KR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노무</a:t>
            </a:r>
            <a:r>
              <a:rPr kumimoji="1" lang="en-US" altLang="ko-KR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교육</a:t>
            </a:r>
            <a:endParaRPr kumimoji="1" lang="ko-KR" altLang="en-US" sz="1400" b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36616" y="3170996"/>
            <a:ext cx="310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R&amp;D, 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품질 안전</a:t>
            </a:r>
            <a:r>
              <a:rPr kumimoji="1" lang="en-US" altLang="ko-KR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기술 지원</a:t>
            </a:r>
            <a:endParaRPr kumimoji="1" lang="ko-KR" altLang="en-US" sz="1400" b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4488" y="3625809"/>
            <a:ext cx="5404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 개발</a:t>
            </a:r>
            <a:r>
              <a:rPr kumimoji="1" lang="en-US" altLang="ko-KR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국내</a:t>
            </a:r>
            <a:r>
              <a:rPr kumimoji="1" lang="en-US" altLang="ko-KR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해외</a:t>
            </a:r>
            <a:r>
              <a:rPr kumimoji="1" lang="en-US" altLang="ko-KR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), </a:t>
            </a:r>
            <a:r>
              <a:rPr kumimoji="1" lang="ko-KR" altLang="en-US" sz="1400" b="1" dirty="0" err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신재생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에너지 개발</a:t>
            </a:r>
            <a:r>
              <a:rPr kumimoji="1" lang="en-US" altLang="ko-KR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자원 개발</a:t>
            </a:r>
            <a:endParaRPr kumimoji="1" lang="ko-KR" altLang="en-US" sz="1400" b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 bwMode="auto">
          <a:xfrm flipV="1">
            <a:off x="2929213" y="4061083"/>
            <a:ext cx="0" cy="1829965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 flipV="1">
            <a:off x="4252009" y="4045843"/>
            <a:ext cx="0" cy="1829965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직선 연결선 18"/>
          <p:cNvCxnSpPr/>
          <p:nvPr/>
        </p:nvCxnSpPr>
        <p:spPr bwMode="auto">
          <a:xfrm flipV="1">
            <a:off x="5574805" y="4061083"/>
            <a:ext cx="0" cy="1829965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/>
          <p:cNvCxnSpPr/>
          <p:nvPr/>
        </p:nvCxnSpPr>
        <p:spPr bwMode="auto">
          <a:xfrm flipV="1">
            <a:off x="6897601" y="4045843"/>
            <a:ext cx="0" cy="1829965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817839" y="4142932"/>
            <a:ext cx="1046930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90488" indent="-90488" algn="ctr" fontAlgn="base"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전원 계획</a:t>
            </a:r>
            <a:endParaRPr kumimoji="1" lang="en-US" altLang="ko-KR" sz="14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algn="ctr" fontAlgn="base"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수립</a:t>
            </a:r>
            <a:endParaRPr kumimoji="1" lang="ko-KR" altLang="en-US" sz="1400" b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67147" y="4142932"/>
            <a:ext cx="1046930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90488" indent="-90488" algn="ctr" fontAlgn="base"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발전소</a:t>
            </a:r>
            <a:endParaRPr kumimoji="1" lang="en-US" altLang="ko-KR" sz="14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algn="ctr" fontAlgn="base"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건설</a:t>
            </a:r>
            <a:endParaRPr kumimoji="1" lang="ko-KR" altLang="en-US" sz="1400" b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88354" y="4250654"/>
            <a:ext cx="104693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90488" indent="-90488" algn="ctr" fontAlgn="base"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연료 조달</a:t>
            </a:r>
            <a:endParaRPr kumimoji="1" lang="ko-KR" altLang="en-US" sz="1400" b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30316" y="4250654"/>
            <a:ext cx="1194892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90488" indent="-90488" algn="ctr" fontAlgn="base"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전력 거래</a:t>
            </a:r>
            <a:endParaRPr kumimoji="1" lang="en-US" altLang="ko-KR" sz="14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86802" y="4250654"/>
            <a:ext cx="1119664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90488" indent="-90488" algn="ctr" fontAlgn="base"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발전 운영</a:t>
            </a:r>
            <a:endParaRPr kumimoji="1" lang="ko-KR" altLang="en-US" sz="1400" b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26" name="그룹 60"/>
          <p:cNvGrpSpPr/>
          <p:nvPr/>
        </p:nvGrpSpPr>
        <p:grpSpPr>
          <a:xfrm>
            <a:off x="905635" y="2203362"/>
            <a:ext cx="646011" cy="1837084"/>
            <a:chOff x="452925" y="2478452"/>
            <a:chExt cx="454056" cy="1395155"/>
          </a:xfrm>
        </p:grpSpPr>
        <p:sp>
          <p:nvSpPr>
            <p:cNvPr id="27" name="AutoShape 137"/>
            <p:cNvSpPr>
              <a:spLocks/>
            </p:cNvSpPr>
            <p:nvPr/>
          </p:nvSpPr>
          <p:spPr bwMode="auto">
            <a:xfrm flipH="1">
              <a:off x="677520" y="2478452"/>
              <a:ext cx="180025" cy="1395155"/>
            </a:xfrm>
            <a:prstGeom prst="rightBracket">
              <a:avLst>
                <a:gd name="adj" fmla="val 0"/>
              </a:avLst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18000" tIns="44450" rIns="18000" bIns="44450" anchor="ctr"/>
            <a:lstStyle/>
            <a:p>
              <a:pPr algn="ctr" latinLnBrk="0">
                <a:defRPr/>
              </a:pPr>
              <a:endParaRPr lang="ko-KR" altLang="en-US" sz="1100" b="1" kern="0" dirty="0">
                <a:solidFill>
                  <a:sysClr val="windowText" lastClr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gray">
            <a:xfrm>
              <a:off x="452925" y="2964148"/>
              <a:ext cx="454056" cy="3856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0">
              <a:spAutoFit/>
            </a:bodyPr>
            <a:lstStyle/>
            <a:p>
              <a:pPr marL="93663" indent="-93663" algn="ctr" eaLnBrk="0" latinLnBrk="0" hangingPunct="0">
                <a:buClr>
                  <a:srgbClr val="000000"/>
                </a:buClr>
                <a:buSzPct val="100000"/>
                <a:defRPr/>
              </a:pPr>
              <a:r>
                <a:rPr lang="ko-KR" altLang="en-US" sz="1100" i="1" kern="0" dirty="0" smtClean="0">
                  <a:solidFill>
                    <a:srgbClr val="A5002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지원 활동</a:t>
              </a:r>
              <a:endParaRPr lang="en-US" altLang="ko-KR" sz="1100" i="1" kern="0" dirty="0" smtClean="0">
                <a:solidFill>
                  <a:srgbClr val="A5002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 marL="93663" indent="-93663" algn="ctr" eaLnBrk="0" latinLnBrk="0" hangingPunct="0">
                <a:buClr>
                  <a:srgbClr val="000000"/>
                </a:buClr>
                <a:buSzPct val="100000"/>
                <a:defRPr/>
              </a:pPr>
              <a:r>
                <a:rPr lang="en-US" altLang="ko-KR" sz="1100" i="1" kern="0" dirty="0" smtClean="0">
                  <a:solidFill>
                    <a:srgbClr val="A5002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Support</a:t>
              </a:r>
            </a:p>
            <a:p>
              <a:pPr marL="93663" indent="-93663" algn="ctr" eaLnBrk="0" latinLnBrk="0" hangingPunct="0">
                <a:buClr>
                  <a:srgbClr val="000000"/>
                </a:buClr>
                <a:buSzPct val="100000"/>
                <a:defRPr/>
              </a:pPr>
              <a:r>
                <a:rPr lang="en-US" altLang="ko-KR" sz="1100" i="1" kern="0" dirty="0" smtClean="0">
                  <a:solidFill>
                    <a:srgbClr val="A5002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Activities</a:t>
              </a:r>
            </a:p>
          </p:txBody>
        </p:sp>
      </p:grpSp>
      <p:sp>
        <p:nvSpPr>
          <p:cNvPr id="29" name="AutoShape 137"/>
          <p:cNvSpPr>
            <a:spLocks/>
          </p:cNvSpPr>
          <p:nvPr/>
        </p:nvSpPr>
        <p:spPr bwMode="auto">
          <a:xfrm rot="16200000" flipH="1">
            <a:off x="4703402" y="2938617"/>
            <a:ext cx="256131" cy="6303127"/>
          </a:xfrm>
          <a:prstGeom prst="rightBracket">
            <a:avLst>
              <a:gd name="adj" fmla="val 0"/>
            </a:avLst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lIns="18000" tIns="44450" rIns="18000" bIns="44450" anchor="ctr"/>
          <a:lstStyle/>
          <a:p>
            <a:pPr algn="ctr" latinLnBrk="0">
              <a:defRPr/>
            </a:pPr>
            <a:endParaRPr lang="ko-KR" altLang="en-US" sz="1100" b="1" kern="0" dirty="0">
              <a:solidFill>
                <a:sysClr val="windowText" lastClr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gray">
          <a:xfrm>
            <a:off x="4211906" y="6016440"/>
            <a:ext cx="1239122" cy="3385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0">
            <a:spAutoFit/>
          </a:bodyPr>
          <a:lstStyle/>
          <a:p>
            <a:pPr marL="93663" indent="-93663" algn="ctr" eaLnBrk="0" latinLnBrk="0" hangingPunct="0">
              <a:buClr>
                <a:srgbClr val="000000"/>
              </a:buClr>
              <a:buSzPct val="100000"/>
              <a:defRPr/>
            </a:pPr>
            <a:r>
              <a:rPr lang="ko-KR" altLang="en-US" sz="1100" i="1" kern="0" dirty="0" smtClean="0">
                <a:solidFill>
                  <a:srgbClr val="A5002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본원적 활동</a:t>
            </a:r>
            <a:endParaRPr lang="en-US" altLang="ko-KR" sz="1100" i="1" kern="0" dirty="0" smtClean="0">
              <a:solidFill>
                <a:srgbClr val="A5002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3663" indent="-93663" algn="ctr" eaLnBrk="0" latinLnBrk="0" hangingPunct="0">
              <a:buClr>
                <a:srgbClr val="000000"/>
              </a:buClr>
              <a:buSzPct val="100000"/>
              <a:defRPr/>
            </a:pPr>
            <a:r>
              <a:rPr lang="en-US" altLang="ko-KR" sz="1100" i="1" kern="0" dirty="0" smtClean="0">
                <a:solidFill>
                  <a:srgbClr val="A5002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Primary Activities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40632" y="4711971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시장 분석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/>
            </a:r>
            <a:br>
              <a:rPr kumimoji="1" lang="en-US" altLang="ko-KR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kumimoji="1" lang="en-US" altLang="ko-KR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수요 조사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예측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전원 계획 수립</a:t>
            </a:r>
            <a:endParaRPr kumimoji="1" lang="en-US" altLang="ko-KR" sz="10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 타당성 분석</a:t>
            </a:r>
            <a:endParaRPr kumimoji="1" lang="ko-KR" altLang="en-US" sz="1000" b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02909" y="4712876"/>
            <a:ext cx="12961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건설 계획 수립</a:t>
            </a:r>
            <a:endParaRPr kumimoji="1" lang="en-US" altLang="ko-KR" sz="10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부지 매입</a:t>
            </a:r>
            <a:endParaRPr kumimoji="1" lang="en-US" altLang="ko-KR" sz="10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설계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기자재 구입</a:t>
            </a:r>
            <a:endParaRPr kumimoji="1" lang="en-US" altLang="ko-KR" sz="10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시공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및 관리</a:t>
            </a:r>
            <a:endParaRPr kumimoji="1" lang="en-US" altLang="ko-KR" sz="10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시운전</a:t>
            </a:r>
            <a:endParaRPr kumimoji="1" lang="en-US" altLang="ko-KR" sz="10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21630" y="4703004"/>
            <a:ext cx="1379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시장 분석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수요 예측</a:t>
            </a:r>
            <a:endParaRPr kumimoji="1" lang="en-US" altLang="ko-KR" sz="10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조달 계획</a:t>
            </a:r>
            <a:endParaRPr kumimoji="1" lang="en-US" altLang="ko-KR" sz="10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공급자 선정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관리</a:t>
            </a:r>
            <a:endParaRPr kumimoji="1" lang="en-US" altLang="ko-KR" sz="10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공급자 협상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계약</a:t>
            </a:r>
            <a:endParaRPr kumimoji="1" lang="en-US" altLang="ko-KR" sz="10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운송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입고</a:t>
            </a:r>
            <a:endParaRPr kumimoji="1" lang="en-US" altLang="ko-KR" sz="10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Risk </a:t>
            </a: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관리</a:t>
            </a:r>
            <a:endParaRPr kumimoji="1" lang="en-US" altLang="ko-KR" sz="10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35353" y="4702145"/>
            <a:ext cx="1379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시장 분석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전략 수립</a:t>
            </a:r>
            <a:endParaRPr kumimoji="1" lang="en-US" altLang="ko-KR" sz="10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발전 비용 평가</a:t>
            </a:r>
            <a:endParaRPr kumimoji="1" lang="en-US" altLang="ko-KR" sz="10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입찰 계획 수립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시행</a:t>
            </a:r>
            <a:endParaRPr kumimoji="1" lang="en-US" altLang="ko-KR" sz="10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계량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정산 분석</a:t>
            </a:r>
            <a:endParaRPr kumimoji="1" lang="en-US" altLang="ko-KR" sz="10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75041" y="4720582"/>
            <a:ext cx="1379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발전 계획 수립</a:t>
            </a:r>
            <a:endParaRPr kumimoji="1" lang="en-US" altLang="ko-KR" sz="10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발전 설비 운영</a:t>
            </a:r>
            <a:endParaRPr kumimoji="1" lang="en-US" altLang="ko-KR" sz="10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발전 실적 측정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개선</a:t>
            </a:r>
            <a:endParaRPr kumimoji="1" lang="en-US" altLang="ko-KR" sz="10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설비 유지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관리</a:t>
            </a:r>
            <a:endParaRPr kumimoji="1" lang="en-US" altLang="ko-KR" sz="10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기술 지원</a:t>
            </a:r>
            <a:endParaRPr kumimoji="1" lang="en-US" altLang="ko-KR" sz="10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환경 관리</a:t>
            </a:r>
            <a:endParaRPr kumimoji="1" lang="en-US" altLang="ko-KR" sz="10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38" name="그룹 18"/>
          <p:cNvGrpSpPr/>
          <p:nvPr/>
        </p:nvGrpSpPr>
        <p:grpSpPr>
          <a:xfrm>
            <a:off x="621634" y="1381002"/>
            <a:ext cx="8507830" cy="353502"/>
            <a:chOff x="549626" y="1358770"/>
            <a:chExt cx="4133344" cy="353502"/>
          </a:xfrm>
        </p:grpSpPr>
        <p:sp>
          <p:nvSpPr>
            <p:cNvPr id="39" name="Text Box 6"/>
            <p:cNvSpPr txBox="1">
              <a:spLocks noChangeArrowheads="1"/>
            </p:cNvSpPr>
            <p:nvPr/>
          </p:nvSpPr>
          <p:spPr bwMode="auto">
            <a:xfrm>
              <a:off x="594631" y="1358770"/>
              <a:ext cx="4043334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 algn="ctr" latinLnBrk="0">
                <a:spcBef>
                  <a:spcPct val="50000"/>
                </a:spcBef>
                <a:buFont typeface="Wingdings" pitchFamily="2" charset="2"/>
                <a:buNone/>
                <a:defRPr/>
              </a:pPr>
              <a:r>
                <a:rPr lang="ko-KR" altLang="en-US" sz="1400" kern="0" dirty="0" smtClean="0">
                  <a:solidFill>
                    <a:sysClr val="windowText" lastClr="000000"/>
                  </a:solidFill>
                  <a:cs typeface="Arial" pitchFamily="34" charset="0"/>
                </a:rPr>
                <a:t>전사</a:t>
              </a:r>
              <a:r>
                <a:rPr lang="en-US" altLang="ko-KR" sz="1400" kern="0" dirty="0" smtClean="0">
                  <a:solidFill>
                    <a:sysClr val="windowText" lastClr="000000"/>
                  </a:solidFill>
                  <a:cs typeface="Arial" pitchFamily="34" charset="0"/>
                </a:rPr>
                <a:t> </a:t>
              </a:r>
              <a:r>
                <a:rPr lang="ko-KR" altLang="en-US" sz="1400" kern="0" dirty="0" smtClean="0">
                  <a:solidFill>
                    <a:sysClr val="windowText" lastClr="000000"/>
                  </a:solidFill>
                  <a:cs typeface="Arial" pitchFamily="34" charset="0"/>
                </a:rPr>
                <a:t>가치 사슬</a:t>
              </a:r>
              <a:r>
                <a:rPr lang="en-US" altLang="ko-KR" sz="1400" kern="0" dirty="0" smtClean="0">
                  <a:solidFill>
                    <a:sysClr val="windowText" lastClr="000000"/>
                  </a:solidFill>
                  <a:cs typeface="Arial" pitchFamily="34" charset="0"/>
                </a:rPr>
                <a:t> </a:t>
              </a:r>
              <a:r>
                <a:rPr lang="ko-KR" altLang="en-US" sz="1400" kern="0" dirty="0" smtClean="0">
                  <a:solidFill>
                    <a:sysClr val="windowText" lastClr="000000"/>
                  </a:solidFill>
                  <a:cs typeface="Arial" pitchFamily="34" charset="0"/>
                </a:rPr>
                <a:t>정의</a:t>
              </a:r>
              <a:endParaRPr lang="ko-KR" altLang="en-US" sz="1400" kern="0" dirty="0">
                <a:solidFill>
                  <a:sysClr val="windowText" lastClr="000000"/>
                </a:solidFill>
                <a:cs typeface="Arial" pitchFamily="34" charset="0"/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549626" y="1712272"/>
              <a:ext cx="41333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67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4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5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6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7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318</Words>
  <Application>Microsoft Office PowerPoint</Application>
  <PresentationFormat>A4 용지(210x297mm)</PresentationFormat>
  <Paragraphs>76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7</vt:i4>
      </vt:variant>
      <vt:variant>
        <vt:lpstr>슬라이드 제목</vt:lpstr>
      </vt:variant>
      <vt:variant>
        <vt:i4>2</vt:i4>
      </vt:variant>
    </vt:vector>
  </HeadingPairs>
  <TitlesOfParts>
    <vt:vector size="19" baseType="lpstr">
      <vt:lpstr>Arial Unicode MS</vt:lpstr>
      <vt:lpstr>HY견고딕</vt:lpstr>
      <vt:lpstr>Noto Sans CJK KR Bold</vt:lpstr>
      <vt:lpstr>굴림</vt:lpstr>
      <vt:lpstr>돋움</vt:lpstr>
      <vt:lpstr>맑은 고딕</vt:lpstr>
      <vt:lpstr>휴먼명조</vt:lpstr>
      <vt:lpstr>Arial</vt:lpstr>
      <vt:lpstr>Tahoma</vt:lpstr>
      <vt:lpstr>Wingdings</vt:lpstr>
      <vt:lpstr>11_Blank Presentation</vt:lpstr>
      <vt:lpstr>12_Blank Presentation</vt:lpstr>
      <vt:lpstr>13_Blank Presentation</vt:lpstr>
      <vt:lpstr>14_Blank Presentation</vt:lpstr>
      <vt:lpstr>15_Blank Presentation</vt:lpstr>
      <vt:lpstr>16_Blank Presentation</vt:lpstr>
      <vt:lpstr>17_Blank Presentation</vt:lpstr>
      <vt:lpstr>산업구조분석</vt:lpstr>
      <vt:lpstr>4.가치 사슬(Value chain) 정의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시각형 상사 vs 청각형 상사</dc:title>
  <dc:creator>방현규</dc:creator>
  <cp:lastModifiedBy>방현규</cp:lastModifiedBy>
  <cp:revision>15</cp:revision>
  <dcterms:created xsi:type="dcterms:W3CDTF">2015-03-30T03:05:29Z</dcterms:created>
  <dcterms:modified xsi:type="dcterms:W3CDTF">2015-07-17T04:49:20Z</dcterms:modified>
</cp:coreProperties>
</file>