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  <p:sldMasterId id="2147483678" r:id="rId7"/>
  </p:sldMasterIdLst>
  <p:notesMasterIdLst>
    <p:notesMasterId r:id="rId9"/>
  </p:notesMasterIdLst>
  <p:sldIdLst>
    <p:sldId id="290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77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81748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270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11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33"/>
          <p:cNvSpPr>
            <a:spLocks noChangeArrowheads="1"/>
          </p:cNvSpPr>
          <p:nvPr/>
        </p:nvSpPr>
        <p:spPr bwMode="auto">
          <a:xfrm rot="16200000">
            <a:off x="3005633" y="1666179"/>
            <a:ext cx="4962567" cy="4683072"/>
          </a:xfrm>
          <a:prstGeom prst="rightArrow">
            <a:avLst>
              <a:gd name="adj1" fmla="val 74905"/>
              <a:gd name="adj2" fmla="val 5863"/>
            </a:avLst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algn="ctr"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073000" y="4707291"/>
            <a:ext cx="3228988" cy="17044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endParaRPr kumimoji="1" lang="ko-KR" altLang="en-US" sz="14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140474" y="5103573"/>
            <a:ext cx="972000" cy="124258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Component</a:t>
            </a: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194997" y="5104577"/>
            <a:ext cx="972000" cy="124258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System</a:t>
            </a: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249520" y="5103573"/>
            <a:ext cx="972000" cy="124258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Set</a:t>
            </a: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삼성전자 전략체계도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2073000" y="841409"/>
            <a:ext cx="6840000" cy="615211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kumimoji="1" lang="en-US" altLang="ko-KR" sz="2000" b="1" smtClean="0">
                <a:solidFill>
                  <a:srgbClr val="99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Inspire the World, Create the Future</a:t>
            </a:r>
            <a:endParaRPr kumimoji="1" lang="ko-KR" altLang="en-US" sz="2000" b="1" smtClean="0">
              <a:solidFill>
                <a:srgbClr val="99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073000" y="2080440"/>
            <a:ext cx="6840000" cy="61521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kumimoji="1" lang="ko-KR" altLang="en-US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인간의</a:t>
            </a:r>
            <a:r>
              <a:rPr kumimoji="1" lang="en-US" altLang="ko-KR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kumimoji="1" lang="ko-KR" altLang="en-US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삶을 풍요롭게 하고 사회적 책임을 다하며 지속 가능한 미래에 공헌하는</a:t>
            </a:r>
            <a:endParaRPr kumimoji="1" lang="en-US" altLang="ko-KR" sz="14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Aft>
                <a:spcPct val="0"/>
              </a:spcAft>
            </a:pPr>
            <a:r>
              <a:rPr kumimoji="1" lang="ko-KR" altLang="en-US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혁신적 기술</a:t>
            </a:r>
            <a:r>
              <a:rPr kumimoji="1" lang="en-US" altLang="ko-KR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제품 그리고 디자인을 통해 미래 사회에 대한 영감 고취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2073000" y="2829701"/>
            <a:ext cx="3351998" cy="9629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kumimoji="1" lang="en-US" altLang="ko-KR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kumimoji="1" lang="ko-KR" altLang="en-US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양적목표</a:t>
            </a:r>
            <a:r>
              <a:rPr kumimoji="1" lang="en-US" altLang="ko-KR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</a:p>
          <a:p>
            <a:pPr algn="ctr" fontAlgn="base">
              <a:spcAft>
                <a:spcPct val="0"/>
              </a:spcAft>
            </a:pPr>
            <a:r>
              <a:rPr kumimoji="1" lang="en-US" altLang="ko-KR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2020</a:t>
            </a:r>
            <a:r>
              <a:rPr kumimoji="1" lang="ko-KR" altLang="en-US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년 매출 </a:t>
            </a:r>
            <a:r>
              <a:rPr kumimoji="1" lang="en-US" altLang="ko-KR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4,000</a:t>
            </a:r>
            <a:r>
              <a:rPr kumimoji="1" lang="ko-KR" altLang="en-US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억불</a:t>
            </a:r>
            <a:endParaRPr kumimoji="1" lang="en-US" altLang="ko-KR" sz="14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Aft>
                <a:spcPct val="0"/>
              </a:spcAft>
            </a:pPr>
            <a:r>
              <a:rPr kumimoji="1" lang="en-US" altLang="ko-KR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IT</a:t>
            </a:r>
            <a:r>
              <a:rPr kumimoji="1" lang="ko-KR" altLang="en-US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업계 압도적 </a:t>
            </a:r>
            <a:r>
              <a:rPr kumimoji="1" lang="en-US" altLang="ko-KR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kumimoji="1" lang="ko-KR" altLang="en-US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위</a:t>
            </a:r>
            <a:endParaRPr kumimoji="1" lang="en-US" altLang="ko-KR" sz="14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Aft>
                <a:spcPct val="0"/>
              </a:spcAft>
            </a:pPr>
            <a:r>
              <a:rPr kumimoji="1" lang="en-US" altLang="ko-KR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Global 10</a:t>
            </a:r>
            <a:r>
              <a:rPr kumimoji="1" lang="ko-KR" altLang="en-US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 기업으로 도약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5561002" y="2829701"/>
            <a:ext cx="3351998" cy="9629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kumimoji="1" lang="en-US" altLang="ko-KR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kumimoji="1" lang="ko-KR" altLang="en-US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질적목표</a:t>
            </a:r>
            <a:r>
              <a:rPr kumimoji="1" lang="en-US" altLang="ko-KR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</a:p>
          <a:p>
            <a:pPr algn="ctr" fontAlgn="base">
              <a:spcAft>
                <a:spcPct val="0"/>
              </a:spcAft>
            </a:pPr>
            <a:r>
              <a:rPr kumimoji="1" lang="ko-KR" altLang="en-US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혁신적인 기업</a:t>
            </a:r>
            <a:r>
              <a:rPr kumimoji="1" lang="en-US" altLang="ko-KR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존경받는 기업</a:t>
            </a:r>
            <a:r>
              <a:rPr kumimoji="1" lang="en-US" altLang="ko-KR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</a:p>
          <a:p>
            <a:pPr algn="ctr" fontAlgn="base">
              <a:spcAft>
                <a:spcPct val="0"/>
              </a:spcAft>
            </a:pPr>
            <a:r>
              <a:rPr kumimoji="1" lang="ko-KR" altLang="en-US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일하고 싶은 기업 </a:t>
            </a:r>
            <a:r>
              <a:rPr kumimoji="1" lang="en-US" altLang="ko-KR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Global Top 10</a:t>
            </a:r>
          </a:p>
          <a:p>
            <a:pPr algn="ctr" fontAlgn="base">
              <a:spcAft>
                <a:spcPct val="0"/>
              </a:spcAft>
            </a:pPr>
            <a:r>
              <a:rPr kumimoji="1" lang="ko-KR" altLang="en-US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새로운 시장을 창출하는 창조적 리더</a:t>
            </a:r>
            <a:r>
              <a:rPr kumimoji="1" lang="en-US" altLang="ko-KR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</a:p>
          <a:p>
            <a:pPr algn="ctr" fontAlgn="base">
              <a:spcAft>
                <a:spcPct val="0"/>
              </a:spcAft>
            </a:pPr>
            <a:r>
              <a:rPr kumimoji="1" lang="ko-KR" altLang="en-US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전세계 인재가 모이는 글로벌 기업 지향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2073001" y="3926713"/>
            <a:ext cx="2201928" cy="63715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kumimoji="1" lang="ko-KR" altLang="en-US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창조경영</a:t>
            </a:r>
            <a:endParaRPr kumimoji="1" lang="en-US" altLang="ko-KR" sz="14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Aft>
                <a:spcPct val="0"/>
              </a:spcAft>
            </a:pPr>
            <a:r>
              <a:rPr kumimoji="1" lang="en-US" altLang="ko-KR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Creativity</a:t>
            </a:r>
            <a:endParaRPr kumimoji="1" lang="ko-KR" altLang="en-US" sz="14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392037" y="3926713"/>
            <a:ext cx="2201928" cy="63715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kumimoji="1" lang="ko-KR" altLang="en-US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파트너십 경영</a:t>
            </a:r>
            <a:endParaRPr kumimoji="1" lang="en-US" altLang="ko-KR" sz="14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Aft>
                <a:spcPct val="0"/>
              </a:spcAft>
            </a:pPr>
            <a:r>
              <a:rPr kumimoji="1" lang="en-US" altLang="ko-KR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Partnership</a:t>
            </a:r>
            <a:endParaRPr kumimoji="1" lang="ko-KR" altLang="en-US" sz="14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711072" y="3926713"/>
            <a:ext cx="2201928" cy="63715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kumimoji="1" lang="ko-KR" altLang="en-US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인재경영</a:t>
            </a:r>
            <a:endParaRPr kumimoji="1" lang="en-US" altLang="ko-KR" sz="14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Aft>
                <a:spcPct val="0"/>
              </a:spcAft>
            </a:pPr>
            <a:r>
              <a:rPr kumimoji="1" lang="en-US" altLang="ko-KR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Great People</a:t>
            </a:r>
            <a:endParaRPr kumimoji="1" lang="ko-KR" altLang="en-US" sz="14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684012" y="4707291"/>
            <a:ext cx="3228988" cy="17044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endParaRPr kumimoji="1" lang="ko-KR" altLang="en-US" sz="11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140474" y="4774347"/>
            <a:ext cx="3081046" cy="27070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2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Infortainment</a:t>
            </a:r>
            <a:endParaRPr kumimoji="1" lang="ko-KR" altLang="en-US" sz="12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753876" y="4774347"/>
            <a:ext cx="3081046" cy="27070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2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Lifecare</a:t>
            </a:r>
            <a:endParaRPr kumimoji="1" lang="ko-KR" altLang="en-US" sz="12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758803" y="5105086"/>
            <a:ext cx="1491515" cy="124258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Software</a:t>
            </a: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5217494" y="5292401"/>
            <a:ext cx="551012" cy="551012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3600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kumimoji="1" lang="en-US" altLang="ko-KR" sz="4400" b="1" smtClean="0">
                <a:solidFill>
                  <a:srgbClr val="000000"/>
                </a:solidFill>
                <a:latin typeface="Arial" pitchFamily="34" charset="0"/>
                <a:ea typeface="돋움" pitchFamily="50" charset="-127"/>
              </a:rPr>
              <a:t>+</a:t>
            </a:r>
            <a:endParaRPr kumimoji="1" lang="ko-KR" altLang="en-US" sz="4400" b="1" smtClean="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7343407" y="5105086"/>
            <a:ext cx="1491515" cy="124258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Solution</a:t>
            </a: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298455" y="5371322"/>
            <a:ext cx="2812688" cy="904761"/>
            <a:chOff x="2254276" y="5307921"/>
            <a:chExt cx="2541046" cy="904761"/>
          </a:xfrm>
          <a:solidFill>
            <a:schemeClr val="accent2">
              <a:lumMod val="20000"/>
              <a:lumOff val="80000"/>
              <a:alpha val="77000"/>
            </a:schemeClr>
          </a:solidFill>
        </p:grpSpPr>
        <p:sp>
          <p:nvSpPr>
            <p:cNvPr id="28" name="직사각형 27"/>
            <p:cNvSpPr/>
            <p:nvPr/>
          </p:nvSpPr>
          <p:spPr bwMode="auto">
            <a:xfrm>
              <a:off x="2254276" y="5307921"/>
              <a:ext cx="2541046" cy="273735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ko-KR" sz="1000" b="1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Information</a:t>
              </a: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2254276" y="5622500"/>
              <a:ext cx="2541046" cy="273735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ko-KR" sz="1000" b="1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Telecommunication</a:t>
              </a: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2254276" y="5938947"/>
              <a:ext cx="2541046" cy="273735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ko-KR" sz="1000" b="1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AV, Content &amp; Service</a:t>
              </a: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899715" y="5371322"/>
            <a:ext cx="2812688" cy="904761"/>
            <a:chOff x="5855536" y="5307921"/>
            <a:chExt cx="2541046" cy="904761"/>
          </a:xfrm>
          <a:solidFill>
            <a:schemeClr val="accent2">
              <a:lumMod val="20000"/>
              <a:lumOff val="80000"/>
              <a:alpha val="77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5855536" y="5307921"/>
              <a:ext cx="2541046" cy="273735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ko-KR" sz="1000" b="1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Healthcare</a:t>
              </a: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5855536" y="5622500"/>
              <a:ext cx="2541046" cy="273735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ko-KR" sz="1000" b="1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Convenience / Welfare</a:t>
              </a: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5855536" y="5938947"/>
              <a:ext cx="2541046" cy="273735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ko-KR" sz="1000" b="1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Environment</a:t>
              </a: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 bwMode="auto">
          <a:xfrm>
            <a:off x="813000" y="4707291"/>
            <a:ext cx="1108574" cy="17044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kumimoji="1" lang="ko-KR" altLang="en-US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사업영역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813000" y="832874"/>
            <a:ext cx="1108574" cy="615211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kumimoji="1" lang="ko-KR" altLang="en-US" sz="16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비전 </a:t>
            </a:r>
            <a:r>
              <a:rPr kumimoji="1" lang="en-US" altLang="ko-KR" sz="16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2020</a:t>
            </a:r>
            <a:endParaRPr kumimoji="1" lang="ko-KR" altLang="en-US" sz="16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4" name="직선 연결선 3"/>
          <p:cNvCxnSpPr>
            <a:stCxn id="37" idx="2"/>
            <a:endCxn id="36" idx="0"/>
          </p:cNvCxnSpPr>
          <p:nvPr/>
        </p:nvCxnSpPr>
        <p:spPr bwMode="auto">
          <a:xfrm>
            <a:off x="1367287" y="1448085"/>
            <a:ext cx="0" cy="325920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직사각형 37"/>
          <p:cNvSpPr/>
          <p:nvPr/>
        </p:nvSpPr>
        <p:spPr bwMode="auto">
          <a:xfrm>
            <a:off x="813000" y="2080440"/>
            <a:ext cx="1108574" cy="61521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kumimoji="1" lang="ko-KR" altLang="en-US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미션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813000" y="2829701"/>
            <a:ext cx="1108574" cy="9629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kumimoji="1" lang="ko-KR" altLang="en-US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목표</a:t>
            </a:r>
            <a:endParaRPr kumimoji="1" lang="en-US" altLang="ko-KR" sz="14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813001" y="3926713"/>
            <a:ext cx="1108574" cy="63715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kumimoji="1" lang="ko-KR" altLang="en-US" sz="14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전략방향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84696" y="6515815"/>
            <a:ext cx="73883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  <a:spcAft>
                <a:spcPts val="1200"/>
              </a:spcAft>
            </a:pPr>
            <a:r>
              <a:rPr kumimoji="1" lang="en-US" altLang="ko-KR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Source : </a:t>
            </a:r>
            <a:r>
              <a:rPr kumimoji="1" lang="ko-KR" altLang="en-US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삼성전자</a:t>
            </a:r>
            <a:r>
              <a:rPr kumimoji="1" lang="en-US" altLang="ko-KR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2014 </a:t>
            </a:r>
            <a:r>
              <a:rPr kumimoji="1" lang="ko-KR" altLang="en-US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지속가능경영보고서</a:t>
            </a:r>
            <a:r>
              <a:rPr kumimoji="1" lang="en-US" altLang="ko-KR" sz="900" i="1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http://www.samsung.com/sec/aboutsamsung/samsungelectronics/companyreports_02.html</a:t>
            </a:r>
            <a:endParaRPr kumimoji="1" lang="ko-KR" altLang="en-US" sz="900" i="1" dirty="0" smtClean="0">
              <a:solidFill>
                <a:srgbClr val="000000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7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122</Words>
  <Application>Microsoft Office PowerPoint</Application>
  <PresentationFormat>A4 용지(210x297mm)</PresentationFormat>
  <Paragraphs>40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1</vt:i4>
      </vt:variant>
    </vt:vector>
  </HeadingPairs>
  <TitlesOfParts>
    <vt:vector size="19" baseType="lpstr">
      <vt:lpstr>Arial Unicode MS</vt:lpstr>
      <vt:lpstr>HY견고딕</vt:lpstr>
      <vt:lpstr>Noto Sans CJK KR Bold</vt:lpstr>
      <vt:lpstr>Noto Sans CJK KR DemiLight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17_Blank Presentation</vt:lpstr>
      <vt:lpstr>삼성전자 전략체계도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14</cp:revision>
  <dcterms:created xsi:type="dcterms:W3CDTF">2015-03-30T03:05:29Z</dcterms:created>
  <dcterms:modified xsi:type="dcterms:W3CDTF">2015-07-17T04:49:57Z</dcterms:modified>
</cp:coreProperties>
</file>