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8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추진계획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본 프로젝트는 내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외부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환경 분석을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통해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중요하고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시급한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핵심 추진 과제를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도출하여 중장기적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전략 방향과 개선 계획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실행 방안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을 수립하는 것이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과업 범위로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총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16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주간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진행됨</a:t>
            </a:r>
            <a:endParaRPr lang="ko-KR" altLang="en-US" sz="16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90" name="Rectangle 61" descr="밝은 하향 대각선"/>
          <p:cNvSpPr>
            <a:spLocks noChangeArrowheads="1"/>
          </p:cNvSpPr>
          <p:nvPr/>
        </p:nvSpPr>
        <p:spPr bwMode="auto">
          <a:xfrm>
            <a:off x="293914" y="2101644"/>
            <a:ext cx="9296400" cy="4351691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latinLnBrk="0" hangingPunct="0"/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91" name="그룹 26"/>
          <p:cNvGrpSpPr/>
          <p:nvPr/>
        </p:nvGrpSpPr>
        <p:grpSpPr>
          <a:xfrm>
            <a:off x="386903" y="1395640"/>
            <a:ext cx="9193316" cy="353502"/>
            <a:chOff x="549626" y="1358770"/>
            <a:chExt cx="8867870" cy="353502"/>
          </a:xfrm>
        </p:grpSpPr>
        <p:sp>
          <p:nvSpPr>
            <p:cNvPr id="92" name="Text Box 6"/>
            <p:cNvSpPr txBox="1">
              <a:spLocks noChangeArrowheads="1"/>
            </p:cNvSpPr>
            <p:nvPr/>
          </p:nvSpPr>
          <p:spPr bwMode="auto">
            <a:xfrm>
              <a:off x="3764868" y="1358770"/>
              <a:ext cx="243738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0"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프로젝트 추진 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process</a:t>
              </a:r>
              <a:endParaRPr lang="ko-KR" altLang="en-US" sz="1400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549626" y="1712272"/>
              <a:ext cx="886787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421932" y="2322249"/>
            <a:ext cx="2355850" cy="382575"/>
          </a:xfrm>
          <a:prstGeom prst="homePlate">
            <a:avLst>
              <a:gd name="adj" fmla="val 9407"/>
            </a:avLst>
          </a:prstGeom>
          <a:solidFill>
            <a:srgbClr val="000000"/>
          </a:solidFill>
          <a:ln w="9431">
            <a:solidFill>
              <a:srgbClr val="000000"/>
            </a:solidFill>
            <a:miter lim="800000"/>
            <a:headEnd/>
            <a:tailEnd/>
          </a:ln>
        </p:spPr>
        <p:txBody>
          <a:bodyPr lIns="89966" tIns="46769" rIns="89966" bIns="46769" anchor="ctr"/>
          <a:lstStyle/>
          <a:p>
            <a:pPr algn="ctr" fontAlgn="base"/>
            <a:r>
              <a:rPr kumimoji="1" lang="ko-KR" altLang="en-US" sz="12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내</a:t>
            </a:r>
            <a:r>
              <a:rPr kumimoji="1" lang="en-US" altLang="ko-KR" sz="12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·</a:t>
            </a:r>
            <a:r>
              <a:rPr kumimoji="1" lang="ko-KR" altLang="en-US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외부 환경 분석 </a:t>
            </a:r>
            <a:r>
              <a:rPr kumimoji="1" lang="en-US" altLang="ko-KR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(6</a:t>
            </a:r>
            <a:r>
              <a:rPr kumimoji="1" lang="ko-KR" altLang="en-US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주</a:t>
            </a:r>
            <a:r>
              <a:rPr kumimoji="1" lang="en-US" altLang="ko-KR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)</a:t>
            </a:r>
            <a:endParaRPr kumimoji="1" lang="ko-KR" altLang="en-US" sz="12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sp>
        <p:nvSpPr>
          <p:cNvPr id="95" name="AutoShape 10"/>
          <p:cNvSpPr>
            <a:spLocks noChangeArrowheads="1"/>
          </p:cNvSpPr>
          <p:nvPr/>
        </p:nvSpPr>
        <p:spPr bwMode="auto">
          <a:xfrm>
            <a:off x="675932" y="2861999"/>
            <a:ext cx="1241425" cy="563563"/>
          </a:xfrm>
          <a:prstGeom prst="homePlate">
            <a:avLst>
              <a:gd name="adj" fmla="val 18806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외부 환경 </a:t>
            </a: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분석</a:t>
            </a:r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611506" y="3468448"/>
            <a:ext cx="2631304" cy="463783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wrap="square" lIns="89966" tIns="46769" rIns="89966" bIns="46769">
            <a:spAutoFit/>
          </a:bodyPr>
          <a:lstStyle/>
          <a:p>
            <a:pPr marL="88900" indent="-88900" fontAlgn="base">
              <a:buClr>
                <a:srgbClr val="000000"/>
              </a:buClr>
              <a:buFont typeface="바탕" pitchFamily="18" charset="-127"/>
              <a:buChar char="•"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PES-G analysis</a:t>
            </a:r>
            <a:b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</a:b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-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정책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,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경제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,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사회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/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문화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,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지역 환경 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sp>
        <p:nvSpPr>
          <p:cNvPr id="97" name="AutoShape 12"/>
          <p:cNvSpPr>
            <a:spLocks noChangeArrowheads="1"/>
          </p:cNvSpPr>
          <p:nvPr/>
        </p:nvSpPr>
        <p:spPr bwMode="auto">
          <a:xfrm>
            <a:off x="675932" y="5180099"/>
            <a:ext cx="1241425" cy="563563"/>
          </a:xfrm>
          <a:prstGeom prst="homePlate">
            <a:avLst>
              <a:gd name="adj" fmla="val 18806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내부 역량 </a:t>
            </a: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분석</a:t>
            </a:r>
          </a:p>
        </p:txBody>
      </p:sp>
      <p:sp>
        <p:nvSpPr>
          <p:cNvPr id="98" name="AutoShape 14"/>
          <p:cNvSpPr>
            <a:spLocks noChangeArrowheads="1"/>
          </p:cNvSpPr>
          <p:nvPr/>
        </p:nvSpPr>
        <p:spPr bwMode="auto">
          <a:xfrm>
            <a:off x="2849219" y="2322249"/>
            <a:ext cx="2276475" cy="382575"/>
          </a:xfrm>
          <a:prstGeom prst="homePlate">
            <a:avLst>
              <a:gd name="adj" fmla="val 18793"/>
            </a:avLst>
          </a:prstGeom>
          <a:solidFill>
            <a:srgbClr val="000000"/>
          </a:solidFill>
          <a:ln w="9431">
            <a:solidFill>
              <a:srgbClr val="000000"/>
            </a:solidFill>
            <a:miter lim="800000"/>
            <a:headEnd/>
            <a:tailEnd/>
          </a:ln>
        </p:spPr>
        <p:txBody>
          <a:bodyPr lIns="89966" tIns="46769" rIns="89966" bIns="46769" anchor="ctr"/>
          <a:lstStyle/>
          <a:p>
            <a:pPr algn="ctr" fontAlgn="base"/>
            <a:r>
              <a:rPr kumimoji="1" lang="ko-KR" altLang="en-US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전략 대안 탐색 </a:t>
            </a:r>
            <a:r>
              <a:rPr kumimoji="1" lang="en-US" altLang="ko-KR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(2</a:t>
            </a:r>
            <a:r>
              <a:rPr kumimoji="1" lang="ko-KR" altLang="en-US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주</a:t>
            </a:r>
            <a:r>
              <a:rPr kumimoji="1" lang="en-US" altLang="ko-KR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)</a:t>
            </a:r>
            <a:endParaRPr kumimoji="1" lang="ko-KR" altLang="en-US" sz="12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grpSp>
        <p:nvGrpSpPr>
          <p:cNvPr id="99" name="Group 15"/>
          <p:cNvGrpSpPr>
            <a:grpSpLocks/>
          </p:cNvGrpSpPr>
          <p:nvPr/>
        </p:nvGrpSpPr>
        <p:grpSpPr bwMode="auto">
          <a:xfrm>
            <a:off x="2814294" y="3937202"/>
            <a:ext cx="2280760" cy="1373187"/>
            <a:chOff x="1585" y="2025"/>
            <a:chExt cx="1386" cy="865"/>
          </a:xfrm>
        </p:grpSpPr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589" y="2029"/>
              <a:ext cx="459" cy="284"/>
            </a:xfrm>
            <a:prstGeom prst="rect">
              <a:avLst/>
            </a:prstGeom>
            <a:noFill/>
            <a:ln w="25282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 fontAlgn="base"/>
              <a:endParaRPr kumimoji="1" lang="ko-KR" altLang="en-US" sz="1200" b="1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1" name="Rectangle 20"/>
            <p:cNvSpPr>
              <a:spLocks noChangeArrowheads="1"/>
            </p:cNvSpPr>
            <p:nvPr/>
          </p:nvSpPr>
          <p:spPr bwMode="auto">
            <a:xfrm>
              <a:off x="2048" y="2029"/>
              <a:ext cx="444" cy="284"/>
            </a:xfrm>
            <a:prstGeom prst="rect">
              <a:avLst/>
            </a:prstGeom>
            <a:solidFill>
              <a:srgbClr val="FFFFFF"/>
            </a:solidFill>
            <a:ln w="25282">
              <a:noFill/>
              <a:miter lim="800000"/>
              <a:headEnd/>
              <a:tailEnd/>
            </a:ln>
          </p:spPr>
          <p:txBody>
            <a:bodyPr lIns="89966" tIns="46769" rIns="89966" bIns="46769" anchor="ctr"/>
            <a:lstStyle/>
            <a:p>
              <a:pPr algn="ctr" fontAlgn="base"/>
              <a:r>
                <a:rPr kumimoji="1" lang="ko-KR" altLang="en-US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기회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(O)</a:t>
              </a:r>
              <a:endPara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endParaRPr>
            </a:p>
          </p:txBody>
        </p:sp>
        <p:sp>
          <p:nvSpPr>
            <p:cNvPr id="102" name="Rectangle 21"/>
            <p:cNvSpPr>
              <a:spLocks noChangeArrowheads="1"/>
            </p:cNvSpPr>
            <p:nvPr/>
          </p:nvSpPr>
          <p:spPr bwMode="auto">
            <a:xfrm>
              <a:off x="2492" y="2029"/>
              <a:ext cx="470" cy="284"/>
            </a:xfrm>
            <a:prstGeom prst="rect">
              <a:avLst/>
            </a:prstGeom>
            <a:solidFill>
              <a:srgbClr val="FFFFFF"/>
            </a:solidFill>
            <a:ln w="25282">
              <a:noFill/>
              <a:miter lim="800000"/>
              <a:headEnd/>
              <a:tailEnd/>
            </a:ln>
          </p:spPr>
          <p:txBody>
            <a:bodyPr lIns="89966" tIns="46769" rIns="89966" bIns="46769" anchor="ctr"/>
            <a:lstStyle/>
            <a:p>
              <a:pPr algn="ctr" fontAlgn="base"/>
              <a:r>
                <a:rPr kumimoji="1" lang="ko-KR" altLang="en-US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위협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(T)</a:t>
              </a:r>
              <a:endPara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endParaRPr>
            </a:p>
          </p:txBody>
        </p:sp>
        <p:sp>
          <p:nvSpPr>
            <p:cNvPr id="103" name="Rectangle 22"/>
            <p:cNvSpPr>
              <a:spLocks noChangeArrowheads="1"/>
            </p:cNvSpPr>
            <p:nvPr/>
          </p:nvSpPr>
          <p:spPr bwMode="auto">
            <a:xfrm>
              <a:off x="1589" y="2313"/>
              <a:ext cx="459" cy="283"/>
            </a:xfrm>
            <a:prstGeom prst="rect">
              <a:avLst/>
            </a:prstGeom>
            <a:solidFill>
              <a:srgbClr val="FFFFFF"/>
            </a:solidFill>
            <a:ln w="25282">
              <a:noFill/>
              <a:miter lim="800000"/>
              <a:headEnd/>
              <a:tailEnd/>
            </a:ln>
          </p:spPr>
          <p:txBody>
            <a:bodyPr lIns="89966" tIns="46769" rIns="89966" bIns="46769" anchor="ctr"/>
            <a:lstStyle/>
            <a:p>
              <a:pPr algn="ctr" fontAlgn="base"/>
              <a:r>
                <a:rPr kumimoji="1" lang="ko-KR" altLang="en-US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강점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(S)</a:t>
              </a:r>
              <a:endPara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endParaRPr>
            </a:p>
          </p:txBody>
        </p:sp>
        <p:sp>
          <p:nvSpPr>
            <p:cNvPr id="104" name="Rectangle 23"/>
            <p:cNvSpPr>
              <a:spLocks noChangeArrowheads="1"/>
            </p:cNvSpPr>
            <p:nvPr/>
          </p:nvSpPr>
          <p:spPr bwMode="auto">
            <a:xfrm>
              <a:off x="2048" y="2313"/>
              <a:ext cx="444" cy="283"/>
            </a:xfrm>
            <a:prstGeom prst="rect">
              <a:avLst/>
            </a:prstGeom>
            <a:solidFill>
              <a:srgbClr val="EAEAEA"/>
            </a:solidFill>
            <a:ln w="25282">
              <a:noFill/>
              <a:miter lim="800000"/>
              <a:headEnd/>
              <a:tailEnd/>
            </a:ln>
          </p:spPr>
          <p:txBody>
            <a:bodyPr lIns="89966" tIns="46769" rIns="89966" bIns="46769" anchor="ctr"/>
            <a:lstStyle/>
            <a:p>
              <a:pPr algn="ctr" fontAlgn="base"/>
              <a:r>
                <a:rPr kumimoji="1" lang="en-US" altLang="ko-KR" sz="1200" b="1" dirty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SO</a:t>
              </a:r>
              <a:r>
                <a:rPr kumimoji="1" lang="ko-KR" altLang="en-US" sz="1200" b="1" dirty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전략</a:t>
              </a:r>
            </a:p>
          </p:txBody>
        </p:sp>
        <p:sp>
          <p:nvSpPr>
            <p:cNvPr id="105" name="Rectangle 24"/>
            <p:cNvSpPr>
              <a:spLocks noChangeArrowheads="1"/>
            </p:cNvSpPr>
            <p:nvPr/>
          </p:nvSpPr>
          <p:spPr bwMode="auto">
            <a:xfrm>
              <a:off x="2492" y="2313"/>
              <a:ext cx="470" cy="283"/>
            </a:xfrm>
            <a:prstGeom prst="rect">
              <a:avLst/>
            </a:prstGeom>
            <a:solidFill>
              <a:srgbClr val="EAEAEA"/>
            </a:solidFill>
            <a:ln w="25282">
              <a:noFill/>
              <a:miter lim="800000"/>
              <a:headEnd/>
              <a:tailEnd/>
            </a:ln>
          </p:spPr>
          <p:txBody>
            <a:bodyPr lIns="89966" tIns="46769" rIns="89966" bIns="46769" anchor="ctr"/>
            <a:lstStyle/>
            <a:p>
              <a:pPr algn="ctr" fontAlgn="base"/>
              <a:r>
                <a:rPr kumimoji="1" lang="en-US" altLang="ko-KR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ST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전략</a:t>
              </a:r>
              <a:endPara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endParaRPr>
            </a:p>
          </p:txBody>
        </p:sp>
        <p:sp>
          <p:nvSpPr>
            <p:cNvPr id="106" name="Rectangle 25"/>
            <p:cNvSpPr>
              <a:spLocks noChangeArrowheads="1"/>
            </p:cNvSpPr>
            <p:nvPr/>
          </p:nvSpPr>
          <p:spPr bwMode="auto">
            <a:xfrm>
              <a:off x="1589" y="2596"/>
              <a:ext cx="459" cy="285"/>
            </a:xfrm>
            <a:prstGeom prst="rect">
              <a:avLst/>
            </a:prstGeom>
            <a:solidFill>
              <a:srgbClr val="FFFFFF"/>
            </a:solidFill>
            <a:ln w="25282">
              <a:noFill/>
              <a:miter lim="800000"/>
              <a:headEnd/>
              <a:tailEnd/>
            </a:ln>
          </p:spPr>
          <p:txBody>
            <a:bodyPr lIns="89966" tIns="46769" rIns="89966" bIns="46769" anchor="ctr"/>
            <a:lstStyle/>
            <a:p>
              <a:pPr algn="ctr" fontAlgn="base"/>
              <a:r>
                <a:rPr kumimoji="1" lang="ko-KR" altLang="en-US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약점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(W)</a:t>
              </a:r>
              <a:endPara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endParaRPr>
            </a:p>
          </p:txBody>
        </p:sp>
        <p:sp>
          <p:nvSpPr>
            <p:cNvPr id="107" name="Rectangle 26"/>
            <p:cNvSpPr>
              <a:spLocks noChangeArrowheads="1"/>
            </p:cNvSpPr>
            <p:nvPr/>
          </p:nvSpPr>
          <p:spPr bwMode="auto">
            <a:xfrm>
              <a:off x="2056" y="2596"/>
              <a:ext cx="456" cy="285"/>
            </a:xfrm>
            <a:prstGeom prst="rect">
              <a:avLst/>
            </a:prstGeom>
            <a:solidFill>
              <a:srgbClr val="EAEAEA"/>
            </a:solidFill>
            <a:ln w="25282">
              <a:noFill/>
              <a:miter lim="800000"/>
              <a:headEnd/>
              <a:tailEnd/>
            </a:ln>
          </p:spPr>
          <p:txBody>
            <a:bodyPr lIns="89966" tIns="46769" rIns="89966" bIns="46769" anchor="ctr"/>
            <a:lstStyle/>
            <a:p>
              <a:pPr algn="ctr" fontAlgn="base"/>
              <a:r>
                <a:rPr kumimoji="1" lang="en-US" altLang="ko-KR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WO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전략</a:t>
              </a:r>
              <a:endPara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endParaRPr>
            </a:p>
          </p:txBody>
        </p:sp>
        <p:sp>
          <p:nvSpPr>
            <p:cNvPr id="108" name="Rectangle 27"/>
            <p:cNvSpPr>
              <a:spLocks noChangeArrowheads="1"/>
            </p:cNvSpPr>
            <p:nvPr/>
          </p:nvSpPr>
          <p:spPr bwMode="auto">
            <a:xfrm>
              <a:off x="2492" y="2596"/>
              <a:ext cx="470" cy="285"/>
            </a:xfrm>
            <a:prstGeom prst="rect">
              <a:avLst/>
            </a:prstGeom>
            <a:solidFill>
              <a:srgbClr val="EAEAEA"/>
            </a:solidFill>
            <a:ln w="25282">
              <a:noFill/>
              <a:miter lim="800000"/>
              <a:headEnd/>
              <a:tailEnd/>
            </a:ln>
          </p:spPr>
          <p:txBody>
            <a:bodyPr lIns="89966" tIns="46769" rIns="89966" bIns="46769" anchor="ctr"/>
            <a:lstStyle/>
            <a:p>
              <a:pPr algn="ctr" fontAlgn="base"/>
              <a:r>
                <a:rPr kumimoji="1" lang="en-US" altLang="ko-KR" sz="1200" b="1" dirty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WT</a:t>
              </a:r>
              <a:r>
                <a:rPr kumimoji="1" lang="ko-KR" altLang="en-US" sz="1200" b="1" dirty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sym typeface="Wingdings" pitchFamily="2" charset="2"/>
                </a:rPr>
                <a:t>전략</a:t>
              </a:r>
            </a:p>
          </p:txBody>
        </p:sp>
        <p:pic>
          <p:nvPicPr>
            <p:cNvPr id="109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4" y="2025"/>
              <a:ext cx="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0" name="AutoShape 29"/>
            <p:cNvCxnSpPr>
              <a:cxnSpLocks noChangeShapeType="1"/>
            </p:cNvCxnSpPr>
            <p:nvPr/>
          </p:nvCxnSpPr>
          <p:spPr bwMode="auto">
            <a:xfrm>
              <a:off x="2048" y="2029"/>
              <a:ext cx="1" cy="284"/>
            </a:xfrm>
            <a:prstGeom prst="straightConnector1">
              <a:avLst/>
            </a:prstGeom>
            <a:noFill/>
            <a:ln w="12613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11" name="Picture 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39" y="2304"/>
              <a:ext cx="19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2" name="AutoShape 31"/>
            <p:cNvCxnSpPr>
              <a:cxnSpLocks noChangeShapeType="1"/>
            </p:cNvCxnSpPr>
            <p:nvPr/>
          </p:nvCxnSpPr>
          <p:spPr bwMode="auto">
            <a:xfrm>
              <a:off x="2048" y="2313"/>
              <a:ext cx="1" cy="568"/>
            </a:xfrm>
            <a:prstGeom prst="straightConnector1">
              <a:avLst/>
            </a:prstGeom>
            <a:noFill/>
            <a:ln w="28519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13" name="Picture 3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88" y="2025"/>
              <a:ext cx="8" cy="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4" name="AutoShape 36"/>
            <p:cNvCxnSpPr>
              <a:cxnSpLocks noChangeShapeType="1"/>
            </p:cNvCxnSpPr>
            <p:nvPr/>
          </p:nvCxnSpPr>
          <p:spPr bwMode="auto">
            <a:xfrm>
              <a:off x="2492" y="2029"/>
              <a:ext cx="1" cy="852"/>
            </a:xfrm>
            <a:prstGeom prst="straightConnector1">
              <a:avLst/>
            </a:prstGeom>
            <a:noFill/>
            <a:ln w="12613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15" name="Picture 3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85" y="2309"/>
              <a:ext cx="467" cy="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6" name="AutoShape 38"/>
            <p:cNvCxnSpPr>
              <a:cxnSpLocks noChangeShapeType="1"/>
            </p:cNvCxnSpPr>
            <p:nvPr/>
          </p:nvCxnSpPr>
          <p:spPr bwMode="auto">
            <a:xfrm>
              <a:off x="1589" y="2313"/>
              <a:ext cx="459" cy="1"/>
            </a:xfrm>
            <a:prstGeom prst="straightConnector1">
              <a:avLst/>
            </a:prstGeom>
            <a:noFill/>
            <a:ln w="12613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17" name="Picture 3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39" y="2304"/>
              <a:ext cx="932" cy="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8" name="AutoShape 40"/>
            <p:cNvCxnSpPr>
              <a:cxnSpLocks noChangeShapeType="1"/>
            </p:cNvCxnSpPr>
            <p:nvPr/>
          </p:nvCxnSpPr>
          <p:spPr bwMode="auto">
            <a:xfrm>
              <a:off x="2048" y="2313"/>
              <a:ext cx="914" cy="1"/>
            </a:xfrm>
            <a:prstGeom prst="straightConnector1">
              <a:avLst/>
            </a:prstGeom>
            <a:noFill/>
            <a:ln w="28519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19" name="Picture 4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85" y="2592"/>
              <a:ext cx="1381" cy="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0" name="AutoShape 42"/>
            <p:cNvCxnSpPr>
              <a:cxnSpLocks noChangeShapeType="1"/>
            </p:cNvCxnSpPr>
            <p:nvPr/>
          </p:nvCxnSpPr>
          <p:spPr bwMode="auto">
            <a:xfrm>
              <a:off x="1589" y="2596"/>
              <a:ext cx="1373" cy="1"/>
            </a:xfrm>
            <a:prstGeom prst="straightConnector1">
              <a:avLst/>
            </a:prstGeom>
            <a:noFill/>
            <a:ln w="12613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21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585" y="2309"/>
              <a:ext cx="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2" name="AutoShape 44"/>
            <p:cNvCxnSpPr>
              <a:cxnSpLocks noChangeShapeType="1"/>
            </p:cNvCxnSpPr>
            <p:nvPr/>
          </p:nvCxnSpPr>
          <p:spPr bwMode="auto">
            <a:xfrm>
              <a:off x="1589" y="2313"/>
              <a:ext cx="1" cy="568"/>
            </a:xfrm>
            <a:prstGeom prst="straightConnector1">
              <a:avLst/>
            </a:prstGeom>
            <a:noFill/>
            <a:ln w="12613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23" name="Picture 4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8" y="2025"/>
              <a:ext cx="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4" name="AutoShape 46"/>
            <p:cNvCxnSpPr>
              <a:cxnSpLocks noChangeShapeType="1"/>
            </p:cNvCxnSpPr>
            <p:nvPr/>
          </p:nvCxnSpPr>
          <p:spPr bwMode="auto">
            <a:xfrm>
              <a:off x="2962" y="2029"/>
              <a:ext cx="1" cy="284"/>
            </a:xfrm>
            <a:prstGeom prst="straightConnector1">
              <a:avLst/>
            </a:prstGeom>
            <a:noFill/>
            <a:ln w="12613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25" name="Picture 4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2" y="2304"/>
              <a:ext cx="19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6" name="AutoShape 48"/>
            <p:cNvCxnSpPr>
              <a:cxnSpLocks noChangeShapeType="1"/>
            </p:cNvCxnSpPr>
            <p:nvPr/>
          </p:nvCxnSpPr>
          <p:spPr bwMode="auto">
            <a:xfrm>
              <a:off x="2962" y="2313"/>
              <a:ext cx="1" cy="568"/>
            </a:xfrm>
            <a:prstGeom prst="straightConnector1">
              <a:avLst/>
            </a:prstGeom>
            <a:noFill/>
            <a:ln w="28519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27" name="Picture 5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044" y="2025"/>
              <a:ext cx="922" cy="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8" name="AutoShape 53"/>
            <p:cNvCxnSpPr>
              <a:cxnSpLocks noChangeShapeType="1"/>
            </p:cNvCxnSpPr>
            <p:nvPr/>
          </p:nvCxnSpPr>
          <p:spPr bwMode="auto">
            <a:xfrm>
              <a:off x="2048" y="2029"/>
              <a:ext cx="914" cy="1"/>
            </a:xfrm>
            <a:prstGeom prst="straightConnector1">
              <a:avLst/>
            </a:prstGeom>
            <a:noFill/>
            <a:ln w="12613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29" name="Picture 5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85" y="2877"/>
              <a:ext cx="467" cy="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0" name="AutoShape 55"/>
            <p:cNvCxnSpPr>
              <a:cxnSpLocks noChangeShapeType="1"/>
            </p:cNvCxnSpPr>
            <p:nvPr/>
          </p:nvCxnSpPr>
          <p:spPr bwMode="auto">
            <a:xfrm>
              <a:off x="1589" y="2881"/>
              <a:ext cx="459" cy="1"/>
            </a:xfrm>
            <a:prstGeom prst="straightConnector1">
              <a:avLst/>
            </a:prstGeom>
            <a:noFill/>
            <a:ln w="12613">
              <a:solidFill>
                <a:srgbClr val="000000"/>
              </a:solidFill>
              <a:round/>
              <a:headEnd/>
              <a:tailEnd/>
            </a:ln>
          </p:spPr>
        </p:cxnSp>
        <p:pic>
          <p:nvPicPr>
            <p:cNvPr id="131" name="Picture 5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39" y="2871"/>
              <a:ext cx="932" cy="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2" name="AutoShape 57"/>
            <p:cNvCxnSpPr>
              <a:cxnSpLocks noChangeShapeType="1"/>
            </p:cNvCxnSpPr>
            <p:nvPr/>
          </p:nvCxnSpPr>
          <p:spPr bwMode="auto">
            <a:xfrm>
              <a:off x="2048" y="2881"/>
              <a:ext cx="914" cy="1"/>
            </a:xfrm>
            <a:prstGeom prst="straightConnector1">
              <a:avLst/>
            </a:prstGeom>
            <a:noFill/>
            <a:ln w="28519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33" name="Rectangle 58"/>
          <p:cNvSpPr>
            <a:spLocks noChangeArrowheads="1"/>
          </p:cNvSpPr>
          <p:nvPr/>
        </p:nvSpPr>
        <p:spPr bwMode="auto">
          <a:xfrm>
            <a:off x="2509266" y="4220899"/>
            <a:ext cx="34925" cy="180975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wrap="none"/>
          <a:lstStyle/>
          <a:p>
            <a:pPr algn="ctr" fontAlgn="base"/>
            <a:endParaRPr kumimoji="1" lang="ko-KR" altLang="en-US" sz="12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4" name="Rectangle 60"/>
          <p:cNvSpPr>
            <a:spLocks noChangeArrowheads="1"/>
          </p:cNvSpPr>
          <p:nvPr/>
        </p:nvSpPr>
        <p:spPr bwMode="auto">
          <a:xfrm>
            <a:off x="3930307" y="3943552"/>
            <a:ext cx="160337" cy="182562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wrap="none"/>
          <a:lstStyle/>
          <a:p>
            <a:pPr algn="ctr" fontAlgn="base"/>
            <a:endParaRPr kumimoji="1" lang="ko-KR" altLang="en-US" sz="12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5" name="AutoShape 107"/>
          <p:cNvSpPr>
            <a:spLocks noChangeArrowheads="1"/>
          </p:cNvSpPr>
          <p:nvPr/>
        </p:nvSpPr>
        <p:spPr bwMode="auto">
          <a:xfrm>
            <a:off x="5182844" y="2322249"/>
            <a:ext cx="2830513" cy="382575"/>
          </a:xfrm>
          <a:prstGeom prst="homePlate">
            <a:avLst>
              <a:gd name="adj" fmla="val 21928"/>
            </a:avLst>
          </a:prstGeom>
          <a:solidFill>
            <a:srgbClr val="000000"/>
          </a:solidFill>
          <a:ln w="9431">
            <a:solidFill>
              <a:srgbClr val="000000"/>
            </a:solidFill>
            <a:miter lim="800000"/>
            <a:headEnd/>
            <a:tailEnd/>
          </a:ln>
        </p:spPr>
        <p:txBody>
          <a:bodyPr lIns="89966" tIns="46769" rIns="89966" bIns="46769" anchor="ctr"/>
          <a:lstStyle/>
          <a:p>
            <a:pPr algn="ctr" fontAlgn="base"/>
            <a:r>
              <a:rPr kumimoji="1" lang="ko-KR" altLang="en-US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중장기 </a:t>
            </a:r>
            <a:r>
              <a:rPr kumimoji="1" lang="ko-KR" altLang="en-US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전략 수립 </a:t>
            </a:r>
            <a:r>
              <a:rPr kumimoji="1" lang="en-US" altLang="ko-KR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(2</a:t>
            </a:r>
            <a:r>
              <a:rPr kumimoji="1" lang="ko-KR" altLang="en-US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주</a:t>
            </a:r>
            <a:r>
              <a:rPr kumimoji="1" lang="en-US" altLang="ko-KR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)</a:t>
            </a:r>
            <a:endParaRPr kumimoji="1" lang="ko-KR" altLang="en-US" sz="12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sp>
        <p:nvSpPr>
          <p:cNvPr id="136" name="AutoShape 112"/>
          <p:cNvSpPr>
            <a:spLocks noChangeArrowheads="1"/>
          </p:cNvSpPr>
          <p:nvPr/>
        </p:nvSpPr>
        <p:spPr bwMode="auto">
          <a:xfrm>
            <a:off x="8065744" y="2322249"/>
            <a:ext cx="1514475" cy="382575"/>
          </a:xfrm>
          <a:prstGeom prst="homePlate">
            <a:avLst>
              <a:gd name="adj" fmla="val 12503"/>
            </a:avLst>
          </a:prstGeom>
          <a:solidFill>
            <a:srgbClr val="000000"/>
          </a:solidFill>
          <a:ln w="9431">
            <a:solidFill>
              <a:srgbClr val="000000"/>
            </a:solidFill>
            <a:miter lim="800000"/>
            <a:headEnd/>
            <a:tailEnd/>
          </a:ln>
        </p:spPr>
        <p:txBody>
          <a:bodyPr lIns="89966" tIns="46769" rIns="89966" bIns="46769" anchor="ctr"/>
          <a:lstStyle/>
          <a:p>
            <a:pPr algn="ctr" fontAlgn="base"/>
            <a:r>
              <a:rPr kumimoji="1" lang="ko-KR" altLang="en-US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실행 계획 수립 </a:t>
            </a:r>
            <a:r>
              <a:rPr kumimoji="1" lang="en-US" altLang="ko-KR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(6</a:t>
            </a:r>
            <a:r>
              <a:rPr kumimoji="1" lang="ko-KR" altLang="en-US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주</a:t>
            </a:r>
            <a:r>
              <a:rPr kumimoji="1" lang="en-US" altLang="ko-KR" sz="1200" b="1" dirty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)</a:t>
            </a:r>
            <a:endParaRPr kumimoji="1" lang="ko-KR" altLang="en-US" sz="12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sp>
        <p:nvSpPr>
          <p:cNvPr id="137" name="AutoShape 116"/>
          <p:cNvSpPr>
            <a:spLocks noChangeArrowheads="1"/>
          </p:cNvSpPr>
          <p:nvPr/>
        </p:nvSpPr>
        <p:spPr bwMode="auto">
          <a:xfrm>
            <a:off x="8200399" y="3089012"/>
            <a:ext cx="1241425" cy="566737"/>
          </a:xfrm>
          <a:prstGeom prst="homePlate">
            <a:avLst>
              <a:gd name="adj" fmla="val 187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핵심 추진 과제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138" name="AutoShape 117"/>
          <p:cNvSpPr>
            <a:spLocks noChangeArrowheads="1"/>
          </p:cNvSpPr>
          <p:nvPr/>
        </p:nvSpPr>
        <p:spPr bwMode="auto">
          <a:xfrm>
            <a:off x="8200399" y="4157852"/>
            <a:ext cx="1241425" cy="565150"/>
          </a:xfrm>
          <a:prstGeom prst="homePlate">
            <a:avLst>
              <a:gd name="adj" fmla="val 18753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개선 대안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도출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139" name="Rectangle 119"/>
          <p:cNvSpPr>
            <a:spLocks noChangeArrowheads="1"/>
          </p:cNvSpPr>
          <p:nvPr/>
        </p:nvSpPr>
        <p:spPr bwMode="auto">
          <a:xfrm>
            <a:off x="4593882" y="4754764"/>
            <a:ext cx="157162" cy="180975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wrap="none"/>
          <a:lstStyle/>
          <a:p>
            <a:pPr algn="ctr" fontAlgn="base"/>
            <a:endParaRPr kumimoji="1" lang="ko-KR" altLang="en-US" sz="12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0" name="Rectangle 124"/>
          <p:cNvSpPr>
            <a:spLocks noChangeArrowheads="1"/>
          </p:cNvSpPr>
          <p:nvPr/>
        </p:nvSpPr>
        <p:spPr bwMode="auto">
          <a:xfrm>
            <a:off x="375894" y="2058724"/>
            <a:ext cx="777875" cy="295275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89966" tIns="46769" rIns="89966" bIns="46769"/>
          <a:lstStyle/>
          <a:p>
            <a:pPr marL="88900" indent="-88900" algn="ctr" fontAlgn="base"/>
            <a:r>
              <a:rPr kumimoji="1" lang="en-US" altLang="ko-KR" sz="1200" b="1" i="1" u="sng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Step 1</a:t>
            </a:r>
          </a:p>
        </p:txBody>
      </p:sp>
      <p:sp>
        <p:nvSpPr>
          <p:cNvPr id="141" name="Rectangle 125"/>
          <p:cNvSpPr>
            <a:spLocks noChangeArrowheads="1"/>
          </p:cNvSpPr>
          <p:nvPr/>
        </p:nvSpPr>
        <p:spPr bwMode="auto">
          <a:xfrm>
            <a:off x="2874619" y="2058724"/>
            <a:ext cx="777875" cy="295275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89966" tIns="46769" rIns="89966" bIns="46769"/>
          <a:lstStyle/>
          <a:p>
            <a:pPr marL="88900" indent="-88900" algn="ctr" fontAlgn="base"/>
            <a:r>
              <a:rPr kumimoji="1" lang="en-US" altLang="ko-KR" sz="1200" b="1" i="1" u="sng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Step 2</a:t>
            </a:r>
          </a:p>
        </p:txBody>
      </p:sp>
      <p:sp>
        <p:nvSpPr>
          <p:cNvPr id="142" name="Rectangle 126"/>
          <p:cNvSpPr>
            <a:spLocks noChangeArrowheads="1"/>
          </p:cNvSpPr>
          <p:nvPr/>
        </p:nvSpPr>
        <p:spPr bwMode="auto">
          <a:xfrm>
            <a:off x="5146332" y="2058724"/>
            <a:ext cx="776287" cy="295275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89966" tIns="46769" rIns="89966" bIns="46769"/>
          <a:lstStyle/>
          <a:p>
            <a:pPr marL="88900" indent="-88900" algn="ctr" fontAlgn="base"/>
            <a:r>
              <a:rPr kumimoji="1" lang="en-US" altLang="ko-KR" sz="1200" b="1" i="1" u="sng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Step 3</a:t>
            </a:r>
          </a:p>
        </p:txBody>
      </p:sp>
      <p:sp>
        <p:nvSpPr>
          <p:cNvPr id="143" name="Rectangle 127"/>
          <p:cNvSpPr>
            <a:spLocks noChangeArrowheads="1"/>
          </p:cNvSpPr>
          <p:nvPr/>
        </p:nvSpPr>
        <p:spPr bwMode="auto">
          <a:xfrm>
            <a:off x="8038757" y="2058724"/>
            <a:ext cx="777875" cy="295275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89966" tIns="46769" rIns="89966" bIns="46769"/>
          <a:lstStyle/>
          <a:p>
            <a:pPr marL="88900" indent="-88900" algn="ctr" fontAlgn="base"/>
            <a:r>
              <a:rPr kumimoji="1" lang="en-US" altLang="ko-KR" sz="1200" b="1" i="1" u="sng" dirty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Step 4</a:t>
            </a:r>
          </a:p>
        </p:txBody>
      </p:sp>
      <p:sp>
        <p:nvSpPr>
          <p:cNvPr id="144" name="Freeform 128"/>
          <p:cNvSpPr>
            <a:spLocks/>
          </p:cNvSpPr>
          <p:nvPr/>
        </p:nvSpPr>
        <p:spPr bwMode="auto">
          <a:xfrm>
            <a:off x="380321" y="1943835"/>
            <a:ext cx="2457449" cy="93774"/>
          </a:xfrm>
          <a:custGeom>
            <a:avLst/>
            <a:gdLst>
              <a:gd name="T0" fmla="*/ 0 w 1564"/>
              <a:gd name="T1" fmla="*/ 2147483647 w 1564"/>
              <a:gd name="T2" fmla="*/ 0 60000 65536"/>
              <a:gd name="T3" fmla="*/ 0 60000 65536"/>
              <a:gd name="T4" fmla="*/ 0 w 1564"/>
              <a:gd name="T5" fmla="*/ 1564 w 15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64">
                <a:moveTo>
                  <a:pt x="0" y="0"/>
                </a:moveTo>
                <a:lnTo>
                  <a:pt x="1564" y="0"/>
                </a:lnTo>
              </a:path>
            </a:pathLst>
          </a:cu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  <a:headEnd type="stealth" w="med" len="med"/>
            <a:tailEnd type="stealth" w="med" len="med"/>
          </a:ln>
        </p:spPr>
        <p:txBody>
          <a:bodyPr wrap="none"/>
          <a:lstStyle/>
          <a:p>
            <a:pPr algn="ctr" latinLnBrk="0">
              <a:defRPr/>
            </a:pPr>
            <a:endParaRPr lang="ko-KR" altLang="en-US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45" name="AutoShape 132"/>
          <p:cNvCxnSpPr>
            <a:cxnSpLocks noChangeShapeType="1"/>
          </p:cNvCxnSpPr>
          <p:nvPr/>
        </p:nvCxnSpPr>
        <p:spPr bwMode="auto">
          <a:xfrm flipH="1">
            <a:off x="380204" y="1856318"/>
            <a:ext cx="1587" cy="182562"/>
          </a:xfrm>
          <a:prstGeom prst="straightConnector1">
            <a:avLst/>
          </a:prstGeom>
          <a:noFill/>
          <a:ln w="9431">
            <a:solidFill>
              <a:srgbClr val="000000"/>
            </a:solidFill>
            <a:round/>
            <a:headEnd/>
            <a:tailEnd/>
          </a:ln>
        </p:spPr>
      </p:cxnSp>
      <p:sp>
        <p:nvSpPr>
          <p:cNvPr id="146" name="Rectangle 133"/>
          <p:cNvSpPr>
            <a:spLocks noChangeArrowheads="1"/>
          </p:cNvSpPr>
          <p:nvPr/>
        </p:nvSpPr>
        <p:spPr bwMode="auto">
          <a:xfrm>
            <a:off x="870478" y="1810281"/>
            <a:ext cx="1466924" cy="274637"/>
          </a:xfrm>
          <a:prstGeom prst="rect">
            <a:avLst/>
          </a:prstGeom>
          <a:solidFill>
            <a:srgbClr val="FFFFFF"/>
          </a:solidFill>
          <a:ln w="25282">
            <a:noFill/>
            <a:miter lim="800000"/>
            <a:headEnd/>
            <a:tailEnd/>
          </a:ln>
        </p:spPr>
        <p:txBody>
          <a:bodyPr lIns="89966" tIns="46769" rIns="89966" bIns="46769" anchor="ctr"/>
          <a:lstStyle/>
          <a:p>
            <a:pPr algn="ctr" fontAlgn="base"/>
            <a:r>
              <a: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AS-IS / </a:t>
            </a: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현상 진단</a:t>
            </a:r>
          </a:p>
        </p:txBody>
      </p:sp>
      <p:cxnSp>
        <p:nvCxnSpPr>
          <p:cNvPr id="147" name="AutoShape 134"/>
          <p:cNvCxnSpPr>
            <a:cxnSpLocks noChangeShapeType="1"/>
          </p:cNvCxnSpPr>
          <p:nvPr/>
        </p:nvCxnSpPr>
        <p:spPr bwMode="auto">
          <a:xfrm>
            <a:off x="2846952" y="1867431"/>
            <a:ext cx="1588" cy="160337"/>
          </a:xfrm>
          <a:prstGeom prst="straightConnector1">
            <a:avLst/>
          </a:prstGeom>
          <a:noFill/>
          <a:ln w="9431">
            <a:solidFill>
              <a:srgbClr val="000000"/>
            </a:solidFill>
            <a:round/>
            <a:headEnd/>
            <a:tailEnd/>
          </a:ln>
        </p:spPr>
      </p:cxnSp>
      <p:sp>
        <p:nvSpPr>
          <p:cNvPr id="148" name="Freeform 135"/>
          <p:cNvSpPr>
            <a:spLocks/>
          </p:cNvSpPr>
          <p:nvPr/>
        </p:nvSpPr>
        <p:spPr bwMode="auto">
          <a:xfrm>
            <a:off x="2881877" y="1946012"/>
            <a:ext cx="6645275" cy="3175"/>
          </a:xfrm>
          <a:custGeom>
            <a:avLst/>
            <a:gdLst>
              <a:gd name="T0" fmla="*/ 0 w 4186"/>
              <a:gd name="T1" fmla="*/ 0 h 2"/>
              <a:gd name="T2" fmla="*/ 2147483647 w 4186"/>
              <a:gd name="T3" fmla="*/ 2147483647 h 2"/>
              <a:gd name="T4" fmla="*/ 0 60000 65536"/>
              <a:gd name="T5" fmla="*/ 0 60000 65536"/>
              <a:gd name="T6" fmla="*/ 0 w 4186"/>
              <a:gd name="T7" fmla="*/ 0 h 2"/>
              <a:gd name="T8" fmla="*/ 4186 w 4186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86" h="2">
                <a:moveTo>
                  <a:pt x="0" y="0"/>
                </a:moveTo>
                <a:lnTo>
                  <a:pt x="4186" y="2"/>
                </a:lnTo>
              </a:path>
            </a:pathLst>
          </a:cu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  <a:headEnd type="stealth" w="med" len="med"/>
            <a:tailEnd type="stealth" w="med" len="med"/>
          </a:ln>
        </p:spPr>
        <p:txBody>
          <a:bodyPr wrap="none"/>
          <a:lstStyle/>
          <a:p>
            <a:pPr algn="ctr" latinLnBrk="0">
              <a:defRPr/>
            </a:pPr>
            <a:endParaRPr lang="ko-KR" altLang="en-US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9" name="Rectangle 136"/>
          <p:cNvSpPr>
            <a:spLocks noChangeArrowheads="1"/>
          </p:cNvSpPr>
          <p:nvPr/>
        </p:nvSpPr>
        <p:spPr bwMode="auto">
          <a:xfrm>
            <a:off x="5451587" y="1826155"/>
            <a:ext cx="1505854" cy="242888"/>
          </a:xfrm>
          <a:prstGeom prst="rect">
            <a:avLst/>
          </a:prstGeom>
          <a:solidFill>
            <a:srgbClr val="FFFFFF"/>
          </a:solidFill>
          <a:ln w="25282">
            <a:noFill/>
            <a:miter lim="800000"/>
            <a:headEnd/>
            <a:tailEnd/>
          </a:ln>
        </p:spPr>
        <p:txBody>
          <a:bodyPr lIns="89966" tIns="46769" rIns="89966" bIns="46769" anchor="ctr"/>
          <a:lstStyle/>
          <a:p>
            <a:pPr algn="ctr" fontAlgn="base"/>
            <a:r>
              <a: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TO-BE /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개선 대안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cxnSp>
        <p:nvCxnSpPr>
          <p:cNvPr id="150" name="꺾인 연결선 112"/>
          <p:cNvCxnSpPr>
            <a:cxnSpLocks noChangeShapeType="1"/>
            <a:stCxn id="95" idx="1"/>
            <a:endCxn id="155" idx="1"/>
          </p:cNvCxnSpPr>
          <p:nvPr/>
        </p:nvCxnSpPr>
        <p:spPr bwMode="auto">
          <a:xfrm rot="10800000" flipH="1" flipV="1">
            <a:off x="675932" y="3143780"/>
            <a:ext cx="8632" cy="1181553"/>
          </a:xfrm>
          <a:prstGeom prst="bentConnector3">
            <a:avLst>
              <a:gd name="adj1" fmla="val -2648285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51" name="Shape 114"/>
          <p:cNvCxnSpPr>
            <a:cxnSpLocks noChangeShapeType="1"/>
            <a:stCxn id="97" idx="3"/>
            <a:endCxn id="121" idx="1"/>
          </p:cNvCxnSpPr>
          <p:nvPr/>
        </p:nvCxnSpPr>
        <p:spPr bwMode="auto">
          <a:xfrm flipV="1">
            <a:off x="1917357" y="4845252"/>
            <a:ext cx="896937" cy="61662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sp>
        <p:nvSpPr>
          <p:cNvPr id="152" name="AutoShape 116"/>
          <p:cNvSpPr>
            <a:spLocks noChangeArrowheads="1"/>
          </p:cNvSpPr>
          <p:nvPr/>
        </p:nvSpPr>
        <p:spPr bwMode="auto">
          <a:xfrm rot="5400000">
            <a:off x="6349876" y="2553393"/>
            <a:ext cx="652380" cy="1728904"/>
          </a:xfrm>
          <a:prstGeom prst="homePlate">
            <a:avLst>
              <a:gd name="adj" fmla="val 187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전략 대안 탐색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153" name="AutoShape 116"/>
          <p:cNvSpPr>
            <a:spLocks noChangeArrowheads="1"/>
          </p:cNvSpPr>
          <p:nvPr/>
        </p:nvSpPr>
        <p:spPr bwMode="auto">
          <a:xfrm rot="5400000">
            <a:off x="6349876" y="3622165"/>
            <a:ext cx="652380" cy="1728904"/>
          </a:xfrm>
          <a:prstGeom prst="homePlate">
            <a:avLst>
              <a:gd name="adj" fmla="val 187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전략 과제 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Pool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</p:txBody>
      </p:sp>
      <p:cxnSp>
        <p:nvCxnSpPr>
          <p:cNvPr id="154" name="Shape 114"/>
          <p:cNvCxnSpPr>
            <a:cxnSpLocks noChangeShapeType="1"/>
            <a:stCxn id="95" idx="3"/>
            <a:endCxn id="127" idx="0"/>
          </p:cNvCxnSpPr>
          <p:nvPr/>
        </p:nvCxnSpPr>
        <p:spPr bwMode="auto">
          <a:xfrm>
            <a:off x="1917357" y="3143781"/>
            <a:ext cx="2410862" cy="793421"/>
          </a:xfrm>
          <a:prstGeom prst="bentConnector2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sp>
        <p:nvSpPr>
          <p:cNvPr id="155" name="AutoShape 12"/>
          <p:cNvSpPr>
            <a:spLocks noChangeArrowheads="1"/>
          </p:cNvSpPr>
          <p:nvPr/>
        </p:nvSpPr>
        <p:spPr bwMode="auto">
          <a:xfrm>
            <a:off x="684564" y="4043552"/>
            <a:ext cx="1241425" cy="563563"/>
          </a:xfrm>
          <a:prstGeom prst="homePlate">
            <a:avLst>
              <a:gd name="adj" fmla="val 18806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경쟁 및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고객 환경 분석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</p:txBody>
      </p:sp>
      <p:cxnSp>
        <p:nvCxnSpPr>
          <p:cNvPr id="156" name="꺾인 연결선 112"/>
          <p:cNvCxnSpPr>
            <a:cxnSpLocks noChangeShapeType="1"/>
            <a:stCxn id="155" idx="1"/>
            <a:endCxn id="97" idx="1"/>
          </p:cNvCxnSpPr>
          <p:nvPr/>
        </p:nvCxnSpPr>
        <p:spPr bwMode="auto">
          <a:xfrm rot="10800000" flipV="1">
            <a:off x="675932" y="4325333"/>
            <a:ext cx="8632" cy="1136547"/>
          </a:xfrm>
          <a:prstGeom prst="bentConnector3">
            <a:avLst>
              <a:gd name="adj1" fmla="val 2748285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57" name="Rectangle 11"/>
          <p:cNvSpPr>
            <a:spLocks noChangeArrowheads="1"/>
          </p:cNvSpPr>
          <p:nvPr/>
        </p:nvSpPr>
        <p:spPr bwMode="auto">
          <a:xfrm>
            <a:off x="671813" y="4657077"/>
            <a:ext cx="1295777" cy="463783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wrap="none" lIns="89966" tIns="46769" rIns="89966" bIns="46769">
            <a:spAutoFit/>
          </a:bodyPr>
          <a:lstStyle/>
          <a:p>
            <a:pPr marL="88900" indent="-88900" fontAlgn="base">
              <a:buClr>
                <a:srgbClr val="000000"/>
              </a:buClr>
              <a:buFont typeface="바탕" pitchFamily="18" charset="-127"/>
              <a:buChar char="•"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2C analysis</a:t>
            </a:r>
            <a:b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</a:b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-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경쟁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,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고객 환경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sp>
        <p:nvSpPr>
          <p:cNvPr id="158" name="Rectangle 11"/>
          <p:cNvSpPr>
            <a:spLocks noChangeArrowheads="1"/>
          </p:cNvSpPr>
          <p:nvPr/>
        </p:nvSpPr>
        <p:spPr bwMode="auto">
          <a:xfrm>
            <a:off x="2788913" y="5341617"/>
            <a:ext cx="2430270" cy="279117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lIns="89966" tIns="46769" rIns="89966" bIns="46769">
            <a:spAutoFit/>
          </a:bodyPr>
          <a:lstStyle/>
          <a:p>
            <a:pPr marL="88900" indent="-88900" fontAlgn="base">
              <a:buClr>
                <a:srgbClr val="000000"/>
              </a:buClr>
              <a:buFont typeface="바탕" pitchFamily="18" charset="-127"/>
              <a:buChar char="•"/>
            </a:pPr>
            <a:r>
              <a:rPr kumimoji="1" lang="en-US" altLang="ko-KR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Key-man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전략 워크숍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cxnSp>
        <p:nvCxnSpPr>
          <p:cNvPr id="159" name="꺾인 연결선 118"/>
          <p:cNvCxnSpPr>
            <a:cxnSpLocks noChangeShapeType="1"/>
            <a:stCxn id="125" idx="3"/>
            <a:endCxn id="152" idx="2"/>
          </p:cNvCxnSpPr>
          <p:nvPr/>
        </p:nvCxnSpPr>
        <p:spPr bwMode="auto">
          <a:xfrm flipV="1">
            <a:off x="5095054" y="3356847"/>
            <a:ext cx="716560" cy="148840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cxnSp>
        <p:nvCxnSpPr>
          <p:cNvPr id="160" name="꺾인 연결선 118"/>
          <p:cNvCxnSpPr>
            <a:cxnSpLocks noChangeShapeType="1"/>
            <a:stCxn id="125" idx="3"/>
            <a:endCxn id="153" idx="2"/>
          </p:cNvCxnSpPr>
          <p:nvPr/>
        </p:nvCxnSpPr>
        <p:spPr bwMode="auto">
          <a:xfrm flipV="1">
            <a:off x="5095054" y="4425619"/>
            <a:ext cx="716560" cy="41963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cxnSp>
        <p:nvCxnSpPr>
          <p:cNvPr id="161" name="꺾인 연결선 118"/>
          <p:cNvCxnSpPr>
            <a:cxnSpLocks noChangeShapeType="1"/>
            <a:stCxn id="168" idx="0"/>
            <a:endCxn id="137" idx="1"/>
          </p:cNvCxnSpPr>
          <p:nvPr/>
        </p:nvCxnSpPr>
        <p:spPr bwMode="auto">
          <a:xfrm flipV="1">
            <a:off x="7540518" y="3372381"/>
            <a:ext cx="659881" cy="212201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cxnSp>
        <p:nvCxnSpPr>
          <p:cNvPr id="162" name="직선 화살표 연결선 161"/>
          <p:cNvCxnSpPr>
            <a:stCxn id="137" idx="2"/>
            <a:endCxn id="138" idx="0"/>
          </p:cNvCxnSpPr>
          <p:nvPr/>
        </p:nvCxnSpPr>
        <p:spPr bwMode="auto">
          <a:xfrm flipH="1">
            <a:off x="8768120" y="3655749"/>
            <a:ext cx="2" cy="502103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cxnSp>
        <p:nvCxnSpPr>
          <p:cNvPr id="163" name="직선 화살표 연결선 162"/>
          <p:cNvCxnSpPr>
            <a:stCxn id="138" idx="2"/>
            <a:endCxn id="164" idx="0"/>
          </p:cNvCxnSpPr>
          <p:nvPr/>
        </p:nvCxnSpPr>
        <p:spPr bwMode="auto">
          <a:xfrm>
            <a:off x="8768120" y="4723002"/>
            <a:ext cx="0" cy="502102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sp>
        <p:nvSpPr>
          <p:cNvPr id="164" name="AutoShape 117"/>
          <p:cNvSpPr>
            <a:spLocks noChangeArrowheads="1"/>
          </p:cNvSpPr>
          <p:nvPr/>
        </p:nvSpPr>
        <p:spPr bwMode="auto">
          <a:xfrm>
            <a:off x="8200399" y="5225104"/>
            <a:ext cx="1241425" cy="565150"/>
          </a:xfrm>
          <a:prstGeom prst="homePlate">
            <a:avLst>
              <a:gd name="adj" fmla="val 18753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실행 방안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수립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165" name="Rectangle 11"/>
          <p:cNvSpPr>
            <a:spLocks noChangeArrowheads="1"/>
          </p:cNvSpPr>
          <p:nvPr/>
        </p:nvSpPr>
        <p:spPr bwMode="auto">
          <a:xfrm>
            <a:off x="637154" y="5790281"/>
            <a:ext cx="870980" cy="463783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wrap="none" lIns="89966" tIns="46769" rIns="89966" bIns="46769">
            <a:spAutoFit/>
          </a:bodyPr>
          <a:lstStyle/>
          <a:p>
            <a:pPr marL="88900" indent="-88900" fontAlgn="base">
              <a:buClr>
                <a:srgbClr val="000000"/>
              </a:buClr>
              <a:buFont typeface="바탕" pitchFamily="18" charset="-127"/>
              <a:buChar char="•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조직 역량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  <a:p>
            <a:pPr marL="88900" indent="-88900" fontAlgn="base">
              <a:buClr>
                <a:srgbClr val="000000"/>
              </a:buClr>
              <a:buFont typeface="바탕" pitchFamily="18" charset="-127"/>
              <a:buChar char="•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사업 역량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sp>
        <p:nvSpPr>
          <p:cNvPr id="166" name="Rectangle 11"/>
          <p:cNvSpPr>
            <a:spLocks noChangeArrowheads="1"/>
          </p:cNvSpPr>
          <p:nvPr/>
        </p:nvSpPr>
        <p:spPr bwMode="auto">
          <a:xfrm>
            <a:off x="612602" y="6173227"/>
            <a:ext cx="1605156" cy="279117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wrap="none" lIns="89966" tIns="46769" rIns="89966" bIns="46769">
            <a:spAutoFit/>
          </a:bodyPr>
          <a:lstStyle/>
          <a:p>
            <a:pPr marL="88900" indent="-88900" algn="ctr" fontAlgn="base">
              <a:buClr>
                <a:srgbClr val="000000"/>
              </a:buClr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※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인터뷰 및 설문 조사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cxnSp>
        <p:nvCxnSpPr>
          <p:cNvPr id="167" name="AutoShape 132"/>
          <p:cNvCxnSpPr>
            <a:cxnSpLocks noChangeShapeType="1"/>
          </p:cNvCxnSpPr>
          <p:nvPr/>
        </p:nvCxnSpPr>
        <p:spPr bwMode="auto">
          <a:xfrm flipH="1">
            <a:off x="9531163" y="1853825"/>
            <a:ext cx="1587" cy="182562"/>
          </a:xfrm>
          <a:prstGeom prst="straightConnector1">
            <a:avLst/>
          </a:prstGeom>
          <a:noFill/>
          <a:ln w="9431">
            <a:solidFill>
              <a:srgbClr val="000000"/>
            </a:solidFill>
            <a:round/>
            <a:headEnd/>
            <a:tailEnd/>
          </a:ln>
        </p:spPr>
      </p:cxnSp>
      <p:sp>
        <p:nvSpPr>
          <p:cNvPr id="168" name="AutoShape 116"/>
          <p:cNvSpPr>
            <a:spLocks noChangeArrowheads="1"/>
          </p:cNvSpPr>
          <p:nvPr/>
        </p:nvSpPr>
        <p:spPr bwMode="auto">
          <a:xfrm rot="5400000">
            <a:off x="6349876" y="4690938"/>
            <a:ext cx="652380" cy="1728904"/>
          </a:xfrm>
          <a:prstGeom prst="homePlate">
            <a:avLst>
              <a:gd name="adj" fmla="val 18700"/>
            </a:avLst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lIns="35997" tIns="46769" rIns="35997" bIns="46769" anchor="ctr"/>
          <a:lstStyle/>
          <a:p>
            <a:pPr algn="ctr" fontAlgn="base">
              <a:defRPr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  <a:sym typeface="Wingdings" pitchFamily="2" charset="2"/>
              </a:rPr>
              <a:t>핵심 추진 과제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  <a:sym typeface="Wingdings" pitchFamily="2" charset="2"/>
            </a:endParaRPr>
          </a:p>
        </p:txBody>
      </p:sp>
      <p:cxnSp>
        <p:nvCxnSpPr>
          <p:cNvPr id="169" name="직선 화살표 연결선 168"/>
          <p:cNvCxnSpPr>
            <a:stCxn id="153" idx="3"/>
            <a:endCxn id="168" idx="1"/>
          </p:cNvCxnSpPr>
          <p:nvPr/>
        </p:nvCxnSpPr>
        <p:spPr bwMode="auto">
          <a:xfrm>
            <a:off x="6676066" y="4812807"/>
            <a:ext cx="0" cy="416393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sp>
        <p:nvSpPr>
          <p:cNvPr id="170" name="Rectangle 11"/>
          <p:cNvSpPr>
            <a:spLocks noChangeArrowheads="1"/>
          </p:cNvSpPr>
          <p:nvPr/>
        </p:nvSpPr>
        <p:spPr bwMode="auto">
          <a:xfrm>
            <a:off x="5741316" y="5938873"/>
            <a:ext cx="3082113" cy="463783"/>
          </a:xfrm>
          <a:prstGeom prst="rect">
            <a:avLst/>
          </a:prstGeom>
          <a:noFill/>
          <a:ln w="25282">
            <a:noFill/>
            <a:miter lim="800000"/>
            <a:headEnd/>
            <a:tailEnd/>
          </a:ln>
        </p:spPr>
        <p:txBody>
          <a:bodyPr wrap="square" lIns="89966" tIns="46769" rIns="89966" bIns="46769">
            <a:spAutoFit/>
          </a:bodyPr>
          <a:lstStyle/>
          <a:p>
            <a:pPr marL="88900" indent="-88900" fontAlgn="base">
              <a:buClr>
                <a:srgbClr val="000000"/>
              </a:buClr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※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중요도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/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시급성을 종합적으로 고려하여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/>
            </a:r>
            <a:b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</a:br>
            <a:r>
              <a:rPr kumimoji="1" lang="en-US" altLang="ko-KR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 개선해야 할 핵심 추진 과제 도출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cxnSp>
        <p:nvCxnSpPr>
          <p:cNvPr id="171" name="직선 화살표 연결선 170"/>
          <p:cNvCxnSpPr>
            <a:stCxn id="152" idx="3"/>
            <a:endCxn id="153" idx="1"/>
          </p:cNvCxnSpPr>
          <p:nvPr/>
        </p:nvCxnSpPr>
        <p:spPr bwMode="auto">
          <a:xfrm>
            <a:off x="6676066" y="3744035"/>
            <a:ext cx="0" cy="416392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cxnSp>
        <p:nvCxnSpPr>
          <p:cNvPr id="172" name="꺾인 연결선 118"/>
          <p:cNvCxnSpPr>
            <a:cxnSpLocks noChangeShapeType="1"/>
            <a:stCxn id="125" idx="3"/>
            <a:endCxn id="168" idx="2"/>
          </p:cNvCxnSpPr>
          <p:nvPr/>
        </p:nvCxnSpPr>
        <p:spPr bwMode="auto">
          <a:xfrm>
            <a:off x="5095054" y="4845252"/>
            <a:ext cx="716560" cy="64914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  <p:cxnSp>
        <p:nvCxnSpPr>
          <p:cNvPr id="173" name="Shape 114"/>
          <p:cNvCxnSpPr>
            <a:cxnSpLocks noChangeShapeType="1"/>
            <a:stCxn id="155" idx="3"/>
            <a:endCxn id="109" idx="1"/>
          </p:cNvCxnSpPr>
          <p:nvPr/>
        </p:nvCxnSpPr>
        <p:spPr bwMode="auto">
          <a:xfrm flipV="1">
            <a:off x="1925989" y="4168977"/>
            <a:ext cx="1643622" cy="15635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867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159</Words>
  <Application>Microsoft Office PowerPoint</Application>
  <PresentationFormat>A4 용지(210x297mm)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9" baseType="lpstr">
      <vt:lpstr>Arial Unicode MS</vt:lpstr>
      <vt:lpstr>HY견고딕</vt:lpstr>
      <vt:lpstr>HY헤드라인M</vt:lpstr>
      <vt:lpstr>Noto Sans CJK KR Bold</vt:lpstr>
      <vt:lpstr>굴림</vt:lpstr>
      <vt:lpstr>돋움</vt:lpstr>
      <vt:lpstr>맑은 고딕</vt:lpstr>
      <vt:lpstr>바탕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프로젝트 추진계획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2015-07-17T03:21:29Z</dcterms:modified>
</cp:coreProperties>
</file>