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69" r:id="rId4"/>
    <p:sldMasterId id="2147483672" r:id="rId5"/>
    <p:sldMasterId id="2147483675" r:id="rId6"/>
    <p:sldMasterId id="2147483678" r:id="rId7"/>
  </p:sldMasterIdLst>
  <p:notesMasterIdLst>
    <p:notesMasterId r:id="rId9"/>
  </p:notesMasterIdLst>
  <p:sldIdLst>
    <p:sldId id="297" r:id="rId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152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3EDB-6BCA-479A-96B8-4BBE8448063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4A607-5D5B-47A1-89B8-212D16BFE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7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3596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72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0847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98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081748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270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00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849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556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1012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55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2489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586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722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5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6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0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0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3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11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Line 76"/>
          <p:cNvSpPr>
            <a:spLocks noChangeShapeType="1"/>
          </p:cNvSpPr>
          <p:nvPr/>
        </p:nvSpPr>
        <p:spPr bwMode="auto">
          <a:xfrm>
            <a:off x="1284342" y="4564378"/>
            <a:ext cx="27368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 type="oval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endParaRPr lang="ko-KR" altLang="en-US" sz="1800" b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6" name="Rectangle 77"/>
          <p:cNvSpPr>
            <a:spLocks noChangeArrowheads="1"/>
          </p:cNvSpPr>
          <p:nvPr/>
        </p:nvSpPr>
        <p:spPr bwMode="auto">
          <a:xfrm>
            <a:off x="1774880" y="4427060"/>
            <a:ext cx="1697037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Vision 2020 </a:t>
            </a:r>
            <a:r>
              <a:rPr lang="ko-KR" altLang="en-US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및 사업분석</a:t>
            </a:r>
          </a:p>
        </p:txBody>
      </p:sp>
      <p:sp>
        <p:nvSpPr>
          <p:cNvPr id="167" name="Line 78"/>
          <p:cNvSpPr>
            <a:spLocks noChangeShapeType="1"/>
          </p:cNvSpPr>
          <p:nvPr/>
        </p:nvSpPr>
        <p:spPr bwMode="auto">
          <a:xfrm>
            <a:off x="4068817" y="4564378"/>
            <a:ext cx="27368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 type="oval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endParaRPr lang="ko-KR" altLang="en-US" sz="1800" b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8" name="Rectangle 79"/>
          <p:cNvSpPr>
            <a:spLocks noChangeArrowheads="1"/>
          </p:cNvSpPr>
          <p:nvPr/>
        </p:nvSpPr>
        <p:spPr bwMode="auto">
          <a:xfrm>
            <a:off x="4555559" y="4425879"/>
            <a:ext cx="1658591" cy="276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중장기 인력산정 기준설정</a:t>
            </a:r>
          </a:p>
        </p:txBody>
      </p:sp>
      <p:sp>
        <p:nvSpPr>
          <p:cNvPr id="169" name="Line 80"/>
          <p:cNvSpPr>
            <a:spLocks noChangeShapeType="1"/>
          </p:cNvSpPr>
          <p:nvPr/>
        </p:nvSpPr>
        <p:spPr bwMode="auto">
          <a:xfrm>
            <a:off x="6843767" y="4564378"/>
            <a:ext cx="27368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 type="oval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endParaRPr lang="ko-KR" altLang="en-US" sz="1800" b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0" name="Rectangle 81"/>
          <p:cNvSpPr>
            <a:spLocks noChangeArrowheads="1"/>
          </p:cNvSpPr>
          <p:nvPr/>
        </p:nvSpPr>
        <p:spPr bwMode="auto">
          <a:xfrm>
            <a:off x="7485985" y="4425879"/>
            <a:ext cx="1350814" cy="276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중장기 인력</a:t>
            </a:r>
            <a:r>
              <a:rPr lang="en-US" altLang="ko-KR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안</a:t>
            </a:r>
            <a:r>
              <a:rPr lang="en-US" altLang="ko-KR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 </a:t>
            </a:r>
            <a:r>
              <a:rPr lang="ko-KR" altLang="en-US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도출</a:t>
            </a:r>
          </a:p>
        </p:txBody>
      </p:sp>
      <p:cxnSp>
        <p:nvCxnSpPr>
          <p:cNvPr id="177" name="직선 연결선 176"/>
          <p:cNvCxnSpPr/>
          <p:nvPr/>
        </p:nvCxnSpPr>
        <p:spPr bwMode="auto">
          <a:xfrm>
            <a:off x="1280016" y="4360436"/>
            <a:ext cx="0" cy="40788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8" name="직선 연결선 177"/>
          <p:cNvCxnSpPr/>
          <p:nvPr/>
        </p:nvCxnSpPr>
        <p:spPr bwMode="auto">
          <a:xfrm>
            <a:off x="4024803" y="4360436"/>
            <a:ext cx="0" cy="40788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9" name="직선 연결선 178"/>
          <p:cNvCxnSpPr/>
          <p:nvPr/>
        </p:nvCxnSpPr>
        <p:spPr bwMode="auto">
          <a:xfrm>
            <a:off x="6801341" y="4360436"/>
            <a:ext cx="0" cy="40788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0" name="직선 연결선 179"/>
          <p:cNvCxnSpPr/>
          <p:nvPr/>
        </p:nvCxnSpPr>
        <p:spPr bwMode="auto">
          <a:xfrm>
            <a:off x="9584228" y="4360436"/>
            <a:ext cx="0" cy="40788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</a:t>
            </a:r>
            <a:r>
              <a:rPr lang="ko-KR" altLang="en-US" smtClean="0"/>
              <a:t>중장기 인력계획 </a:t>
            </a:r>
            <a:r>
              <a:rPr lang="en-US" altLang="ko-KR" sz="1500" smtClean="0"/>
              <a:t>&gt;&gt; 2) </a:t>
            </a:r>
            <a:r>
              <a:rPr lang="ko-KR" altLang="en-US" sz="1500" smtClean="0"/>
              <a:t>인력계획 수립을 위한</a:t>
            </a:r>
            <a:r>
              <a:rPr lang="en-US" altLang="ko-KR" sz="1500" smtClean="0"/>
              <a:t> framework</a:t>
            </a:r>
            <a:endParaRPr lang="ko-KR" altLang="en-US" sz="15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단기 인력산정은 업무량변동요인에 대한 분석을 근간으로 정원기준의 부서별</a:t>
            </a:r>
            <a:r>
              <a:rPr lang="en-US" altLang="ko-KR"/>
              <a:t>/</a:t>
            </a:r>
            <a:r>
              <a:rPr lang="ko-KR" altLang="en-US"/>
              <a:t>직급별 인력규모를 </a:t>
            </a:r>
            <a:r>
              <a:rPr lang="ko-KR" altLang="en-US" smtClean="0"/>
              <a:t>산정함</a:t>
            </a:r>
            <a:r>
              <a:rPr lang="en-US" altLang="ko-KR" smtClean="0"/>
              <a:t>.</a:t>
            </a:r>
            <a:endParaRPr lang="ko-KR" altLang="en-US"/>
          </a:p>
          <a:p>
            <a:r>
              <a:rPr lang="ko-KR" altLang="en-US"/>
              <a:t>중장기 인력산정은 </a:t>
            </a:r>
            <a:r>
              <a:rPr lang="en-US" altLang="ko-KR"/>
              <a:t>Vision 2020</a:t>
            </a:r>
            <a:r>
              <a:rPr lang="ko-KR" altLang="en-US"/>
              <a:t>에 제시되어 있는 사업분류를 바탕으로 </a:t>
            </a:r>
            <a:r>
              <a:rPr lang="ko-KR" altLang="en-US" smtClean="0"/>
              <a:t>직접적으로 </a:t>
            </a:r>
            <a:r>
              <a:rPr lang="ko-KR" altLang="en-US"/>
              <a:t>추진해야 할 사업을 도출하고 사업별 인력변동 핵심 요인 분석을 통해 인력규모를 산정함</a:t>
            </a:r>
          </a:p>
          <a:p>
            <a:endParaRPr lang="ko-KR" altLang="en-US"/>
          </a:p>
        </p:txBody>
      </p:sp>
      <p:sp>
        <p:nvSpPr>
          <p:cNvPr id="157" name="AutoShape 58"/>
          <p:cNvSpPr>
            <a:spLocks noChangeArrowheads="1"/>
          </p:cNvSpPr>
          <p:nvPr/>
        </p:nvSpPr>
        <p:spPr bwMode="auto">
          <a:xfrm>
            <a:off x="357188" y="2204729"/>
            <a:ext cx="858837" cy="1871662"/>
          </a:xfrm>
          <a:prstGeom prst="homePlate">
            <a:avLst>
              <a:gd name="adj" fmla="val 8806"/>
            </a:avLst>
          </a:prstGeom>
          <a:solidFill>
            <a:schemeClr val="bg1">
              <a:lumMod val="85000"/>
            </a:schemeClr>
          </a:solidFill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단기</a:t>
            </a:r>
          </a:p>
          <a:p>
            <a:pPr>
              <a:spcBef>
                <a:spcPct val="0"/>
              </a:spcBef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인력산정</a:t>
            </a:r>
          </a:p>
          <a:p>
            <a:pPr>
              <a:spcBef>
                <a:spcPct val="0"/>
              </a:spcBef>
            </a:pP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approach</a:t>
            </a:r>
          </a:p>
        </p:txBody>
      </p:sp>
      <p:sp>
        <p:nvSpPr>
          <p:cNvPr id="158" name="AutoShape 59"/>
          <p:cNvSpPr>
            <a:spLocks noChangeArrowheads="1"/>
          </p:cNvSpPr>
          <p:nvPr/>
        </p:nvSpPr>
        <p:spPr bwMode="auto">
          <a:xfrm>
            <a:off x="358775" y="4481799"/>
            <a:ext cx="858838" cy="1871662"/>
          </a:xfrm>
          <a:prstGeom prst="homePlate">
            <a:avLst>
              <a:gd name="adj" fmla="val 8806"/>
            </a:avLst>
          </a:prstGeom>
          <a:solidFill>
            <a:schemeClr val="bg1">
              <a:lumMod val="85000"/>
            </a:schemeClr>
          </a:solidFill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중장기</a:t>
            </a:r>
          </a:p>
          <a:p>
            <a:pPr>
              <a:spcBef>
                <a:spcPct val="0"/>
              </a:spcBef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인력산정</a:t>
            </a:r>
          </a:p>
          <a:p>
            <a:pPr>
              <a:spcBef>
                <a:spcPct val="0"/>
              </a:spcBef>
            </a:pP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approach</a:t>
            </a:r>
          </a:p>
        </p:txBody>
      </p:sp>
      <p:sp>
        <p:nvSpPr>
          <p:cNvPr id="116" name="Rectangle 10"/>
          <p:cNvSpPr>
            <a:spLocks noChangeArrowheads="1"/>
          </p:cNvSpPr>
          <p:nvPr/>
        </p:nvSpPr>
        <p:spPr bwMode="auto">
          <a:xfrm>
            <a:off x="1283779" y="2492896"/>
            <a:ext cx="1146175" cy="431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10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현 인원</a:t>
            </a:r>
          </a:p>
          <a:p>
            <a:pPr>
              <a:spcBef>
                <a:spcPct val="0"/>
              </a:spcBef>
            </a:pPr>
            <a:r>
              <a:rPr lang="ko-KR" altLang="en-US" sz="10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검토</a:t>
            </a:r>
          </a:p>
        </p:txBody>
      </p:sp>
      <p:sp>
        <p:nvSpPr>
          <p:cNvPr id="117" name="Rectangle 11"/>
          <p:cNvSpPr>
            <a:spLocks noChangeArrowheads="1"/>
          </p:cNvSpPr>
          <p:nvPr/>
        </p:nvSpPr>
        <p:spPr bwMode="auto">
          <a:xfrm>
            <a:off x="2804604" y="2492896"/>
            <a:ext cx="1146175" cy="431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10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단기조직</a:t>
            </a:r>
          </a:p>
          <a:p>
            <a:pPr>
              <a:spcBef>
                <a:spcPct val="0"/>
              </a:spcBef>
            </a:pPr>
            <a:r>
              <a:rPr lang="ko-KR" altLang="en-US" sz="10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개편안</a:t>
            </a:r>
            <a:endParaRPr lang="en-US" altLang="ko-KR" sz="100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8" name="Rectangle 12"/>
          <p:cNvSpPr>
            <a:spLocks noChangeArrowheads="1"/>
          </p:cNvSpPr>
          <p:nvPr/>
        </p:nvSpPr>
        <p:spPr bwMode="auto">
          <a:xfrm>
            <a:off x="2804604" y="3739322"/>
            <a:ext cx="1146175" cy="431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0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000</a:t>
            </a:r>
            <a:r>
              <a:rPr lang="ko-KR" altLang="en-US" sz="10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분류 기준</a:t>
            </a:r>
          </a:p>
        </p:txBody>
      </p:sp>
      <p:sp>
        <p:nvSpPr>
          <p:cNvPr id="119" name="Rectangle 13"/>
          <p:cNvSpPr>
            <a:spLocks noChangeArrowheads="1"/>
          </p:cNvSpPr>
          <p:nvPr/>
        </p:nvSpPr>
        <p:spPr bwMode="auto">
          <a:xfrm>
            <a:off x="6903529" y="2492896"/>
            <a:ext cx="1147762" cy="431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0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0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정원배분</a:t>
            </a:r>
          </a:p>
          <a:p>
            <a:pPr>
              <a:spcBef>
                <a:spcPct val="0"/>
              </a:spcBef>
            </a:pPr>
            <a:r>
              <a:rPr lang="ko-KR" altLang="en-US" sz="10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원칙설정</a:t>
            </a:r>
          </a:p>
        </p:txBody>
      </p:sp>
      <p:sp>
        <p:nvSpPr>
          <p:cNvPr id="120" name="Rectangle 14"/>
          <p:cNvSpPr>
            <a:spLocks noChangeArrowheads="1"/>
          </p:cNvSpPr>
          <p:nvPr/>
        </p:nvSpPr>
        <p:spPr bwMode="auto">
          <a:xfrm>
            <a:off x="6903529" y="3739322"/>
            <a:ext cx="1147762" cy="431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10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부서별</a:t>
            </a:r>
            <a:r>
              <a:rPr lang="en-US" altLang="ko-KR" sz="10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lang="ko-KR" altLang="en-US" sz="10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직급별 </a:t>
            </a:r>
          </a:p>
          <a:p>
            <a:pPr>
              <a:spcBef>
                <a:spcPct val="0"/>
              </a:spcBef>
            </a:pPr>
            <a:r>
              <a:rPr lang="ko-KR" altLang="en-US" sz="10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정원산정</a:t>
            </a:r>
          </a:p>
        </p:txBody>
      </p:sp>
      <p:sp>
        <p:nvSpPr>
          <p:cNvPr id="121" name="Rectangle 15"/>
          <p:cNvSpPr>
            <a:spLocks noChangeArrowheads="1"/>
          </p:cNvSpPr>
          <p:nvPr/>
        </p:nvSpPr>
        <p:spPr bwMode="auto">
          <a:xfrm>
            <a:off x="2804604" y="3113918"/>
            <a:ext cx="1146175" cy="431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10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신 직무</a:t>
            </a:r>
          </a:p>
          <a:p>
            <a:pPr>
              <a:spcBef>
                <a:spcPct val="0"/>
              </a:spcBef>
            </a:pPr>
            <a:r>
              <a:rPr lang="ko-KR" altLang="en-US" sz="10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분류체계</a:t>
            </a:r>
            <a:r>
              <a:rPr lang="en-US" altLang="ko-KR" sz="10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10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안</a:t>
            </a:r>
            <a:r>
              <a:rPr lang="en-US" altLang="ko-KR" sz="10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</p:txBody>
      </p:sp>
      <p:sp>
        <p:nvSpPr>
          <p:cNvPr id="122" name="Rectangle 17"/>
          <p:cNvSpPr>
            <a:spLocks noChangeArrowheads="1"/>
          </p:cNvSpPr>
          <p:nvPr/>
        </p:nvSpPr>
        <p:spPr bwMode="auto">
          <a:xfrm>
            <a:off x="4676266" y="2492896"/>
            <a:ext cx="1147763" cy="431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0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0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조직</a:t>
            </a:r>
            <a:r>
              <a:rPr lang="en-US" altLang="ko-KR" sz="10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&amp;</a:t>
            </a:r>
            <a:r>
              <a:rPr lang="ko-KR" altLang="en-US" sz="10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인력운영</a:t>
            </a:r>
          </a:p>
          <a:p>
            <a:pPr>
              <a:spcBef>
                <a:spcPct val="0"/>
              </a:spcBef>
            </a:pPr>
            <a:r>
              <a:rPr lang="ko-KR" altLang="en-US" sz="10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방향검토</a:t>
            </a:r>
          </a:p>
        </p:txBody>
      </p:sp>
      <p:sp>
        <p:nvSpPr>
          <p:cNvPr id="123" name="Rectangle 18"/>
          <p:cNvSpPr>
            <a:spLocks noChangeArrowheads="1"/>
          </p:cNvSpPr>
          <p:nvPr/>
        </p:nvSpPr>
        <p:spPr bwMode="auto">
          <a:xfrm>
            <a:off x="4676266" y="3739322"/>
            <a:ext cx="1147763" cy="431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0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00</a:t>
            </a:r>
            <a:r>
              <a:rPr lang="ko-KR" altLang="en-US" sz="10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평가 </a:t>
            </a:r>
          </a:p>
          <a:p>
            <a:pPr>
              <a:spcBef>
                <a:spcPct val="0"/>
              </a:spcBef>
            </a:pPr>
            <a:r>
              <a:rPr lang="ko-KR" altLang="en-US" sz="10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결과검토</a:t>
            </a:r>
          </a:p>
        </p:txBody>
      </p:sp>
      <p:cxnSp>
        <p:nvCxnSpPr>
          <p:cNvPr id="124" name="AutoShape 19"/>
          <p:cNvCxnSpPr>
            <a:cxnSpLocks noChangeShapeType="1"/>
            <a:stCxn id="123" idx="3"/>
            <a:endCxn id="119" idx="1"/>
          </p:cNvCxnSpPr>
          <p:nvPr/>
        </p:nvCxnSpPr>
        <p:spPr bwMode="auto">
          <a:xfrm flipV="1">
            <a:off x="5824029" y="2708796"/>
            <a:ext cx="1079500" cy="124642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oval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5" name="Rectangle 22"/>
          <p:cNvSpPr>
            <a:spLocks noChangeArrowheads="1"/>
          </p:cNvSpPr>
          <p:nvPr/>
        </p:nvSpPr>
        <p:spPr bwMode="auto">
          <a:xfrm>
            <a:off x="1283779" y="3113918"/>
            <a:ext cx="1146175" cy="431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10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업무량</a:t>
            </a:r>
          </a:p>
          <a:p>
            <a:pPr>
              <a:spcBef>
                <a:spcPct val="0"/>
              </a:spcBef>
            </a:pPr>
            <a:r>
              <a:rPr lang="ko-KR" altLang="en-US" sz="10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변동요인분석</a:t>
            </a:r>
          </a:p>
        </p:txBody>
      </p:sp>
      <p:cxnSp>
        <p:nvCxnSpPr>
          <p:cNvPr id="126" name="AutoShape 24"/>
          <p:cNvCxnSpPr>
            <a:cxnSpLocks noChangeShapeType="1"/>
            <a:stCxn id="116" idx="2"/>
            <a:endCxn id="125" idx="0"/>
          </p:cNvCxnSpPr>
          <p:nvPr/>
        </p:nvCxnSpPr>
        <p:spPr bwMode="auto">
          <a:xfrm>
            <a:off x="1856867" y="2924696"/>
            <a:ext cx="0" cy="1892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oval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" name="AutoShape 25"/>
          <p:cNvCxnSpPr>
            <a:cxnSpLocks noChangeShapeType="1"/>
            <a:stCxn id="125" idx="3"/>
            <a:endCxn id="117" idx="1"/>
          </p:cNvCxnSpPr>
          <p:nvPr/>
        </p:nvCxnSpPr>
        <p:spPr bwMode="auto">
          <a:xfrm flipV="1">
            <a:off x="2429954" y="2708796"/>
            <a:ext cx="374650" cy="62102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oval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8" name="AutoShape 26"/>
          <p:cNvCxnSpPr>
            <a:cxnSpLocks noChangeShapeType="1"/>
            <a:stCxn id="125" idx="3"/>
            <a:endCxn id="121" idx="1"/>
          </p:cNvCxnSpPr>
          <p:nvPr/>
        </p:nvCxnSpPr>
        <p:spPr bwMode="auto">
          <a:xfrm>
            <a:off x="2429954" y="3329818"/>
            <a:ext cx="374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oval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AutoShape 27"/>
          <p:cNvCxnSpPr>
            <a:cxnSpLocks noChangeShapeType="1"/>
            <a:stCxn id="125" idx="3"/>
            <a:endCxn id="118" idx="1"/>
          </p:cNvCxnSpPr>
          <p:nvPr/>
        </p:nvCxnSpPr>
        <p:spPr bwMode="auto">
          <a:xfrm>
            <a:off x="2429954" y="3329818"/>
            <a:ext cx="374650" cy="62540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oval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28"/>
          <p:cNvCxnSpPr>
            <a:cxnSpLocks noChangeShapeType="1"/>
            <a:stCxn id="117" idx="3"/>
            <a:endCxn id="118" idx="3"/>
          </p:cNvCxnSpPr>
          <p:nvPr/>
        </p:nvCxnSpPr>
        <p:spPr bwMode="auto">
          <a:xfrm>
            <a:off x="3950779" y="2708796"/>
            <a:ext cx="12700" cy="1246426"/>
          </a:xfrm>
          <a:prstGeom prst="bentConnector3">
            <a:avLst>
              <a:gd name="adj1" fmla="val 1800000"/>
            </a:avLst>
          </a:prstGeom>
          <a:noFill/>
          <a:ln w="9525">
            <a:solidFill>
              <a:schemeClr val="tx1"/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1" name="AutoShape 29"/>
          <p:cNvCxnSpPr>
            <a:cxnSpLocks noChangeShapeType="1"/>
            <a:stCxn id="121" idx="3"/>
            <a:endCxn id="122" idx="1"/>
          </p:cNvCxnSpPr>
          <p:nvPr/>
        </p:nvCxnSpPr>
        <p:spPr bwMode="auto">
          <a:xfrm flipV="1">
            <a:off x="3950779" y="2708796"/>
            <a:ext cx="725487" cy="62102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oval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2" name="Rectangle 33"/>
          <p:cNvSpPr>
            <a:spLocks noChangeArrowheads="1"/>
          </p:cNvSpPr>
          <p:nvPr/>
        </p:nvSpPr>
        <p:spPr bwMode="auto">
          <a:xfrm>
            <a:off x="8316404" y="3180284"/>
            <a:ext cx="1147762" cy="431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0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0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연차별 인력 </a:t>
            </a:r>
          </a:p>
          <a:p>
            <a:pPr>
              <a:spcBef>
                <a:spcPct val="0"/>
              </a:spcBef>
            </a:pPr>
            <a:r>
              <a:rPr lang="ko-KR" altLang="en-US" sz="10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구조비율산정</a:t>
            </a:r>
          </a:p>
        </p:txBody>
      </p:sp>
      <p:cxnSp>
        <p:nvCxnSpPr>
          <p:cNvPr id="133" name="AutoShape 34"/>
          <p:cNvCxnSpPr>
            <a:cxnSpLocks noChangeShapeType="1"/>
            <a:stCxn id="120" idx="3"/>
            <a:endCxn id="132" idx="1"/>
          </p:cNvCxnSpPr>
          <p:nvPr/>
        </p:nvCxnSpPr>
        <p:spPr bwMode="auto">
          <a:xfrm flipV="1">
            <a:off x="8051291" y="3396184"/>
            <a:ext cx="265113" cy="5590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" name="AutoShape 35"/>
          <p:cNvCxnSpPr>
            <a:cxnSpLocks noChangeShapeType="1"/>
            <a:stCxn id="122" idx="2"/>
            <a:endCxn id="123" idx="0"/>
          </p:cNvCxnSpPr>
          <p:nvPr/>
        </p:nvCxnSpPr>
        <p:spPr bwMode="auto">
          <a:xfrm>
            <a:off x="5250148" y="2924696"/>
            <a:ext cx="0" cy="81462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oval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5" name="AutoShape 36"/>
          <p:cNvCxnSpPr>
            <a:cxnSpLocks noChangeShapeType="1"/>
            <a:stCxn id="119" idx="2"/>
            <a:endCxn id="120" idx="0"/>
          </p:cNvCxnSpPr>
          <p:nvPr/>
        </p:nvCxnSpPr>
        <p:spPr bwMode="auto">
          <a:xfrm>
            <a:off x="7477410" y="2924696"/>
            <a:ext cx="0" cy="81462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oval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9" name="Line 68"/>
          <p:cNvSpPr>
            <a:spLocks noChangeShapeType="1"/>
          </p:cNvSpPr>
          <p:nvPr/>
        </p:nvSpPr>
        <p:spPr bwMode="auto">
          <a:xfrm>
            <a:off x="1291716" y="2331120"/>
            <a:ext cx="27368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 type="oval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endParaRPr lang="ko-KR" altLang="en-US" sz="1800" b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0" name="Rectangle 70"/>
          <p:cNvSpPr>
            <a:spLocks noChangeArrowheads="1"/>
          </p:cNvSpPr>
          <p:nvPr/>
        </p:nvSpPr>
        <p:spPr bwMode="auto">
          <a:xfrm>
            <a:off x="1938573" y="2192621"/>
            <a:ext cx="1376462" cy="276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업무량 변동요인 분석</a:t>
            </a:r>
          </a:p>
        </p:txBody>
      </p:sp>
      <p:sp>
        <p:nvSpPr>
          <p:cNvPr id="161" name="Line 73"/>
          <p:cNvSpPr>
            <a:spLocks noChangeShapeType="1"/>
          </p:cNvSpPr>
          <p:nvPr/>
        </p:nvSpPr>
        <p:spPr bwMode="auto">
          <a:xfrm>
            <a:off x="4076191" y="2331120"/>
            <a:ext cx="27368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 type="oval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endParaRPr lang="ko-KR" altLang="en-US" sz="1800" b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2" name="Rectangle 72"/>
          <p:cNvSpPr>
            <a:spLocks noChangeArrowheads="1"/>
          </p:cNvSpPr>
          <p:nvPr/>
        </p:nvSpPr>
        <p:spPr bwMode="auto">
          <a:xfrm>
            <a:off x="4542087" y="2192621"/>
            <a:ext cx="1701871" cy="276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조직 </a:t>
            </a:r>
            <a:r>
              <a:rPr lang="en-US" altLang="ko-KR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&amp; </a:t>
            </a:r>
            <a:r>
              <a:rPr lang="ko-KR" altLang="en-US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인력운영 방향 검토</a:t>
            </a:r>
          </a:p>
        </p:txBody>
      </p:sp>
      <p:sp>
        <p:nvSpPr>
          <p:cNvPr id="163" name="Line 74"/>
          <p:cNvSpPr>
            <a:spLocks noChangeShapeType="1"/>
          </p:cNvSpPr>
          <p:nvPr/>
        </p:nvSpPr>
        <p:spPr bwMode="auto">
          <a:xfrm>
            <a:off x="6851141" y="2331120"/>
            <a:ext cx="27368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 type="oval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endParaRPr lang="ko-KR" altLang="en-US" sz="1800" b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4" name="Rectangle 75"/>
          <p:cNvSpPr>
            <a:spLocks noChangeArrowheads="1"/>
          </p:cNvSpPr>
          <p:nvPr/>
        </p:nvSpPr>
        <p:spPr bwMode="auto">
          <a:xfrm>
            <a:off x="7361921" y="2192621"/>
            <a:ext cx="1612103" cy="276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부서별 </a:t>
            </a:r>
            <a:r>
              <a:rPr lang="en-US" altLang="ko-KR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 </a:t>
            </a:r>
            <a:r>
              <a:rPr lang="ko-KR" altLang="en-US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직급별 정원산정</a:t>
            </a:r>
          </a:p>
        </p:txBody>
      </p:sp>
      <p:cxnSp>
        <p:nvCxnSpPr>
          <p:cNvPr id="172" name="직선 연결선 171"/>
          <p:cNvCxnSpPr/>
          <p:nvPr/>
        </p:nvCxnSpPr>
        <p:spPr bwMode="auto">
          <a:xfrm>
            <a:off x="1283779" y="2127178"/>
            <a:ext cx="0" cy="40788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직선 연결선 173"/>
          <p:cNvCxnSpPr/>
          <p:nvPr/>
        </p:nvCxnSpPr>
        <p:spPr bwMode="auto">
          <a:xfrm>
            <a:off x="4028566" y="2127178"/>
            <a:ext cx="0" cy="40788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직선 연결선 174"/>
          <p:cNvCxnSpPr/>
          <p:nvPr/>
        </p:nvCxnSpPr>
        <p:spPr bwMode="auto">
          <a:xfrm>
            <a:off x="6805104" y="2127178"/>
            <a:ext cx="0" cy="40788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직선 연결선 175"/>
          <p:cNvCxnSpPr/>
          <p:nvPr/>
        </p:nvCxnSpPr>
        <p:spPr bwMode="auto">
          <a:xfrm>
            <a:off x="9587991" y="2127178"/>
            <a:ext cx="0" cy="40788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185" name="그룹 18"/>
          <p:cNvGrpSpPr/>
          <p:nvPr/>
        </p:nvGrpSpPr>
        <p:grpSpPr>
          <a:xfrm>
            <a:off x="406980" y="1612620"/>
            <a:ext cx="9181020" cy="353502"/>
            <a:chOff x="549626" y="1358770"/>
            <a:chExt cx="4133344" cy="353502"/>
          </a:xfrm>
        </p:grpSpPr>
        <p:sp>
          <p:nvSpPr>
            <p:cNvPr id="186" name="Text Box 6"/>
            <p:cNvSpPr txBox="1">
              <a:spLocks noChangeArrowheads="1"/>
            </p:cNvSpPr>
            <p:nvPr/>
          </p:nvSpPr>
          <p:spPr bwMode="auto">
            <a:xfrm>
              <a:off x="594631" y="1358770"/>
              <a:ext cx="4043334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 fontAlgn="auto" latinLnBrk="0"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ko-KR" altLang="en-US" sz="1400" b="0" kern="0" smtClean="0">
                  <a:solidFill>
                    <a:sysClr val="windowText" lastClr="000000"/>
                  </a:solidFill>
                  <a:latin typeface="HY견고딕" pitchFamily="18" charset="-127"/>
                  <a:ea typeface="HY견고딕" pitchFamily="18" charset="-127"/>
                  <a:cs typeface="Arial" pitchFamily="34" charset="0"/>
                </a:rPr>
                <a:t>인력산정</a:t>
              </a:r>
              <a:r>
                <a:rPr kumimoji="0" lang="en-US" altLang="ko-KR" sz="1400" b="0" kern="0" smtClean="0">
                  <a:solidFill>
                    <a:sysClr val="windowText" lastClr="000000"/>
                  </a:solidFill>
                  <a:latin typeface="HY견고딕" pitchFamily="18" charset="-127"/>
                  <a:ea typeface="HY견고딕" pitchFamily="18" charset="-127"/>
                  <a:cs typeface="Arial" pitchFamily="34" charset="0"/>
                </a:rPr>
                <a:t> approach</a:t>
              </a:r>
              <a:endParaRPr kumimoji="0" lang="ko-KR" altLang="en-US" sz="1400" b="0" ker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endParaRPr>
            </a:p>
          </p:txBody>
        </p:sp>
        <p:cxnSp>
          <p:nvCxnSpPr>
            <p:cNvPr id="187" name="직선 연결선 186"/>
            <p:cNvCxnSpPr/>
            <p:nvPr/>
          </p:nvCxnSpPr>
          <p:spPr>
            <a:xfrm>
              <a:off x="549626" y="1712272"/>
              <a:ext cx="41333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그룹 189"/>
          <p:cNvGrpSpPr/>
          <p:nvPr/>
        </p:nvGrpSpPr>
        <p:grpSpPr>
          <a:xfrm>
            <a:off x="1283779" y="4752200"/>
            <a:ext cx="8223250" cy="1578922"/>
            <a:chOff x="1320649" y="4666878"/>
            <a:chExt cx="8223250" cy="1578922"/>
          </a:xfrm>
        </p:grpSpPr>
        <p:sp>
          <p:nvSpPr>
            <p:cNvPr id="136" name="Rectangle 10"/>
            <p:cNvSpPr>
              <a:spLocks noChangeArrowheads="1"/>
            </p:cNvSpPr>
            <p:nvPr/>
          </p:nvSpPr>
          <p:spPr bwMode="auto">
            <a:xfrm>
              <a:off x="1320649" y="4666878"/>
              <a:ext cx="1146175" cy="4318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100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비전 </a:t>
              </a:r>
              <a:r>
                <a:rPr lang="en-US" altLang="ko-KR" sz="100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2020 </a:t>
              </a:r>
              <a:r>
                <a:rPr lang="ko-KR" altLang="en-US" sz="100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분석</a:t>
              </a:r>
            </a:p>
          </p:txBody>
        </p:sp>
        <p:sp>
          <p:nvSpPr>
            <p:cNvPr id="137" name="Rectangle 11"/>
            <p:cNvSpPr>
              <a:spLocks noChangeArrowheads="1"/>
            </p:cNvSpPr>
            <p:nvPr/>
          </p:nvSpPr>
          <p:spPr bwMode="auto">
            <a:xfrm>
              <a:off x="2841474" y="5242211"/>
              <a:ext cx="1147762" cy="4318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100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직접추진</a:t>
              </a:r>
            </a:p>
            <a:p>
              <a:pPr>
                <a:spcBef>
                  <a:spcPct val="0"/>
                </a:spcBef>
              </a:pPr>
              <a:r>
                <a:rPr lang="ko-KR" altLang="en-US" sz="100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사업분류</a:t>
              </a:r>
            </a:p>
          </p:txBody>
        </p:sp>
        <p:sp>
          <p:nvSpPr>
            <p:cNvPr id="138" name="Rectangle 12"/>
            <p:cNvSpPr>
              <a:spLocks noChangeArrowheads="1"/>
            </p:cNvSpPr>
            <p:nvPr/>
          </p:nvSpPr>
          <p:spPr bwMode="auto">
            <a:xfrm>
              <a:off x="6841974" y="4666878"/>
              <a:ext cx="1147762" cy="4318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100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중장기 재정</a:t>
              </a:r>
            </a:p>
            <a:p>
              <a:pPr>
                <a:spcBef>
                  <a:spcPct val="0"/>
                </a:spcBef>
              </a:pPr>
              <a:r>
                <a:rPr lang="ko-KR" altLang="en-US" sz="100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수지 전망분석</a:t>
              </a:r>
            </a:p>
          </p:txBody>
        </p:sp>
        <p:sp>
          <p:nvSpPr>
            <p:cNvPr id="139" name="Rectangle 13"/>
            <p:cNvSpPr>
              <a:spLocks noChangeArrowheads="1"/>
            </p:cNvSpPr>
            <p:nvPr/>
          </p:nvSpPr>
          <p:spPr bwMode="auto">
            <a:xfrm>
              <a:off x="6841974" y="5229511"/>
              <a:ext cx="1147762" cy="4318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100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연차별</a:t>
              </a:r>
              <a:endParaRPr lang="en-US" altLang="ko-KR" sz="10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  <a:p>
              <a:pPr>
                <a:spcBef>
                  <a:spcPct val="0"/>
                </a:spcBef>
              </a:pPr>
              <a:r>
                <a:rPr lang="ko-KR" altLang="en-US" sz="100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투자계획분석</a:t>
              </a:r>
            </a:p>
          </p:txBody>
        </p:sp>
        <p:sp>
          <p:nvSpPr>
            <p:cNvPr id="140" name="Rectangle 14"/>
            <p:cNvSpPr>
              <a:spLocks noChangeArrowheads="1"/>
            </p:cNvSpPr>
            <p:nvPr/>
          </p:nvSpPr>
          <p:spPr bwMode="auto">
            <a:xfrm>
              <a:off x="8491386" y="5229511"/>
              <a:ext cx="1052513" cy="4318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100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중장기 </a:t>
              </a:r>
            </a:p>
            <a:p>
              <a:pPr>
                <a:spcBef>
                  <a:spcPct val="0"/>
                </a:spcBef>
              </a:pPr>
              <a:r>
                <a:rPr lang="ko-KR" altLang="en-US" sz="100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인력규모 예측</a:t>
              </a:r>
            </a:p>
          </p:txBody>
        </p:sp>
        <p:cxnSp>
          <p:nvCxnSpPr>
            <p:cNvPr id="141" name="AutoShape 15"/>
            <p:cNvCxnSpPr>
              <a:cxnSpLocks noChangeShapeType="1"/>
              <a:stCxn id="138" idx="3"/>
              <a:endCxn id="140" idx="1"/>
            </p:cNvCxnSpPr>
            <p:nvPr/>
          </p:nvCxnSpPr>
          <p:spPr bwMode="auto">
            <a:xfrm>
              <a:off x="7989736" y="4882778"/>
              <a:ext cx="501650" cy="56263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" name="Rectangle 17"/>
            <p:cNvSpPr>
              <a:spLocks noChangeArrowheads="1"/>
            </p:cNvSpPr>
            <p:nvPr/>
          </p:nvSpPr>
          <p:spPr bwMode="auto">
            <a:xfrm>
              <a:off x="5019524" y="4666878"/>
              <a:ext cx="1147762" cy="4318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100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업무체계표</a:t>
              </a:r>
            </a:p>
            <a:p>
              <a:pPr>
                <a:spcBef>
                  <a:spcPct val="0"/>
                </a:spcBef>
              </a:pPr>
              <a:r>
                <a:rPr lang="ko-KR" altLang="en-US" sz="100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업무량 분석</a:t>
              </a:r>
            </a:p>
          </p:txBody>
        </p:sp>
        <p:cxnSp>
          <p:nvCxnSpPr>
            <p:cNvPr id="144" name="AutoShape 18"/>
            <p:cNvCxnSpPr>
              <a:cxnSpLocks noChangeShapeType="1"/>
              <a:stCxn id="136" idx="3"/>
              <a:endCxn id="137" idx="1"/>
            </p:cNvCxnSpPr>
            <p:nvPr/>
          </p:nvCxnSpPr>
          <p:spPr bwMode="auto">
            <a:xfrm>
              <a:off x="2466824" y="4882778"/>
              <a:ext cx="374650" cy="57533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6" name="Rectangle 20"/>
            <p:cNvSpPr>
              <a:spLocks noChangeArrowheads="1"/>
            </p:cNvSpPr>
            <p:nvPr/>
          </p:nvSpPr>
          <p:spPr bwMode="auto">
            <a:xfrm>
              <a:off x="1320649" y="5814000"/>
              <a:ext cx="1146175" cy="4318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100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중장기 환경분석</a:t>
              </a:r>
            </a:p>
          </p:txBody>
        </p:sp>
        <p:sp>
          <p:nvSpPr>
            <p:cNvPr id="147" name="Rectangle 21"/>
            <p:cNvSpPr>
              <a:spLocks noChangeArrowheads="1"/>
            </p:cNvSpPr>
            <p:nvPr/>
          </p:nvSpPr>
          <p:spPr bwMode="auto">
            <a:xfrm>
              <a:off x="4173386" y="5242211"/>
              <a:ext cx="1147763" cy="4318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100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사업별 인력변동 핵심요인 도출</a:t>
              </a:r>
            </a:p>
          </p:txBody>
        </p:sp>
        <p:sp>
          <p:nvSpPr>
            <p:cNvPr id="148" name="Rectangle 22"/>
            <p:cNvSpPr>
              <a:spLocks noChangeArrowheads="1"/>
            </p:cNvSpPr>
            <p:nvPr/>
          </p:nvSpPr>
          <p:spPr bwMode="auto">
            <a:xfrm>
              <a:off x="5664049" y="5814000"/>
              <a:ext cx="1147762" cy="4318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100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사업별</a:t>
              </a:r>
              <a:endParaRPr lang="en-US" altLang="ko-KR" sz="10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  <a:p>
              <a:pPr>
                <a:spcBef>
                  <a:spcPct val="0"/>
                </a:spcBef>
              </a:pPr>
              <a:r>
                <a:rPr lang="ko-KR" altLang="en-US" sz="100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추진계획분석</a:t>
              </a:r>
            </a:p>
          </p:txBody>
        </p:sp>
        <p:cxnSp>
          <p:nvCxnSpPr>
            <p:cNvPr id="149" name="AutoShape 23"/>
            <p:cNvCxnSpPr>
              <a:cxnSpLocks noChangeShapeType="1"/>
              <a:stCxn id="137" idx="3"/>
              <a:endCxn id="147" idx="1"/>
            </p:cNvCxnSpPr>
            <p:nvPr/>
          </p:nvCxnSpPr>
          <p:spPr bwMode="auto">
            <a:xfrm>
              <a:off x="3989236" y="5458111"/>
              <a:ext cx="1841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" name="AutoShape 24"/>
            <p:cNvCxnSpPr>
              <a:cxnSpLocks noChangeShapeType="1"/>
              <a:stCxn id="147" idx="0"/>
              <a:endCxn id="143" idx="1"/>
            </p:cNvCxnSpPr>
            <p:nvPr/>
          </p:nvCxnSpPr>
          <p:spPr bwMode="auto">
            <a:xfrm rot="5400000" flipH="1" flipV="1">
              <a:off x="4703680" y="4926367"/>
              <a:ext cx="359433" cy="27225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" name="AutoShape 25"/>
            <p:cNvCxnSpPr>
              <a:cxnSpLocks noChangeShapeType="1"/>
              <a:stCxn id="147" idx="2"/>
              <a:endCxn id="148" idx="1"/>
            </p:cNvCxnSpPr>
            <p:nvPr/>
          </p:nvCxnSpPr>
          <p:spPr bwMode="auto">
            <a:xfrm rot="16200000" flipH="1">
              <a:off x="5027714" y="5393564"/>
              <a:ext cx="355889" cy="91678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" name="AutoShape 26"/>
            <p:cNvCxnSpPr>
              <a:cxnSpLocks noChangeShapeType="1"/>
              <a:stCxn id="143" idx="3"/>
              <a:endCxn id="138" idx="1"/>
            </p:cNvCxnSpPr>
            <p:nvPr/>
          </p:nvCxnSpPr>
          <p:spPr bwMode="auto">
            <a:xfrm>
              <a:off x="6167286" y="4882778"/>
              <a:ext cx="67468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" name="AutoShape 27"/>
            <p:cNvCxnSpPr>
              <a:cxnSpLocks noChangeShapeType="1"/>
              <a:stCxn id="143" idx="3"/>
              <a:endCxn id="139" idx="1"/>
            </p:cNvCxnSpPr>
            <p:nvPr/>
          </p:nvCxnSpPr>
          <p:spPr bwMode="auto">
            <a:xfrm>
              <a:off x="6167286" y="4882778"/>
              <a:ext cx="674688" cy="56263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" name="AutoShape 28"/>
            <p:cNvCxnSpPr>
              <a:cxnSpLocks noChangeShapeType="1"/>
              <a:stCxn id="139" idx="3"/>
              <a:endCxn id="140" idx="1"/>
            </p:cNvCxnSpPr>
            <p:nvPr/>
          </p:nvCxnSpPr>
          <p:spPr bwMode="auto">
            <a:xfrm>
              <a:off x="7989736" y="5445411"/>
              <a:ext cx="5016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5" name="Rectangle 29"/>
            <p:cNvSpPr>
              <a:spLocks noChangeArrowheads="1"/>
            </p:cNvSpPr>
            <p:nvPr/>
          </p:nvSpPr>
          <p:spPr bwMode="auto">
            <a:xfrm>
              <a:off x="1320649" y="5243799"/>
              <a:ext cx="1146175" cy="4318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100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사업계획 및</a:t>
              </a:r>
              <a:endParaRPr lang="en-US" altLang="ko-KR" sz="10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  <a:p>
              <a:pPr>
                <a:spcBef>
                  <a:spcPct val="0"/>
                </a:spcBef>
              </a:pPr>
              <a:r>
                <a:rPr lang="ko-KR" altLang="en-US" sz="100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예산분석</a:t>
              </a:r>
            </a:p>
          </p:txBody>
        </p:sp>
        <p:cxnSp>
          <p:nvCxnSpPr>
            <p:cNvPr id="156" name="AutoShape 30"/>
            <p:cNvCxnSpPr>
              <a:cxnSpLocks noChangeShapeType="1"/>
              <a:stCxn id="155" idx="3"/>
              <a:endCxn id="137" idx="1"/>
            </p:cNvCxnSpPr>
            <p:nvPr/>
          </p:nvCxnSpPr>
          <p:spPr bwMode="auto">
            <a:xfrm flipV="1">
              <a:off x="2466824" y="5458111"/>
              <a:ext cx="374650" cy="158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" name="AutoShape 16"/>
            <p:cNvCxnSpPr>
              <a:cxnSpLocks noChangeShapeType="1"/>
              <a:stCxn id="148" idx="3"/>
              <a:endCxn id="140" idx="1"/>
            </p:cNvCxnSpPr>
            <p:nvPr/>
          </p:nvCxnSpPr>
          <p:spPr bwMode="auto">
            <a:xfrm flipV="1">
              <a:off x="6811811" y="5445411"/>
              <a:ext cx="1679575" cy="584489"/>
            </a:xfrm>
            <a:prstGeom prst="bentConnector3">
              <a:avLst>
                <a:gd name="adj1" fmla="val 84685"/>
              </a:avLst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" name="AutoShape 19"/>
            <p:cNvCxnSpPr>
              <a:cxnSpLocks noChangeShapeType="1"/>
              <a:stCxn id="146" idx="3"/>
              <a:endCxn id="137" idx="1"/>
            </p:cNvCxnSpPr>
            <p:nvPr/>
          </p:nvCxnSpPr>
          <p:spPr bwMode="auto">
            <a:xfrm flipV="1">
              <a:off x="2466824" y="5458111"/>
              <a:ext cx="374650" cy="571789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6595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4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5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6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7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144</Words>
  <Application>Microsoft Office PowerPoint</Application>
  <PresentationFormat>A4 용지(210x297mm)</PresentationFormat>
  <Paragraphs>52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7</vt:i4>
      </vt:variant>
      <vt:variant>
        <vt:lpstr>슬라이드 제목</vt:lpstr>
      </vt:variant>
      <vt:variant>
        <vt:i4>1</vt:i4>
      </vt:variant>
    </vt:vector>
  </HeadingPairs>
  <TitlesOfParts>
    <vt:vector size="18" baseType="lpstr">
      <vt:lpstr>Arial Unicode MS</vt:lpstr>
      <vt:lpstr>HY견고딕</vt:lpstr>
      <vt:lpstr>Noto Sans CJK KR Bold</vt:lpstr>
      <vt:lpstr>굴림</vt:lpstr>
      <vt:lpstr>돋움</vt:lpstr>
      <vt:lpstr>맑은 고딕</vt:lpstr>
      <vt:lpstr>휴먼명조</vt:lpstr>
      <vt:lpstr>Arial</vt:lpstr>
      <vt:lpstr>Tahoma</vt:lpstr>
      <vt:lpstr>Wingdings</vt:lpstr>
      <vt:lpstr>11_Blank Presentation</vt:lpstr>
      <vt:lpstr>12_Blank Presentation</vt:lpstr>
      <vt:lpstr>13_Blank Presentation</vt:lpstr>
      <vt:lpstr>14_Blank Presentation</vt:lpstr>
      <vt:lpstr>15_Blank Presentation</vt:lpstr>
      <vt:lpstr>16_Blank Presentation</vt:lpstr>
      <vt:lpstr>17_Blank Presentation</vt:lpstr>
      <vt:lpstr>3.중장기 인력계획 &gt;&gt; 2) 인력계획 수립을 위한 framework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시각형 상사 vs 청각형 상사</dc:title>
  <dc:creator>방현규</dc:creator>
  <cp:lastModifiedBy>방현규</cp:lastModifiedBy>
  <cp:revision>15</cp:revision>
  <dcterms:created xsi:type="dcterms:W3CDTF">2015-03-30T03:05:29Z</dcterms:created>
  <dcterms:modified xsi:type="dcterms:W3CDTF">2015-07-17T05:08:15Z</dcterms:modified>
</cp:coreProperties>
</file>