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6" r:id="rId3"/>
    <p:sldMasterId id="2147483669" r:id="rId4"/>
    <p:sldMasterId id="2147483672" r:id="rId5"/>
    <p:sldMasterId id="2147483675" r:id="rId6"/>
    <p:sldMasterId id="2147483678" r:id="rId7"/>
  </p:sldMasterIdLst>
  <p:notesMasterIdLst>
    <p:notesMasterId r:id="rId9"/>
  </p:notesMasterIdLst>
  <p:sldIdLst>
    <p:sldId id="297" r:id="rId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152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pc\Documents\DaumCloud\1.&#50864;&#52404;&#44397;%20&#52968;&#49444;&#54021;\&#49444;&#47928;&#51648;\&#49444;&#47928;&#53076;&#46377;_ver4-&#48512;&#47197;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pc\Documents\DaumCloud\1.&#50864;&#52404;&#44397;%20&#52968;&#49444;&#54021;\&#49444;&#47928;&#51648;\&#49444;&#47928;&#53076;&#46377;_ver4-&#48512;&#47197;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pc\Documents\DaumCloud\1.&#50864;&#52404;&#44397;%20&#52968;&#49444;&#54021;\&#49444;&#47928;&#51648;\&#49444;&#47928;&#53076;&#46377;_ver4-&#48512;&#47197;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pc\Documents\DaumCloud\1.&#50864;&#52404;&#44397;%20&#52968;&#49444;&#54021;\&#49444;&#47928;&#51648;\&#49444;&#47928;&#53076;&#46377;_ver4-&#48512;&#47197;.xlsx" TargetMode="External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pc\Documents\DaumCloud\1.&#50864;&#52404;&#44397;%20&#52968;&#49444;&#54021;\&#49444;&#47928;&#51648;\&#49444;&#47928;&#53076;&#46377;_ver4-&#48512;&#47197;.xlsx" TargetMode="External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pc\Documents\DaumCloud\1.&#50864;&#52404;&#44397;%20&#52968;&#49444;&#54021;\&#49444;&#47928;&#51648;\&#49444;&#47928;&#53076;&#46377;_ver4-&#48512;&#47197;.xlsx" TargetMode="External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pc\Documents\DaumCloud\1.&#50864;&#52404;&#44397;%20&#52968;&#49444;&#54021;\&#49444;&#47928;&#51648;\&#49444;&#47928;&#53076;&#46377;\&#49444;&#47928;&#53076;&#46377;_ver4-&#48512;&#47197;.xlsx" TargetMode="External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pc\Documents\DaumCloud\1.&#50864;&#52404;&#44397;%20&#52968;&#49444;&#54021;\&#49444;&#47928;&#51648;\&#49444;&#47928;&#53076;&#46377;\&#49444;&#47928;&#53076;&#46377;_ver4-&#48512;&#47197;.xlsx" TargetMode="External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pc\Documents\DaumCloud\1.&#50864;&#52404;&#44397;%20&#52968;&#49444;&#54021;\&#49444;&#47928;&#51648;\&#49444;&#47928;&#53076;&#46377;_ver4-&#48512;&#47197;.xlsx" TargetMode="External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FFFF">
                <a:lumMod val="50000"/>
              </a:srgb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1" i="1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Sheet3!$B$3:$B$4</c:f>
              <c:strCache>
                <c:ptCount val="2"/>
                <c:pt idx="0">
                  <c:v>총괄국 </c:v>
                </c:pt>
                <c:pt idx="1">
                  <c:v>관내국 </c:v>
                </c:pt>
              </c:strCache>
            </c:strRef>
          </c:cat>
          <c:val>
            <c:numRef>
              <c:f>Sheet3!$C$3:$C$4</c:f>
              <c:numCache>
                <c:formatCode>General</c:formatCode>
                <c:ptCount val="2"/>
                <c:pt idx="0">
                  <c:v>3.23</c:v>
                </c:pt>
                <c:pt idx="1">
                  <c:v>3.3299999999999987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0"/>
        <c:axId val="627014520"/>
        <c:axId val="627021576"/>
      </c:barChart>
      <c:catAx>
        <c:axId val="6270145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627021576"/>
        <c:crosses val="autoZero"/>
        <c:auto val="1"/>
        <c:lblAlgn val="ctr"/>
        <c:lblOffset val="100"/>
        <c:noMultiLvlLbl val="0"/>
      </c:catAx>
      <c:valAx>
        <c:axId val="627021576"/>
        <c:scaling>
          <c:orientation val="minMax"/>
          <c:max val="3.7"/>
          <c:min val="2.8"/>
        </c:scaling>
        <c:delete val="1"/>
        <c:axPos val="l"/>
        <c:numFmt formatCode="General" sourceLinked="1"/>
        <c:majorTickMark val="out"/>
        <c:minorTickMark val="none"/>
        <c:tickLblPos val="none"/>
        <c:crossAx val="627014520"/>
        <c:crosses val="autoZero"/>
        <c:crossBetween val="between"/>
        <c:majorUnit val="0.1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FFFF">
                <a:lumMod val="50000"/>
              </a:srgb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 i="1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Sheet3!$B$5:$B$9</c:f>
              <c:strCache>
                <c:ptCount val="5"/>
                <c:pt idx="0">
                  <c:v>우편영업 </c:v>
                </c:pt>
                <c:pt idx="1">
                  <c:v>금융 </c:v>
                </c:pt>
                <c:pt idx="2">
                  <c:v>마케팅 </c:v>
                </c:pt>
                <c:pt idx="3">
                  <c:v>집배/발착 </c:v>
                </c:pt>
                <c:pt idx="4">
                  <c:v>지원 </c:v>
                </c:pt>
              </c:strCache>
            </c:strRef>
          </c:cat>
          <c:val>
            <c:numRef>
              <c:f>Sheet3!$C$5:$C$9</c:f>
              <c:numCache>
                <c:formatCode>General</c:formatCode>
                <c:ptCount val="5"/>
                <c:pt idx="0">
                  <c:v>3.53</c:v>
                </c:pt>
                <c:pt idx="1">
                  <c:v>3.4099999999999997</c:v>
                </c:pt>
                <c:pt idx="2">
                  <c:v>3.58</c:v>
                </c:pt>
                <c:pt idx="3">
                  <c:v>3.04</c:v>
                </c:pt>
                <c:pt idx="4">
                  <c:v>3.44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0"/>
        <c:axId val="627013736"/>
        <c:axId val="627014128"/>
      </c:barChart>
      <c:catAx>
        <c:axId val="6270137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627014128"/>
        <c:crosses val="autoZero"/>
        <c:auto val="1"/>
        <c:lblAlgn val="ctr"/>
        <c:lblOffset val="100"/>
        <c:noMultiLvlLbl val="0"/>
      </c:catAx>
      <c:valAx>
        <c:axId val="627014128"/>
        <c:scaling>
          <c:orientation val="minMax"/>
          <c:max val="3.7"/>
          <c:min val="2.8"/>
        </c:scaling>
        <c:delete val="1"/>
        <c:axPos val="l"/>
        <c:numFmt formatCode="General" sourceLinked="1"/>
        <c:majorTickMark val="out"/>
        <c:minorTickMark val="none"/>
        <c:tickLblPos val="none"/>
        <c:crossAx val="627013736"/>
        <c:crosses val="autoZero"/>
        <c:crossBetween val="between"/>
        <c:majorUnit val="0.1"/>
      </c:valAx>
    </c:plotArea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FFFF">
                <a:lumMod val="50000"/>
              </a:srgb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 i="1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Sheet3!$B$10:$B$13</c:f>
              <c:strCache>
                <c:ptCount val="4"/>
                <c:pt idx="0">
                  <c:v>5급 </c:v>
                </c:pt>
                <c:pt idx="1">
                  <c:v>6급 </c:v>
                </c:pt>
                <c:pt idx="2">
                  <c:v>7급 </c:v>
                </c:pt>
                <c:pt idx="3">
                  <c:v>8급↓</c:v>
                </c:pt>
              </c:strCache>
            </c:strRef>
          </c:cat>
          <c:val>
            <c:numRef>
              <c:f>Sheet3!$C$10:$C$13</c:f>
              <c:numCache>
                <c:formatCode>General</c:formatCode>
                <c:ptCount val="4"/>
                <c:pt idx="0">
                  <c:v>3.63</c:v>
                </c:pt>
                <c:pt idx="1">
                  <c:v>3.66</c:v>
                </c:pt>
                <c:pt idx="2">
                  <c:v>3.3499999999999988</c:v>
                </c:pt>
                <c:pt idx="3">
                  <c:v>3.07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axId val="627015696"/>
        <c:axId val="627023536"/>
      </c:barChart>
      <c:catAx>
        <c:axId val="6270156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627023536"/>
        <c:crosses val="autoZero"/>
        <c:auto val="1"/>
        <c:lblAlgn val="ctr"/>
        <c:lblOffset val="100"/>
        <c:noMultiLvlLbl val="0"/>
      </c:catAx>
      <c:valAx>
        <c:axId val="627023536"/>
        <c:scaling>
          <c:orientation val="minMax"/>
          <c:max val="3.7"/>
          <c:min val="2.8"/>
        </c:scaling>
        <c:delete val="1"/>
        <c:axPos val="l"/>
        <c:numFmt formatCode="General" sourceLinked="1"/>
        <c:majorTickMark val="out"/>
        <c:minorTickMark val="none"/>
        <c:tickLblPos val="none"/>
        <c:crossAx val="627015696"/>
        <c:crosses val="autoZero"/>
        <c:crossBetween val="between"/>
        <c:majorUnit val="0.1"/>
      </c:valAx>
    </c:plotArea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FFFF">
                <a:lumMod val="50000"/>
              </a:srgb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 i="1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Sheet3!$B$14:$B$15</c:f>
              <c:strCache>
                <c:ptCount val="2"/>
                <c:pt idx="0">
                  <c:v>일반직 </c:v>
                </c:pt>
                <c:pt idx="1">
                  <c:v>기능직 </c:v>
                </c:pt>
              </c:strCache>
            </c:strRef>
          </c:cat>
          <c:val>
            <c:numRef>
              <c:f>Sheet3!$C$14:$C$15</c:f>
              <c:numCache>
                <c:formatCode>General</c:formatCode>
                <c:ptCount val="2"/>
                <c:pt idx="0">
                  <c:v>3.52</c:v>
                </c:pt>
                <c:pt idx="1">
                  <c:v>3.19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30"/>
        <c:axId val="627025104"/>
        <c:axId val="627024712"/>
      </c:barChart>
      <c:catAx>
        <c:axId val="6270251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627024712"/>
        <c:crosses val="autoZero"/>
        <c:auto val="1"/>
        <c:lblAlgn val="ctr"/>
        <c:lblOffset val="100"/>
        <c:noMultiLvlLbl val="0"/>
      </c:catAx>
      <c:valAx>
        <c:axId val="627024712"/>
        <c:scaling>
          <c:orientation val="minMax"/>
          <c:max val="3.7"/>
          <c:min val="2.8"/>
        </c:scaling>
        <c:delete val="1"/>
        <c:axPos val="l"/>
        <c:numFmt formatCode="General" sourceLinked="1"/>
        <c:majorTickMark val="out"/>
        <c:minorTickMark val="none"/>
        <c:tickLblPos val="none"/>
        <c:crossAx val="627025104"/>
        <c:crosses val="autoZero"/>
        <c:crossBetween val="between"/>
        <c:majorUnit val="0.1"/>
      </c:valAx>
    </c:plotArea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FFFF">
                <a:lumMod val="50000"/>
              </a:srgb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 i="1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Sheet3!$B$22:$B$25</c:f>
              <c:strCache>
                <c:ptCount val="4"/>
                <c:pt idx="0">
                  <c:v>30세↓</c:v>
                </c:pt>
                <c:pt idx="1">
                  <c:v>30~39세 </c:v>
                </c:pt>
                <c:pt idx="2">
                  <c:v>40~49세 </c:v>
                </c:pt>
                <c:pt idx="3">
                  <c:v>50세↑ </c:v>
                </c:pt>
              </c:strCache>
            </c:strRef>
          </c:cat>
          <c:val>
            <c:numRef>
              <c:f>Sheet3!$C$22:$C$25</c:f>
              <c:numCache>
                <c:formatCode>General</c:formatCode>
                <c:ptCount val="4"/>
                <c:pt idx="0">
                  <c:v>2.96</c:v>
                </c:pt>
                <c:pt idx="1">
                  <c:v>3.17</c:v>
                </c:pt>
                <c:pt idx="2">
                  <c:v>3.22</c:v>
                </c:pt>
                <c:pt idx="3">
                  <c:v>3.51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0"/>
        <c:axId val="627023144"/>
        <c:axId val="627022752"/>
      </c:barChart>
      <c:catAx>
        <c:axId val="6270231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627022752"/>
        <c:crosses val="autoZero"/>
        <c:auto val="1"/>
        <c:lblAlgn val="ctr"/>
        <c:lblOffset val="100"/>
        <c:noMultiLvlLbl val="0"/>
      </c:catAx>
      <c:valAx>
        <c:axId val="627022752"/>
        <c:scaling>
          <c:orientation val="minMax"/>
          <c:max val="3.7"/>
          <c:min val="2.8"/>
        </c:scaling>
        <c:delete val="1"/>
        <c:axPos val="l"/>
        <c:numFmt formatCode="General" sourceLinked="1"/>
        <c:majorTickMark val="out"/>
        <c:minorTickMark val="none"/>
        <c:tickLblPos val="none"/>
        <c:crossAx val="627023144"/>
        <c:crosses val="autoZero"/>
        <c:crossBetween val="between"/>
        <c:majorUnit val="0.1"/>
      </c:valAx>
    </c:plotArea>
    <c:plotVisOnly val="1"/>
    <c:dispBlanksAs val="gap"/>
    <c:showDLblsOverMax val="0"/>
  </c:chart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FFFF">
                <a:lumMod val="50000"/>
              </a:srgb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 i="1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Sheet3!$B$16:$B$21</c:f>
              <c:strCache>
                <c:ptCount val="6"/>
                <c:pt idx="0">
                  <c:v>3년↓ </c:v>
                </c:pt>
                <c:pt idx="1">
                  <c:v>3~4년 </c:v>
                </c:pt>
                <c:pt idx="2">
                  <c:v>5~9년 </c:v>
                </c:pt>
                <c:pt idx="3">
                  <c:v>10~14년 </c:v>
                </c:pt>
                <c:pt idx="4">
                  <c:v>15~19년 </c:v>
                </c:pt>
                <c:pt idx="5">
                  <c:v>20년↑ </c:v>
                </c:pt>
              </c:strCache>
            </c:strRef>
          </c:cat>
          <c:val>
            <c:numRef>
              <c:f>Sheet3!$C$16:$C$21</c:f>
              <c:numCache>
                <c:formatCode>General</c:formatCode>
                <c:ptCount val="6"/>
                <c:pt idx="0">
                  <c:v>3.3899999999999997</c:v>
                </c:pt>
                <c:pt idx="1">
                  <c:v>2.92</c:v>
                </c:pt>
                <c:pt idx="2">
                  <c:v>3.01</c:v>
                </c:pt>
                <c:pt idx="3">
                  <c:v>3.13</c:v>
                </c:pt>
                <c:pt idx="4">
                  <c:v>3.27</c:v>
                </c:pt>
                <c:pt idx="5">
                  <c:v>3.4299999999999997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axId val="627019616"/>
        <c:axId val="627020008"/>
      </c:barChart>
      <c:catAx>
        <c:axId val="6270196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627020008"/>
        <c:crosses val="autoZero"/>
        <c:auto val="1"/>
        <c:lblAlgn val="ctr"/>
        <c:lblOffset val="100"/>
        <c:noMultiLvlLbl val="0"/>
      </c:catAx>
      <c:valAx>
        <c:axId val="627020008"/>
        <c:scaling>
          <c:orientation val="minMax"/>
          <c:max val="3.7"/>
          <c:min val="2.8"/>
        </c:scaling>
        <c:delete val="1"/>
        <c:axPos val="l"/>
        <c:numFmt formatCode="General" sourceLinked="1"/>
        <c:majorTickMark val="out"/>
        <c:minorTickMark val="none"/>
        <c:tickLblPos val="none"/>
        <c:crossAx val="627019616"/>
        <c:crosses val="autoZero"/>
        <c:crossBetween val="between"/>
        <c:majorUnit val="0.1"/>
      </c:valAx>
    </c:plotArea>
    <c:plotVisOnly val="1"/>
    <c:dispBlanksAs val="gap"/>
    <c:showDLblsOverMax val="0"/>
  </c:chart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FFFF">
                <a:lumMod val="50000"/>
              </a:srgb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 i="1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Sheet3!$B$29:$B$32</c:f>
              <c:strCache>
                <c:ptCount val="4"/>
                <c:pt idx="0">
                  <c:v>5급</c:v>
                </c:pt>
                <c:pt idx="1">
                  <c:v>6급</c:v>
                </c:pt>
                <c:pt idx="2">
                  <c:v>7급</c:v>
                </c:pt>
                <c:pt idx="3">
                  <c:v>8급↓</c:v>
                </c:pt>
              </c:strCache>
            </c:strRef>
          </c:cat>
          <c:val>
            <c:numRef>
              <c:f>Sheet3!$C$29:$C$32</c:f>
              <c:numCache>
                <c:formatCode>General</c:formatCode>
                <c:ptCount val="4"/>
                <c:pt idx="0">
                  <c:v>3.63</c:v>
                </c:pt>
                <c:pt idx="1">
                  <c:v>3.65</c:v>
                </c:pt>
                <c:pt idx="2">
                  <c:v>3.29</c:v>
                </c:pt>
                <c:pt idx="3">
                  <c:v>3.05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27018832"/>
        <c:axId val="627009816"/>
      </c:barChart>
      <c:catAx>
        <c:axId val="6270188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627009816"/>
        <c:crosses val="autoZero"/>
        <c:auto val="1"/>
        <c:lblAlgn val="ctr"/>
        <c:lblOffset val="100"/>
        <c:noMultiLvlLbl val="0"/>
      </c:catAx>
      <c:valAx>
        <c:axId val="627009816"/>
        <c:scaling>
          <c:orientation val="minMax"/>
          <c:max val="3.7"/>
          <c:min val="2.8"/>
        </c:scaling>
        <c:delete val="1"/>
        <c:axPos val="l"/>
        <c:numFmt formatCode="General" sourceLinked="1"/>
        <c:majorTickMark val="out"/>
        <c:minorTickMark val="none"/>
        <c:tickLblPos val="none"/>
        <c:crossAx val="627018832"/>
        <c:crosses val="autoZero"/>
        <c:crossBetween val="between"/>
        <c:majorUnit val="0.1"/>
      </c:valAx>
    </c:plotArea>
    <c:plotVisOnly val="1"/>
    <c:dispBlanksAs val="gap"/>
    <c:showDLblsOverMax val="0"/>
  </c:chart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FFFF">
                <a:lumMod val="50000"/>
              </a:srgb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 i="1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Sheet3!$B$35:$B$37</c:f>
              <c:strCache>
                <c:ptCount val="3"/>
                <c:pt idx="0">
                  <c:v>6급</c:v>
                </c:pt>
                <c:pt idx="1">
                  <c:v>7급</c:v>
                </c:pt>
                <c:pt idx="2">
                  <c:v>8급↓</c:v>
                </c:pt>
              </c:strCache>
            </c:strRef>
          </c:cat>
          <c:val>
            <c:numRef>
              <c:f>Sheet3!$C$35:$C$37</c:f>
              <c:numCache>
                <c:formatCode>General</c:formatCode>
                <c:ptCount val="3"/>
                <c:pt idx="0">
                  <c:v>3.66</c:v>
                </c:pt>
                <c:pt idx="1">
                  <c:v>3.52</c:v>
                </c:pt>
                <c:pt idx="2">
                  <c:v>3.32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axId val="627011384"/>
        <c:axId val="627012560"/>
      </c:barChart>
      <c:catAx>
        <c:axId val="6270113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627012560"/>
        <c:crosses val="autoZero"/>
        <c:auto val="1"/>
        <c:lblAlgn val="ctr"/>
        <c:lblOffset val="100"/>
        <c:noMultiLvlLbl val="0"/>
      </c:catAx>
      <c:valAx>
        <c:axId val="627012560"/>
        <c:scaling>
          <c:orientation val="minMax"/>
          <c:max val="3.7"/>
          <c:min val="2.8"/>
        </c:scaling>
        <c:delete val="1"/>
        <c:axPos val="l"/>
        <c:numFmt formatCode="General" sourceLinked="1"/>
        <c:majorTickMark val="out"/>
        <c:minorTickMark val="none"/>
        <c:tickLblPos val="none"/>
        <c:crossAx val="627011384"/>
        <c:crosses val="autoZero"/>
        <c:crossBetween val="between"/>
        <c:majorUnit val="0.1"/>
      </c:valAx>
    </c:plotArea>
    <c:plotVisOnly val="1"/>
    <c:dispBlanksAs val="gap"/>
    <c:showDLblsOverMax val="0"/>
  </c:chart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9817142824586823"/>
          <c:y val="2.344132899665044E-2"/>
          <c:w val="0.56004952962484356"/>
          <c:h val="0.94819599990244952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2D2D8A">
                <a:lumMod val="60000"/>
                <a:lumOff val="40000"/>
              </a:srgb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i="1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Sheet1!$Q$108:$Q$113</c:f>
              <c:strCache>
                <c:ptCount val="6"/>
                <c:pt idx="0">
                  <c:v>소속국별</c:v>
                </c:pt>
                <c:pt idx="1">
                  <c:v>업무분야별</c:v>
                </c:pt>
                <c:pt idx="2">
                  <c:v>직급별</c:v>
                </c:pt>
                <c:pt idx="3">
                  <c:v>연령별</c:v>
                </c:pt>
                <c:pt idx="4">
                  <c:v>직렬별</c:v>
                </c:pt>
                <c:pt idx="5">
                  <c:v>근무기간별</c:v>
                </c:pt>
              </c:strCache>
            </c:strRef>
          </c:cat>
          <c:val>
            <c:numRef>
              <c:f>Sheet1!$R$108:$R$113</c:f>
              <c:numCache>
                <c:formatCode>0.00_ </c:formatCode>
                <c:ptCount val="6"/>
                <c:pt idx="0">
                  <c:v>6.5436691573087055E-2</c:v>
                </c:pt>
                <c:pt idx="1">
                  <c:v>0.21417103170137691</c:v>
                </c:pt>
                <c:pt idx="2">
                  <c:v>0.28159964023021739</c:v>
                </c:pt>
                <c:pt idx="3">
                  <c:v>0.21795426158197431</c:v>
                </c:pt>
                <c:pt idx="4">
                  <c:v>0.16517983822896568</c:v>
                </c:pt>
                <c:pt idx="5">
                  <c:v>0.22194203040658741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27024320"/>
        <c:axId val="627010992"/>
      </c:barChart>
      <c:catAx>
        <c:axId val="627024320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ko-KR"/>
          </a:p>
        </c:txPr>
        <c:crossAx val="627010992"/>
        <c:crosses val="autoZero"/>
        <c:auto val="1"/>
        <c:lblAlgn val="ctr"/>
        <c:lblOffset val="100"/>
        <c:noMultiLvlLbl val="0"/>
      </c:catAx>
      <c:valAx>
        <c:axId val="627010992"/>
        <c:scaling>
          <c:orientation val="minMax"/>
        </c:scaling>
        <c:delete val="1"/>
        <c:axPos val="t"/>
        <c:numFmt formatCode="0.00_ " sourceLinked="1"/>
        <c:majorTickMark val="out"/>
        <c:minorTickMark val="none"/>
        <c:tickLblPos val="none"/>
        <c:crossAx val="62702432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83EDB-6BCA-479A-96B8-4BBE8448063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4A607-5D5B-47A1-89B8-212D16BFE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57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4A607-5D5B-47A1-89B8-212D16BFE0D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097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3596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725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0847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98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081748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1270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00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8490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556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1012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554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2489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586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722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0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05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86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0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60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3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11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12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chart" Target="../charts/chart4.xml"/><Relationship Id="rId11" Type="http://schemas.openxmlformats.org/officeDocument/2006/relationships/chart" Target="../charts/chart9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chart" Target="../charts/chart2.xml"/><Relationship Id="rId9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8463" y="225842"/>
            <a:ext cx="8929687" cy="369471"/>
          </a:xfrm>
        </p:spPr>
        <p:txBody>
          <a:bodyPr/>
          <a:lstStyle/>
          <a:p>
            <a:r>
              <a:rPr lang="en-US" altLang="ko-KR"/>
              <a:t>1.</a:t>
            </a:r>
            <a:r>
              <a:rPr lang="ko-KR" altLang="en-US"/>
              <a:t>조직역량 </a:t>
            </a:r>
            <a:r>
              <a:rPr lang="en-US" altLang="ko-KR"/>
              <a:t>– </a:t>
            </a:r>
            <a:r>
              <a:rPr lang="ko-KR" altLang="en-US"/>
              <a:t>설문조사 결과</a:t>
            </a:r>
            <a:r>
              <a:rPr lang="en-US" altLang="ko-KR"/>
              <a:t>(</a:t>
            </a:r>
            <a:r>
              <a:rPr lang="ko-KR" altLang="en-US"/>
              <a:t>요약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defTabSz="914400" eaLnBrk="0" fontAlgn="ctr" hangingPunct="0">
              <a:spcBef>
                <a:spcPct val="50000"/>
              </a:spcBef>
              <a:buClr>
                <a:srgbClr val="006699"/>
              </a:buClr>
              <a:buSzTx/>
            </a:pPr>
            <a:r>
              <a:rPr lang="ko-KR" altLang="en-US" sz="1300" spc="-3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조직역량 평균점수로 비교했을 때</a:t>
            </a:r>
            <a:r>
              <a:rPr lang="en-US" altLang="ko-KR" sz="1300" spc="-3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, </a:t>
            </a:r>
            <a:r>
              <a:rPr lang="ko-KR" altLang="en-US" sz="1300" spc="-3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업무 </a:t>
            </a:r>
            <a:r>
              <a:rPr lang="ko-KR" altLang="en-US" sz="1300" spc="-3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분야별</a:t>
            </a:r>
            <a:r>
              <a:rPr lang="en-US" altLang="ko-KR" sz="1300" spc="-3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-R&amp;D, </a:t>
            </a:r>
            <a:r>
              <a:rPr lang="ko-KR" altLang="en-US" sz="1300" spc="-3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직급별</a:t>
            </a:r>
            <a:r>
              <a:rPr lang="en-US" altLang="ko-KR" sz="1300" spc="-3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-4</a:t>
            </a:r>
            <a:r>
              <a:rPr lang="ko-KR" altLang="en-US" sz="1300" spc="-3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급</a:t>
            </a:r>
            <a:r>
              <a:rPr lang="en-US" altLang="ko-KR" sz="1300" spc="-3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, </a:t>
            </a:r>
            <a:r>
              <a:rPr lang="ko-KR" altLang="en-US" sz="1300" spc="-3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연령별</a:t>
            </a:r>
            <a:r>
              <a:rPr lang="en-US" altLang="ko-KR" sz="1300" spc="-3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-30</a:t>
            </a:r>
            <a:r>
              <a:rPr lang="ko-KR" altLang="en-US" sz="1300" spc="-3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세 이하</a:t>
            </a:r>
            <a:r>
              <a:rPr lang="en-US" altLang="ko-KR" sz="1300" spc="-3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, </a:t>
            </a:r>
            <a:r>
              <a:rPr lang="ko-KR" altLang="en-US" sz="1300" spc="-3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근무기간별</a:t>
            </a:r>
            <a:r>
              <a:rPr lang="en-US" altLang="ko-KR" sz="13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-</a:t>
            </a:r>
            <a:r>
              <a:rPr lang="en-US" altLang="ko-KR" sz="1300" spc="-3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3~7</a:t>
            </a:r>
            <a:r>
              <a:rPr lang="ko-KR" altLang="en-US" sz="1300" spc="-3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년차 </a:t>
            </a:r>
            <a:r>
              <a:rPr lang="ko-KR" altLang="en-US" sz="1300" spc="-3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미만이 전반적인 인식도가 낮은 것으로 조사됨</a:t>
            </a:r>
            <a:r>
              <a:rPr lang="en-US" altLang="ko-KR" sz="1300" spc="-3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. </a:t>
            </a:r>
            <a:r>
              <a:rPr lang="ko-KR" altLang="en-US" sz="1300" spc="-3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그러나</a:t>
            </a:r>
            <a:r>
              <a:rPr lang="en-US" altLang="ko-KR" sz="1300" spc="-3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, </a:t>
            </a:r>
            <a:r>
              <a:rPr lang="ko-KR" altLang="en-US" sz="1300" spc="-3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이러한 점은 정보접근의 제한성 등의 이유로 통상 </a:t>
            </a:r>
            <a:r>
              <a:rPr lang="ko-KR" altLang="en-US" sz="13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다른 </a:t>
            </a:r>
            <a:r>
              <a:rPr lang="ko-KR" altLang="en-US" sz="130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기업에서도 </a:t>
            </a:r>
            <a:r>
              <a:rPr lang="ko-KR" altLang="en-US" sz="13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일반적으로 나타나는 현상임</a:t>
            </a:r>
          </a:p>
          <a:p>
            <a:endParaRPr lang="ko-KR" altLang="en-US" sz="1300"/>
          </a:p>
        </p:txBody>
      </p:sp>
      <p:sp>
        <p:nvSpPr>
          <p:cNvPr id="4" name="직사각형 3"/>
          <p:cNvSpPr/>
          <p:nvPr/>
        </p:nvSpPr>
        <p:spPr bwMode="auto">
          <a:xfrm>
            <a:off x="563132" y="1902292"/>
            <a:ext cx="3004457" cy="299645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  <a:prstDash val="dash"/>
            <a:miter lim="800000"/>
            <a:headEnd type="none" w="lg" len="lg"/>
            <a:tailEnd type="none" w="lg" len="lg"/>
          </a:ln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3680025" y="1906901"/>
            <a:ext cx="1863039" cy="139517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  <a:prstDash val="dash"/>
            <a:miter lim="800000"/>
            <a:headEnd type="none" w="lg" len="lg"/>
            <a:tailEnd type="none" w="lg" len="lg"/>
          </a:ln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aphicFrame>
        <p:nvGraphicFramePr>
          <p:cNvPr id="6" name="차트 5"/>
          <p:cNvGraphicFramePr/>
          <p:nvPr>
            <p:extLst/>
          </p:nvPr>
        </p:nvGraphicFramePr>
        <p:xfrm>
          <a:off x="3622221" y="1992304"/>
          <a:ext cx="1919394" cy="1365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43356" y="1792749"/>
            <a:ext cx="989621" cy="241980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kumimoji="1" lang="ko-KR" altLang="en-US" sz="11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사업소별 </a:t>
            </a: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평균</a:t>
            </a:r>
            <a:r>
              <a:rPr kumimoji="1" lang="en-US" altLang="ko-KR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]</a:t>
            </a:r>
            <a:endParaRPr kumimoji="1" lang="ko-KR" altLang="en-US" sz="11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641258" y="1897165"/>
            <a:ext cx="3699179" cy="139517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  <a:prstDash val="dash"/>
            <a:miter lim="800000"/>
            <a:headEnd type="none" w="lg" len="lg"/>
            <a:tailEnd type="none" w="lg" len="lg"/>
          </a:ln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aphicFrame>
        <p:nvGraphicFramePr>
          <p:cNvPr id="9" name="차트 8"/>
          <p:cNvGraphicFramePr/>
          <p:nvPr>
            <p:extLst/>
          </p:nvPr>
        </p:nvGraphicFramePr>
        <p:xfrm>
          <a:off x="5868082" y="1983614"/>
          <a:ext cx="3495408" cy="1365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972734" y="1789847"/>
            <a:ext cx="1119464" cy="241980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업무분야별 평균</a:t>
            </a:r>
            <a:r>
              <a:rPr kumimoji="1" lang="en-US" altLang="ko-KR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]</a:t>
            </a:r>
            <a:endParaRPr kumimoji="1" lang="ko-KR" altLang="en-US" sz="11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681161" y="3506864"/>
            <a:ext cx="1866377" cy="139517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  <a:prstDash val="dash"/>
            <a:miter lim="800000"/>
            <a:headEnd type="none" w="lg" len="lg"/>
            <a:tailEnd type="none" w="lg" len="lg"/>
          </a:ln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aphicFrame>
        <p:nvGraphicFramePr>
          <p:cNvPr id="12" name="차트 11"/>
          <p:cNvGraphicFramePr/>
          <p:nvPr>
            <p:extLst/>
          </p:nvPr>
        </p:nvGraphicFramePr>
        <p:xfrm>
          <a:off x="3636969" y="3588511"/>
          <a:ext cx="1896820" cy="1365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191664" y="3381025"/>
            <a:ext cx="859777" cy="241980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직급별 평균</a:t>
            </a:r>
            <a:r>
              <a:rPr kumimoji="1" lang="en-US" altLang="ko-KR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]</a:t>
            </a:r>
            <a:endParaRPr kumimoji="1" lang="ko-KR" altLang="en-US" sz="11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566195" y="5068916"/>
            <a:ext cx="1626720" cy="139517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  <a:prstDash val="dash"/>
            <a:miter lim="800000"/>
            <a:headEnd type="none" w="lg" len="lg"/>
            <a:tailEnd type="none" w="lg" len="lg"/>
          </a:ln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aphicFrame>
        <p:nvGraphicFramePr>
          <p:cNvPr id="15" name="차트 14"/>
          <p:cNvGraphicFramePr/>
          <p:nvPr>
            <p:extLst/>
          </p:nvPr>
        </p:nvGraphicFramePr>
        <p:xfrm>
          <a:off x="508391" y="5141873"/>
          <a:ext cx="1763527" cy="1365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19921" y="4955809"/>
            <a:ext cx="859777" cy="241980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직렬별 평균</a:t>
            </a:r>
            <a:r>
              <a:rPr kumimoji="1" lang="en-US" altLang="ko-KR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]</a:t>
            </a:r>
            <a:endParaRPr kumimoji="1" lang="ko-KR" altLang="en-US" sz="11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2388686" y="5075859"/>
            <a:ext cx="3150102" cy="139517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  <a:prstDash val="dash"/>
            <a:miter lim="800000"/>
            <a:headEnd type="none" w="lg" len="lg"/>
            <a:tailEnd type="none" w="lg" len="lg"/>
          </a:ln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aphicFrame>
        <p:nvGraphicFramePr>
          <p:cNvPr id="18" name="차트 17"/>
          <p:cNvGraphicFramePr/>
          <p:nvPr>
            <p:extLst/>
          </p:nvPr>
        </p:nvGraphicFramePr>
        <p:xfrm>
          <a:off x="2443652" y="5157506"/>
          <a:ext cx="3033844" cy="1365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421355" y="4955809"/>
            <a:ext cx="859777" cy="241980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연령별 평균</a:t>
            </a:r>
            <a:r>
              <a:rPr kumimoji="1" lang="en-US" altLang="ko-KR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]</a:t>
            </a:r>
            <a:endParaRPr kumimoji="1" lang="ko-KR" altLang="en-US" sz="11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638111" y="5063127"/>
            <a:ext cx="3697977" cy="139517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  <a:prstDash val="dash"/>
            <a:miter lim="800000"/>
            <a:headEnd type="none" w="lg" len="lg"/>
            <a:tailEnd type="none" w="lg" len="lg"/>
          </a:ln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aphicFrame>
        <p:nvGraphicFramePr>
          <p:cNvPr id="21" name="차트 20"/>
          <p:cNvGraphicFramePr/>
          <p:nvPr>
            <p:extLst/>
          </p:nvPr>
        </p:nvGraphicFramePr>
        <p:xfrm>
          <a:off x="5558150" y="5136084"/>
          <a:ext cx="3801128" cy="1365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761825" y="4955809"/>
            <a:ext cx="1119464" cy="241980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근무기간별 평균</a:t>
            </a:r>
            <a:r>
              <a:rPr kumimoji="1" lang="en-US" altLang="ko-KR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]</a:t>
            </a:r>
            <a:endParaRPr kumimoji="1" lang="ko-KR" altLang="en-US" sz="11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7478094" y="3505191"/>
            <a:ext cx="1857635" cy="139517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  <a:prstDash val="dash"/>
            <a:miter lim="800000"/>
            <a:headEnd type="none" w="lg" len="lg"/>
            <a:tailEnd type="none" w="lg" len="lg"/>
          </a:ln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67282" y="3379352"/>
            <a:ext cx="1302206" cy="241980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직급별 평균</a:t>
            </a:r>
            <a:r>
              <a:rPr kumimoji="1" lang="en-US" altLang="ko-KR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</a:t>
            </a: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기능직</a:t>
            </a:r>
            <a:r>
              <a:rPr kumimoji="1" lang="en-US" altLang="ko-KR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]</a:t>
            </a:r>
            <a:endParaRPr kumimoji="1" lang="ko-KR" altLang="en-US" sz="11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aphicFrame>
        <p:nvGraphicFramePr>
          <p:cNvPr id="25" name="차트 24"/>
          <p:cNvGraphicFramePr/>
          <p:nvPr>
            <p:extLst/>
          </p:nvPr>
        </p:nvGraphicFramePr>
        <p:xfrm>
          <a:off x="7473280" y="3753830"/>
          <a:ext cx="1890210" cy="1200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6" name="직사각형 25"/>
          <p:cNvSpPr/>
          <p:nvPr/>
        </p:nvSpPr>
        <p:spPr bwMode="auto">
          <a:xfrm>
            <a:off x="5638111" y="3506864"/>
            <a:ext cx="1744595" cy="139517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  <a:prstDash val="dash"/>
            <a:miter lim="800000"/>
            <a:headEnd type="none" w="lg" len="lg"/>
            <a:tailEnd type="none" w="lg" len="lg"/>
          </a:ln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59304" y="3381025"/>
            <a:ext cx="1302206" cy="241980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직급별 평균</a:t>
            </a:r>
            <a:r>
              <a:rPr kumimoji="1" lang="en-US" altLang="ko-KR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</a:t>
            </a: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일반직</a:t>
            </a:r>
            <a:r>
              <a:rPr kumimoji="1" lang="en-US" altLang="ko-KR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]</a:t>
            </a:r>
            <a:endParaRPr kumimoji="1" lang="ko-KR" altLang="en-US" sz="11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aphicFrame>
        <p:nvGraphicFramePr>
          <p:cNvPr id="28" name="차트 27"/>
          <p:cNvGraphicFramePr/>
          <p:nvPr>
            <p:extLst/>
          </p:nvPr>
        </p:nvGraphicFramePr>
        <p:xfrm>
          <a:off x="5653893" y="3588510"/>
          <a:ext cx="1713030" cy="1365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9" name="차트 28"/>
          <p:cNvGraphicFramePr/>
          <p:nvPr>
            <p:extLst/>
          </p:nvPr>
        </p:nvGraphicFramePr>
        <p:xfrm>
          <a:off x="711956" y="2148229"/>
          <a:ext cx="2790310" cy="2581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1273969" y="1752599"/>
            <a:ext cx="1582782" cy="309958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latinLnBrk="0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ko-KR" altLang="en-US" sz="1400" kern="0" dirty="0" smtClean="0">
                <a:solidFill>
                  <a:srgbClr val="A5002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표준편차 평균 비교</a:t>
            </a:r>
            <a:endParaRPr lang="ko-KR" altLang="en-US" sz="1400" kern="0" dirty="0">
              <a:solidFill>
                <a:srgbClr val="A5002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Arial" pitchFamily="34" charset="0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8069231" y="2484305"/>
            <a:ext cx="375304" cy="479387"/>
          </a:xfrm>
          <a:prstGeom prst="rect">
            <a:avLst/>
          </a:prstGeom>
          <a:solidFill>
            <a:srgbClr val="FF0000">
              <a:alpha val="14000"/>
            </a:srgbClr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 b="1" dirty="0" smtClean="0">
              <a:solidFill>
                <a:srgbClr val="FF33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4998005" y="4083467"/>
            <a:ext cx="375304" cy="479387"/>
          </a:xfrm>
          <a:prstGeom prst="rect">
            <a:avLst/>
          </a:prstGeom>
          <a:solidFill>
            <a:srgbClr val="FF0000">
              <a:alpha val="14000"/>
            </a:srgbClr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 b="1" dirty="0" smtClean="0">
              <a:solidFill>
                <a:srgbClr val="FF33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2731398" y="5656666"/>
            <a:ext cx="375304" cy="479387"/>
          </a:xfrm>
          <a:prstGeom prst="rect">
            <a:avLst/>
          </a:prstGeom>
          <a:solidFill>
            <a:srgbClr val="FF0000">
              <a:alpha val="14000"/>
            </a:srgbClr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 b="1" dirty="0" smtClean="0">
              <a:solidFill>
                <a:srgbClr val="FF33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6386031" y="5704114"/>
            <a:ext cx="1012042" cy="414209"/>
          </a:xfrm>
          <a:prstGeom prst="rect">
            <a:avLst/>
          </a:prstGeom>
          <a:solidFill>
            <a:srgbClr val="FF0000">
              <a:alpha val="14000"/>
            </a:srgbClr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 b="1" dirty="0" smtClean="0">
              <a:solidFill>
                <a:srgbClr val="FF33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8831399" y="4170357"/>
            <a:ext cx="375304" cy="392497"/>
          </a:xfrm>
          <a:prstGeom prst="rect">
            <a:avLst/>
          </a:prstGeom>
          <a:solidFill>
            <a:srgbClr val="FF0000">
              <a:alpha val="14000"/>
            </a:srgbClr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 b="1" dirty="0" smtClean="0">
              <a:solidFill>
                <a:srgbClr val="FF33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970787" y="3066612"/>
            <a:ext cx="2469097" cy="315797"/>
          </a:xfrm>
          <a:prstGeom prst="rect">
            <a:avLst/>
          </a:prstGeom>
          <a:solidFill>
            <a:srgbClr val="FF0000">
              <a:alpha val="14000"/>
            </a:srgbClr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 b="1" dirty="0" smtClean="0">
              <a:solidFill>
                <a:srgbClr val="FF33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705475" y="4302687"/>
            <a:ext cx="2469097" cy="315797"/>
          </a:xfrm>
          <a:prstGeom prst="rect">
            <a:avLst/>
          </a:prstGeom>
          <a:solidFill>
            <a:srgbClr val="FF0000">
              <a:alpha val="14000"/>
            </a:srgbClr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 b="1" dirty="0" smtClean="0">
              <a:solidFill>
                <a:srgbClr val="FF33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964619" y="3462707"/>
            <a:ext cx="2159581" cy="315797"/>
          </a:xfrm>
          <a:prstGeom prst="rect">
            <a:avLst/>
          </a:prstGeom>
          <a:solidFill>
            <a:srgbClr val="FF0000">
              <a:alpha val="14000"/>
            </a:srgbClr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 b="1" dirty="0" smtClean="0">
              <a:solidFill>
                <a:srgbClr val="FF33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39" name="Group 68"/>
          <p:cNvGrpSpPr>
            <a:grpSpLocks/>
          </p:cNvGrpSpPr>
          <p:nvPr/>
        </p:nvGrpSpPr>
        <p:grpSpPr bwMode="auto">
          <a:xfrm>
            <a:off x="434975" y="1397726"/>
            <a:ext cx="9055100" cy="325438"/>
            <a:chOff x="394" y="913"/>
            <a:chExt cx="2607" cy="205"/>
          </a:xfrm>
        </p:grpSpPr>
        <p:sp>
          <p:nvSpPr>
            <p:cNvPr id="40" name="Line 69"/>
            <p:cNvSpPr>
              <a:spLocks noChangeShapeType="1"/>
            </p:cNvSpPr>
            <p:nvPr/>
          </p:nvSpPr>
          <p:spPr bwMode="auto">
            <a:xfrm>
              <a:off x="394" y="1118"/>
              <a:ext cx="26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46800" rIns="0" bIns="46800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41" name="Rectangle 70"/>
            <p:cNvSpPr>
              <a:spLocks noChangeArrowheads="1"/>
            </p:cNvSpPr>
            <p:nvPr/>
          </p:nvSpPr>
          <p:spPr bwMode="auto">
            <a:xfrm>
              <a:off x="394" y="913"/>
              <a:ext cx="2607" cy="20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46800" rIns="0" bIns="46800" anchor="b"/>
            <a:lstStyle/>
            <a:p>
              <a:pPr algn="ctr" fontAlgn="base" latinLnBrk="0">
                <a:lnSpc>
                  <a:spcPct val="110000"/>
                </a:lnSpc>
                <a:spcBef>
                  <a:spcPct val="10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1400" dirty="0" smtClean="0">
                  <a:solidFill>
                    <a:srgbClr val="000000"/>
                  </a:solidFill>
                </a:rPr>
                <a:t>인구통계학적 변수로 분석한 표준편차 </a:t>
              </a:r>
              <a:r>
                <a:rPr kumimoji="1" lang="en-US" altLang="ko-KR" sz="1400" dirty="0" smtClean="0">
                  <a:solidFill>
                    <a:srgbClr val="000000"/>
                  </a:solidFill>
                </a:rPr>
                <a:t>Gap</a:t>
              </a:r>
              <a:endParaRPr kumimoji="1" lang="en-US" altLang="ko-KR" sz="1400" b="1" baseline="300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42" name="Picture 26" descr="check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234618" y="5490265"/>
            <a:ext cx="358810" cy="324000"/>
          </a:xfrm>
          <a:prstGeom prst="rect">
            <a:avLst/>
          </a:prstGeom>
          <a:noFill/>
        </p:spPr>
      </p:pic>
      <p:sp>
        <p:nvSpPr>
          <p:cNvPr id="43" name="직사각형 42"/>
          <p:cNvSpPr/>
          <p:nvPr/>
        </p:nvSpPr>
        <p:spPr bwMode="auto">
          <a:xfrm>
            <a:off x="3918377" y="3066612"/>
            <a:ext cx="494810" cy="17950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  <a:miter lim="800000"/>
            <a:headEnd type="none" w="lg" len="lg"/>
            <a:tailEnd type="none" w="lg" len="lg"/>
          </a:ln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본사</a:t>
            </a:r>
            <a:endParaRPr kumimoji="1" lang="ko-KR" altLang="en-US" sz="10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4743694" y="3069000"/>
            <a:ext cx="494810" cy="17950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  <a:miter lim="800000"/>
            <a:headEnd type="none" w="lg" len="lg"/>
            <a:tailEnd type="none" w="lg" len="lg"/>
          </a:ln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지사</a:t>
            </a:r>
            <a:endParaRPr kumimoji="1" lang="ko-KR" altLang="en-US" sz="10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651130" y="1478988"/>
            <a:ext cx="9195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ts val="600"/>
              </a:spcBef>
              <a:spcAft>
                <a:spcPct val="0"/>
              </a:spcAft>
            </a:pPr>
            <a:r>
              <a:rPr kumimoji="1" lang="en-US" altLang="ko-KR" sz="1000" i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(5</a:t>
            </a:r>
            <a:r>
              <a:rPr kumimoji="1" lang="ko-KR" altLang="en-US" sz="1000" i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점 만점</a:t>
            </a:r>
            <a:r>
              <a:rPr kumimoji="1" lang="en-US" altLang="ko-KR" sz="1000" i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kumimoji="1" lang="ko-KR" altLang="en-US" sz="1000" i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6076890" y="3050293"/>
            <a:ext cx="494810" cy="17950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  <a:miter lim="800000"/>
            <a:headEnd type="none" w="lg" len="lg"/>
            <a:tailEnd type="none" w="lg" len="lg"/>
          </a:ln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기획</a:t>
            </a:r>
            <a:endParaRPr kumimoji="1" lang="ko-KR" altLang="en-US" sz="10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6627620" y="3050293"/>
            <a:ext cx="658616" cy="17950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  <a:miter lim="800000"/>
            <a:headEnd type="none" w="lg" len="lg"/>
            <a:tailEnd type="none" w="lg" len="lg"/>
          </a:ln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마케팅</a:t>
            </a:r>
            <a:endParaRPr kumimoji="1" lang="ko-KR" altLang="en-US" sz="10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7360217" y="3016937"/>
            <a:ext cx="524182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  <a:miter lim="800000"/>
            <a:headEnd type="none" w="lg" len="lg"/>
            <a:tailEnd type="none" w="lg" len="lg"/>
          </a:ln>
        </p:spPr>
        <p:txBody>
          <a:bodyPr wrap="none" lIns="0" rIns="0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재무</a:t>
            </a:r>
            <a:r>
              <a:rPr kumimoji="1" lang="en-US" altLang="ko-KR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회계</a:t>
            </a:r>
            <a:endParaRPr kumimoji="1" lang="ko-KR" altLang="en-US" sz="10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7972368" y="3016937"/>
            <a:ext cx="580632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  <a:miter lim="800000"/>
            <a:headEnd type="none" w="lg" len="lg"/>
            <a:tailEnd type="none" w="lg" len="lg"/>
          </a:ln>
        </p:spPr>
        <p:txBody>
          <a:bodyPr wrap="square" lIns="0" rIns="0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R&amp;D</a:t>
            </a:r>
            <a:endParaRPr kumimoji="1" lang="ko-KR" altLang="en-US" sz="10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8620526" y="3016937"/>
            <a:ext cx="580632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  <a:miter lim="800000"/>
            <a:headEnd type="none" w="lg" len="lg"/>
            <a:tailEnd type="none" w="lg" len="lg"/>
          </a:ln>
        </p:spPr>
        <p:txBody>
          <a:bodyPr wrap="square" lIns="0" rIns="0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인사</a:t>
            </a:r>
            <a:r>
              <a:rPr kumimoji="1" lang="en-US" altLang="ko-KR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총무</a:t>
            </a:r>
            <a:endParaRPr kumimoji="1" lang="ko-KR" altLang="en-US" sz="10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3831603" y="4616942"/>
            <a:ext cx="282272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  <a:miter lim="800000"/>
            <a:headEnd type="none" w="lg" len="lg"/>
            <a:tailEnd type="none" w="lg" len="lg"/>
          </a:ln>
        </p:spPr>
        <p:txBody>
          <a:bodyPr wrap="square" lIns="0" rIns="0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급</a:t>
            </a:r>
            <a:endParaRPr kumimoji="1" lang="ko-KR" altLang="en-US" sz="10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4245022" y="4616942"/>
            <a:ext cx="282272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  <a:miter lim="800000"/>
            <a:headEnd type="none" w="lg" len="lg"/>
            <a:tailEnd type="none" w="lg" len="lg"/>
          </a:ln>
        </p:spPr>
        <p:txBody>
          <a:bodyPr wrap="square" lIns="0" rIns="0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급</a:t>
            </a:r>
            <a:endParaRPr kumimoji="1" lang="ko-KR" altLang="en-US" sz="10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4640866" y="4616942"/>
            <a:ext cx="282272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  <a:miter lim="800000"/>
            <a:headEnd type="none" w="lg" len="lg"/>
            <a:tailEnd type="none" w="lg" len="lg"/>
          </a:ln>
        </p:spPr>
        <p:txBody>
          <a:bodyPr wrap="square" lIns="0" rIns="0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r>
              <a: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급</a:t>
            </a:r>
            <a:endParaRPr kumimoji="1" lang="ko-KR" altLang="en-US" sz="10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5021785" y="4616942"/>
            <a:ext cx="351524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  <a:miter lim="800000"/>
            <a:headEnd type="none" w="lg" len="lg"/>
            <a:tailEnd type="none" w="lg" len="lg"/>
          </a:ln>
        </p:spPr>
        <p:txBody>
          <a:bodyPr wrap="square" lIns="0" rIns="0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</a:t>
            </a:r>
            <a:r>
              <a: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급</a:t>
            </a:r>
            <a:endParaRPr kumimoji="1" lang="ko-KR" altLang="en-US" sz="10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5890626" y="4628208"/>
            <a:ext cx="282272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  <a:miter lim="800000"/>
            <a:headEnd type="none" w="lg" len="lg"/>
            <a:tailEnd type="none" w="lg" len="lg"/>
          </a:ln>
        </p:spPr>
        <p:txBody>
          <a:bodyPr wrap="square" lIns="0" rIns="0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급</a:t>
            </a:r>
            <a:endParaRPr kumimoji="1" lang="ko-KR" altLang="en-US" sz="10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6370822" y="4628208"/>
            <a:ext cx="282272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  <a:miter lim="800000"/>
            <a:headEnd type="none" w="lg" len="lg"/>
            <a:tailEnd type="none" w="lg" len="lg"/>
          </a:ln>
        </p:spPr>
        <p:txBody>
          <a:bodyPr wrap="square" lIns="0" rIns="0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급</a:t>
            </a:r>
            <a:endParaRPr kumimoji="1" lang="ko-KR" altLang="en-US" sz="10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6827974" y="4628208"/>
            <a:ext cx="333536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  <a:miter lim="800000"/>
            <a:headEnd type="none" w="lg" len="lg"/>
            <a:tailEnd type="none" w="lg" len="lg"/>
          </a:ln>
        </p:spPr>
        <p:txBody>
          <a:bodyPr wrap="square" lIns="0" rIns="0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r>
              <a: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급</a:t>
            </a:r>
            <a:endParaRPr kumimoji="1" lang="ko-KR" altLang="en-US" sz="10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7672296" y="4618015"/>
            <a:ext cx="282272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  <a:miter lim="800000"/>
            <a:headEnd type="none" w="lg" len="lg"/>
            <a:tailEnd type="none" w="lg" len="lg"/>
          </a:ln>
        </p:spPr>
        <p:txBody>
          <a:bodyPr wrap="square" lIns="0" rIns="0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급</a:t>
            </a:r>
            <a:endParaRPr kumimoji="1" lang="ko-KR" altLang="en-US" sz="10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8085715" y="4618015"/>
            <a:ext cx="282272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  <a:miter lim="800000"/>
            <a:headEnd type="none" w="lg" len="lg"/>
            <a:tailEnd type="none" w="lg" len="lg"/>
          </a:ln>
        </p:spPr>
        <p:txBody>
          <a:bodyPr wrap="square" lIns="0" rIns="0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급</a:t>
            </a:r>
            <a:endParaRPr kumimoji="1" lang="ko-KR" altLang="en-US" sz="10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8481559" y="4618015"/>
            <a:ext cx="282272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  <a:miter lim="800000"/>
            <a:headEnd type="none" w="lg" len="lg"/>
            <a:tailEnd type="none" w="lg" len="lg"/>
          </a:ln>
        </p:spPr>
        <p:txBody>
          <a:bodyPr wrap="square" lIns="0" rIns="0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r>
              <a: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급</a:t>
            </a:r>
            <a:endParaRPr kumimoji="1" lang="ko-KR" altLang="en-US" sz="10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8862478" y="4618015"/>
            <a:ext cx="351524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  <a:miter lim="800000"/>
            <a:headEnd type="none" w="lg" len="lg"/>
            <a:tailEnd type="none" w="lg" len="lg"/>
          </a:ln>
        </p:spPr>
        <p:txBody>
          <a:bodyPr wrap="square" lIns="0" rIns="0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</a:t>
            </a:r>
            <a:r>
              <a: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급</a:t>
            </a:r>
            <a:endParaRPr kumimoji="1" lang="ko-KR" altLang="en-US" sz="10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800482" y="6174655"/>
            <a:ext cx="416762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  <a:miter lim="800000"/>
            <a:headEnd type="none" w="lg" len="lg"/>
            <a:tailEnd type="none" w="lg" len="lg"/>
          </a:ln>
        </p:spPr>
        <p:txBody>
          <a:bodyPr wrap="square" lIns="0" rIns="0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일반직</a:t>
            </a:r>
            <a:endParaRPr kumimoji="1" lang="ko-KR" altLang="en-US" sz="10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1541630" y="6174655"/>
            <a:ext cx="416762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  <a:miter lim="800000"/>
            <a:headEnd type="none" w="lg" len="lg"/>
            <a:tailEnd type="none" w="lg" len="lg"/>
          </a:ln>
        </p:spPr>
        <p:txBody>
          <a:bodyPr wrap="square" lIns="0" rIns="0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기능직</a:t>
            </a:r>
            <a:endParaRPr kumimoji="1" lang="ko-KR" altLang="en-US" sz="10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2613012" y="6174655"/>
            <a:ext cx="618814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  <a:miter lim="800000"/>
            <a:headEnd type="none" w="lg" len="lg"/>
            <a:tailEnd type="none" w="lg" len="lg"/>
          </a:ln>
        </p:spPr>
        <p:txBody>
          <a:bodyPr wrap="square" lIns="0" rIns="0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30</a:t>
            </a:r>
            <a:r>
              <a: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세 이하</a:t>
            </a:r>
            <a:endParaRPr kumimoji="1" lang="ko-KR" altLang="en-US" sz="10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3319230" y="6174655"/>
            <a:ext cx="618814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  <a:miter lim="800000"/>
            <a:headEnd type="none" w="lg" len="lg"/>
            <a:tailEnd type="none" w="lg" len="lg"/>
          </a:ln>
        </p:spPr>
        <p:txBody>
          <a:bodyPr wrap="square" lIns="0" rIns="0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30~39</a:t>
            </a:r>
            <a:r>
              <a: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세</a:t>
            </a:r>
            <a:endParaRPr kumimoji="1" lang="ko-KR" altLang="en-US" sz="10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4005032" y="6174655"/>
            <a:ext cx="618814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  <a:miter lim="800000"/>
            <a:headEnd type="none" w="lg" len="lg"/>
            <a:tailEnd type="none" w="lg" len="lg"/>
          </a:ln>
        </p:spPr>
        <p:txBody>
          <a:bodyPr wrap="square" lIns="0" rIns="0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40~49</a:t>
            </a:r>
            <a:r>
              <a: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세</a:t>
            </a:r>
            <a:endParaRPr kumimoji="1" lang="ko-KR" altLang="en-US" sz="10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4681138" y="6174655"/>
            <a:ext cx="618814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  <a:miter lim="800000"/>
            <a:headEnd type="none" w="lg" len="lg"/>
            <a:tailEnd type="none" w="lg" len="lg"/>
          </a:ln>
        </p:spPr>
        <p:txBody>
          <a:bodyPr wrap="square" lIns="0" rIns="0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50</a:t>
            </a:r>
            <a:r>
              <a: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세 이상</a:t>
            </a:r>
            <a:endParaRPr kumimoji="1" lang="ko-KR" altLang="en-US" sz="10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5668372" y="6174655"/>
            <a:ext cx="618814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  <a:miter lim="800000"/>
            <a:headEnd type="none" w="lg" len="lg"/>
            <a:tailEnd type="none" w="lg" len="lg"/>
          </a:ln>
        </p:spPr>
        <p:txBody>
          <a:bodyPr wrap="square" lIns="0" rIns="0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r>
              <a: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년 미만</a:t>
            </a:r>
            <a:endParaRPr kumimoji="1" lang="ko-KR" altLang="en-US" sz="10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6268794" y="6174655"/>
            <a:ext cx="618814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  <a:miter lim="800000"/>
            <a:headEnd type="none" w="lg" len="lg"/>
            <a:tailEnd type="none" w="lg" len="lg"/>
          </a:ln>
        </p:spPr>
        <p:txBody>
          <a:bodyPr wrap="square" lIns="0" rIns="0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3~5</a:t>
            </a:r>
            <a:r>
              <a: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년</a:t>
            </a:r>
            <a:endParaRPr kumimoji="1" lang="ko-KR" altLang="en-US" sz="10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6857751" y="6174655"/>
            <a:ext cx="618814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  <a:miter lim="800000"/>
            <a:headEnd type="none" w="lg" len="lg"/>
            <a:tailEnd type="none" w="lg" len="lg"/>
          </a:ln>
        </p:spPr>
        <p:txBody>
          <a:bodyPr wrap="square" lIns="0" rIns="0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</a:t>
            </a:r>
            <a:r>
              <a:rPr kumimoji="1" lang="en-US" altLang="ko-KR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~7</a:t>
            </a:r>
            <a:r>
              <a: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년</a:t>
            </a:r>
            <a:endParaRPr kumimoji="1" lang="ko-KR" altLang="en-US" sz="10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7458173" y="6174655"/>
            <a:ext cx="618814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  <a:miter lim="800000"/>
            <a:headEnd type="none" w="lg" len="lg"/>
            <a:tailEnd type="none" w="lg" len="lg"/>
          </a:ln>
        </p:spPr>
        <p:txBody>
          <a:bodyPr wrap="square" lIns="0" rIns="0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8~10</a:t>
            </a:r>
            <a:r>
              <a: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년</a:t>
            </a:r>
            <a:endParaRPr kumimoji="1" lang="ko-KR" altLang="en-US" sz="10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8038186" y="6174655"/>
            <a:ext cx="618814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  <a:miter lim="800000"/>
            <a:headEnd type="none" w="lg" len="lg"/>
            <a:tailEnd type="none" w="lg" len="lg"/>
          </a:ln>
        </p:spPr>
        <p:txBody>
          <a:bodyPr wrap="square" lIns="0" rIns="0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11~15</a:t>
            </a:r>
            <a:r>
              <a: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년</a:t>
            </a:r>
            <a:endParaRPr kumimoji="1" lang="ko-KR" altLang="en-US" sz="10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8634468" y="6174655"/>
            <a:ext cx="618814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  <a:miter lim="800000"/>
            <a:headEnd type="none" w="lg" len="lg"/>
            <a:tailEnd type="none" w="lg" len="lg"/>
          </a:ln>
        </p:spPr>
        <p:txBody>
          <a:bodyPr wrap="square" lIns="0" rIns="0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16</a:t>
            </a:r>
            <a:r>
              <a: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년 이상</a:t>
            </a:r>
            <a:endParaRPr kumimoji="1" lang="ko-KR" altLang="en-US" sz="10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200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2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3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4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5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6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7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164</Words>
  <Application>Microsoft Office PowerPoint</Application>
  <PresentationFormat>A4 용지(210x297mm)</PresentationFormat>
  <Paragraphs>44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7</vt:i4>
      </vt:variant>
      <vt:variant>
        <vt:lpstr>슬라이드 제목</vt:lpstr>
      </vt:variant>
      <vt:variant>
        <vt:i4>1</vt:i4>
      </vt:variant>
    </vt:vector>
  </HeadingPairs>
  <TitlesOfParts>
    <vt:vector size="19" baseType="lpstr">
      <vt:lpstr>Arial Unicode MS</vt:lpstr>
      <vt:lpstr>HY견고딕</vt:lpstr>
      <vt:lpstr>HY헤드라인M</vt:lpstr>
      <vt:lpstr>Noto Sans CJK KR Bold</vt:lpstr>
      <vt:lpstr>굴림</vt:lpstr>
      <vt:lpstr>돋움</vt:lpstr>
      <vt:lpstr>맑은 고딕</vt:lpstr>
      <vt:lpstr>휴먼명조</vt:lpstr>
      <vt:lpstr>Arial</vt:lpstr>
      <vt:lpstr>Tahoma</vt:lpstr>
      <vt:lpstr>Wingdings</vt:lpstr>
      <vt:lpstr>11_Blank Presentation</vt:lpstr>
      <vt:lpstr>12_Blank Presentation</vt:lpstr>
      <vt:lpstr>13_Blank Presentation</vt:lpstr>
      <vt:lpstr>14_Blank Presentation</vt:lpstr>
      <vt:lpstr>15_Blank Presentation</vt:lpstr>
      <vt:lpstr>16_Blank Presentation</vt:lpstr>
      <vt:lpstr>17_Blank Presentation</vt:lpstr>
      <vt:lpstr>1.조직역량 – 설문조사 결과(요약)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시각형 상사 vs 청각형 상사</dc:title>
  <dc:creator>방현규</dc:creator>
  <cp:lastModifiedBy>방현규</cp:lastModifiedBy>
  <cp:revision>14</cp:revision>
  <dcterms:created xsi:type="dcterms:W3CDTF">2015-03-30T03:05:29Z</dcterms:created>
  <dcterms:modified xsi:type="dcterms:W3CDTF">2015-07-17T04:57:29Z</dcterms:modified>
</cp:coreProperties>
</file>