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7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c\Documents\DaumCloud\2.&#50864;&#52404;&#44397;%20&#52968;&#49444;&#54021;\0.&#44033;&#51333;&#45936;&#51060;&#53552;\&#51064;&#52380;&#44305;&#50669;&#49884;%20&#53685;&#44228;&#51088;&#47308;\&#44032;&#44396;&#50896;&#49688;&#48324;%20&#44032;&#44396;&#49688;%20&#52628;&#51060;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293534067701479E-4"/>
          <c:y val="0"/>
          <c:w val="0.99130512635623658"/>
          <c:h val="0.948290079625117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sheet1!$C$17</c:f>
              <c:strCache>
                <c:ptCount val="1"/>
                <c:pt idx="0">
                  <c:v>7인 가구 이상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c:spPr>
          <c:invertIfNegative val="0"/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sheet1!$D$17:$H$17</c:f>
              <c:numCache>
                <c:formatCode>#,##0</c:formatCode>
                <c:ptCount val="5"/>
                <c:pt idx="0">
                  <c:v>12551</c:v>
                </c:pt>
                <c:pt idx="1">
                  <c:v>8923</c:v>
                </c:pt>
                <c:pt idx="2">
                  <c:v>5811</c:v>
                </c:pt>
                <c:pt idx="3">
                  <c:v>4317</c:v>
                </c:pt>
                <c:pt idx="4">
                  <c:v>4083</c:v>
                </c:pt>
              </c:numCache>
            </c:numRef>
          </c:val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6인 가구</c:v>
                </c:pt>
              </c:strCache>
            </c:strRef>
          </c:tx>
          <c:spPr>
            <a:solidFill>
              <a:srgbClr val="FFFFFF">
                <a:lumMod val="7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c:spPr>
          <c:invertIfNegative val="0"/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sheet1!$D$18:$H$18</c:f>
              <c:numCache>
                <c:formatCode>#,##0</c:formatCode>
                <c:ptCount val="5"/>
                <c:pt idx="0">
                  <c:v>24831</c:v>
                </c:pt>
                <c:pt idx="1">
                  <c:v>23642</c:v>
                </c:pt>
                <c:pt idx="2">
                  <c:v>17399</c:v>
                </c:pt>
                <c:pt idx="3">
                  <c:v>13869</c:v>
                </c:pt>
                <c:pt idx="4">
                  <c:v>13051</c:v>
                </c:pt>
              </c:numCache>
            </c:numRef>
          </c:val>
        </c:ser>
        <c:ser>
          <c:idx val="2"/>
          <c:order val="2"/>
          <c:tx>
            <c:strRef>
              <c:f>sheet1!$C$19</c:f>
              <c:strCache>
                <c:ptCount val="1"/>
                <c:pt idx="0">
                  <c:v>5인 가구</c:v>
                </c:pt>
              </c:strCache>
            </c:strRef>
          </c:tx>
          <c:spPr>
            <a:solidFill>
              <a:srgbClr val="FFFFFF">
                <a:lumMod val="50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i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sheet1!$D$19:$H$19</c:f>
              <c:numCache>
                <c:formatCode>#,##0</c:formatCode>
                <c:ptCount val="5"/>
                <c:pt idx="0">
                  <c:v>82631</c:v>
                </c:pt>
                <c:pt idx="1">
                  <c:v>83490</c:v>
                </c:pt>
                <c:pt idx="2">
                  <c:v>74647</c:v>
                </c:pt>
                <c:pt idx="3">
                  <c:v>65424</c:v>
                </c:pt>
                <c:pt idx="4">
                  <c:v>59982</c:v>
                </c:pt>
              </c:numCache>
            </c:numRef>
          </c:val>
        </c:ser>
        <c:ser>
          <c:idx val="3"/>
          <c:order val="3"/>
          <c:tx>
            <c:strRef>
              <c:f>sheet1!$C$20</c:f>
              <c:strCache>
                <c:ptCount val="1"/>
                <c:pt idx="0">
                  <c:v>4인 가구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c:spPr>
          <c:invertIfNegative val="0"/>
          <c:dLbls>
            <c:dLbl>
              <c:idx val="4"/>
              <c:spPr/>
              <c:txPr>
                <a:bodyPr/>
                <a:lstStyle/>
                <a:p>
                  <a:pPr>
                    <a:defRPr sz="1200" b="1" i="1">
                      <a:solidFill>
                        <a:schemeClr val="tx1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sheet1!$D$20:$H$20</c:f>
              <c:numCache>
                <c:formatCode>#,##0</c:formatCode>
                <c:ptCount val="5"/>
                <c:pt idx="0">
                  <c:v>162330</c:v>
                </c:pt>
                <c:pt idx="1">
                  <c:v>239894</c:v>
                </c:pt>
                <c:pt idx="2">
                  <c:v>267083</c:v>
                </c:pt>
                <c:pt idx="3">
                  <c:v>253576</c:v>
                </c:pt>
                <c:pt idx="4">
                  <c:v>234497</c:v>
                </c:pt>
              </c:numCache>
            </c:numRef>
          </c:val>
        </c:ser>
        <c:ser>
          <c:idx val="4"/>
          <c:order val="4"/>
          <c:tx>
            <c:strRef>
              <c:f>sheet1!$C$21</c:f>
              <c:strCache>
                <c:ptCount val="1"/>
                <c:pt idx="0">
                  <c:v>3인 가구</c:v>
                </c:pt>
              </c:strCache>
            </c:strRef>
          </c:tx>
          <c:spPr>
            <a:solidFill>
              <a:srgbClr val="FFFFFF">
                <a:lumMod val="75000"/>
              </a:srgbClr>
            </a:solidFill>
            <a:ln>
              <a:solidFill>
                <a:srgbClr val="5F5F5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sheet1!$D$21:$H$21</c:f>
              <c:numCache>
                <c:formatCode>#,##0</c:formatCode>
                <c:ptCount val="5"/>
                <c:pt idx="0">
                  <c:v>105565</c:v>
                </c:pt>
                <c:pt idx="1">
                  <c:v>143472</c:v>
                </c:pt>
                <c:pt idx="2">
                  <c:v>165880</c:v>
                </c:pt>
                <c:pt idx="3">
                  <c:v>184658</c:v>
                </c:pt>
                <c:pt idx="4">
                  <c:v>215203</c:v>
                </c:pt>
              </c:numCache>
            </c:numRef>
          </c:val>
        </c:ser>
        <c:ser>
          <c:idx val="5"/>
          <c:order val="5"/>
          <c:tx>
            <c:strRef>
              <c:f>sheet1!$C$22</c:f>
              <c:strCache>
                <c:ptCount val="1"/>
                <c:pt idx="0">
                  <c:v>2인 가구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solidFill>
                <a:srgbClr val="5F5F5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sheet1!$D$22:$H$22</c:f>
              <c:numCache>
                <c:formatCode>#,##0</c:formatCode>
                <c:ptCount val="5"/>
                <c:pt idx="0">
                  <c:v>59175</c:v>
                </c:pt>
                <c:pt idx="1">
                  <c:v>91851</c:v>
                </c:pt>
                <c:pt idx="2">
                  <c:v>119350</c:v>
                </c:pt>
                <c:pt idx="3">
                  <c:v>159668</c:v>
                </c:pt>
                <c:pt idx="4">
                  <c:v>201152</c:v>
                </c:pt>
              </c:numCache>
            </c:numRef>
          </c:val>
        </c:ser>
        <c:ser>
          <c:idx val="6"/>
          <c:order val="6"/>
          <c:tx>
            <c:strRef>
              <c:f>sheet1!$C$23</c:f>
              <c:strCache>
                <c:ptCount val="1"/>
                <c:pt idx="0">
                  <c:v>1인 가구</c:v>
                </c:pt>
              </c:strCache>
            </c:strRef>
          </c:tx>
          <c:spPr>
            <a:solidFill>
              <a:srgbClr val="FFFFFF">
                <a:lumMod val="95000"/>
              </a:srgbClr>
            </a:solidFill>
            <a:ln>
              <a:solidFill>
                <a:srgbClr val="5F5F5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sheet1!$D$15:$H$15</c:f>
              <c:strCache>
                <c:ptCount val="5"/>
                <c:pt idx="0">
                  <c:v>1990 </c:v>
                </c:pt>
                <c:pt idx="1">
                  <c:v>1995 </c:v>
                </c:pt>
                <c:pt idx="2">
                  <c:v>2000 </c:v>
                </c:pt>
                <c:pt idx="3">
                  <c:v>2005 </c:v>
                </c:pt>
                <c:pt idx="4">
                  <c:v>2010 </c:v>
                </c:pt>
              </c:strCache>
            </c:strRef>
          </c:cat>
          <c:val>
            <c:numRef>
              <c:f>sheet1!$D$23:$H$23</c:f>
              <c:numCache>
                <c:formatCode>#,##0</c:formatCode>
                <c:ptCount val="5"/>
                <c:pt idx="0">
                  <c:v>38321</c:v>
                </c:pt>
                <c:pt idx="1">
                  <c:v>67546</c:v>
                </c:pt>
                <c:pt idx="2">
                  <c:v>97127</c:v>
                </c:pt>
                <c:pt idx="3">
                  <c:v>141511</c:v>
                </c:pt>
                <c:pt idx="4">
                  <c:v>190882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</c:serLines>
        <c:axId val="366738472"/>
        <c:axId val="483590240"/>
      </c:barChart>
      <c:catAx>
        <c:axId val="366738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83590240"/>
        <c:crosses val="autoZero"/>
        <c:auto val="1"/>
        <c:lblAlgn val="ctr"/>
        <c:lblOffset val="100"/>
        <c:noMultiLvlLbl val="0"/>
      </c:catAx>
      <c:valAx>
        <c:axId val="48359024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3667384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2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hyperlink" Target="http://www.kosis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3.Social(</a:t>
            </a:r>
            <a:r>
              <a:rPr kumimoji="0" lang="ko-KR" altLang="en-US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사회</a:t>
            </a:r>
            <a:r>
              <a:rPr kumimoji="0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문화 환경</a:t>
            </a:r>
            <a:r>
              <a:rPr kumimoji="0" lang="en-US" altLang="ko-KR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) – </a:t>
            </a:r>
            <a:r>
              <a:rPr kumimoji="0" lang="ko-KR" altLang="en-US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주거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600" dirty="0" err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가구원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수가 많은 가구일수록 큰 폭으로 감소하는 경향이 나타나고 있음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반면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인 가구의 수는 </a:t>
            </a:r>
            <a:endParaRPr lang="en-US" altLang="ko-KR" sz="16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algn="just"/>
            <a:r>
              <a:rPr lang="ko-KR" altLang="en-US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연평균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7.0% 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성장하고 있는 것으로 분석됨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1990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년 대비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2010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년은 </a:t>
            </a:r>
            <a:r>
              <a:rPr lang="en-US" altLang="ko-KR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5</a:t>
            </a:r>
            <a:r>
              <a:rPr lang="ko-KR" altLang="en-US" sz="1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배 이상 증가한 것으로 나타남</a:t>
            </a:r>
          </a:p>
          <a:p>
            <a:endParaRPr lang="ko-KR" altLang="en-US" dirty="0"/>
          </a:p>
        </p:txBody>
      </p:sp>
      <p:pic>
        <p:nvPicPr>
          <p:cNvPr id="4" name="Picture 26" descr="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5213" y="2239500"/>
            <a:ext cx="358810" cy="32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16759" y="6550984"/>
            <a:ext cx="5221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 source</a:t>
            </a:r>
            <a:r>
              <a:rPr kumimoji="1" lang="ko-KR" altLang="en-US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kumimoji="1" lang="ko-KR" altLang="en-US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통계청 국가통계포털</a:t>
            </a:r>
            <a:r>
              <a:rPr kumimoji="1"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hlinkClick r:id="rId4"/>
              </a:rPr>
              <a:t>www.kosis.kr</a:t>
            </a:r>
            <a:r>
              <a:rPr kumimoji="1" lang="en-US" altLang="ko-KR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2010. 12</a:t>
            </a:r>
            <a:r>
              <a:rPr kumimoji="1" lang="ko-KR" altLang="en-US" sz="9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현재</a:t>
            </a:r>
            <a:endParaRPr kumimoji="1" lang="en-US" altLang="ko-KR" sz="900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7484" y="1366551"/>
            <a:ext cx="9181021" cy="353502"/>
            <a:chOff x="549626" y="1358770"/>
            <a:chExt cx="4133344" cy="35350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94631" y="1358770"/>
              <a:ext cx="4043334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dirty="0" err="1" smtClean="0">
                  <a:solidFill>
                    <a:sysClr val="windowText" lastClr="000000"/>
                  </a:solidFill>
                  <a:cs typeface="Arial" pitchFamily="34" charset="0"/>
                </a:rPr>
                <a:t>가구원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</a:t>
              </a:r>
              <a:r>
                <a:rPr lang="ko-KR" altLang="en-US" sz="1400" kern="0" dirty="0" err="1" smtClean="0">
                  <a:solidFill>
                    <a:sysClr val="windowText" lastClr="000000"/>
                  </a:solidFill>
                  <a:cs typeface="Arial" pitchFamily="34" charset="0"/>
                </a:rPr>
                <a:t>수별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가구 수 현황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49626" y="1712272"/>
              <a:ext cx="4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차트 8"/>
          <p:cNvGraphicFramePr/>
          <p:nvPr>
            <p:extLst/>
          </p:nvPr>
        </p:nvGraphicFramePr>
        <p:xfrm>
          <a:off x="643406" y="1742100"/>
          <a:ext cx="7656883" cy="474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0032" y="2399577"/>
            <a:ext cx="120018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200" b="1" i="1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200" b="1" i="1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7.0%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0032" y="3279899"/>
            <a:ext cx="120018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5.4%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0032" y="4223619"/>
            <a:ext cx="120018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2.6%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0032" y="5237359"/>
            <a:ext cx="135843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-1.3%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80032" y="5730512"/>
            <a:ext cx="132431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-2.2%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-2.8%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kumimoji="1" lang="ko-KR" altLang="en-US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 가구 </a:t>
            </a:r>
            <a:r>
              <a:rPr kumimoji="1" lang="en-US" altLang="ko-KR" sz="10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-3.5%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8235" y="2571661"/>
            <a:ext cx="8100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(20.8%)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68235" y="3461516"/>
            <a:ext cx="8100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(21.9%)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8235" y="4403828"/>
            <a:ext cx="8100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(23.4%)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8235" y="5406595"/>
            <a:ext cx="810090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(25.5%)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83370" y="1741339"/>
            <a:ext cx="126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단위 </a:t>
            </a:r>
            <a:r>
              <a:rPr kumimoji="1"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kumimoji="1" lang="ko-KR" altLang="en-US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가구 수</a:t>
            </a:r>
            <a:r>
              <a:rPr kumimoji="1" lang="en-US" altLang="ko-KR" sz="10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5218" y="3767325"/>
            <a:ext cx="78705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48.5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4882" y="2991354"/>
            <a:ext cx="78705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65.8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2900" y="2597195"/>
            <a:ext cx="78705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74.7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1989" y="2249502"/>
            <a:ext cx="78705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82.3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8235" y="1816439"/>
            <a:ext cx="78705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91.8</a:t>
            </a: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724262" y="1809139"/>
            <a:ext cx="1408758" cy="2921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CAGR  3.2%</a:t>
            </a:r>
            <a:endParaRPr kumimoji="1" lang="ko-KR" altLang="en-US" sz="1100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Shape 29"/>
          <p:cNvCxnSpPr>
            <a:stCxn id="20" idx="0"/>
            <a:endCxn id="25" idx="1"/>
          </p:cNvCxnSpPr>
          <p:nvPr/>
        </p:nvCxnSpPr>
        <p:spPr bwMode="auto">
          <a:xfrm rot="5400000" flipH="1" flipV="1">
            <a:off x="1665441" y="1708504"/>
            <a:ext cx="1812124" cy="2305518"/>
          </a:xfrm>
          <a:prstGeom prst="bentConnector2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none" w="med" len="med"/>
          </a:ln>
        </p:spPr>
      </p:cxnSp>
      <p:cxnSp>
        <p:nvCxnSpPr>
          <p:cNvPr id="27" name="직선 연결선 26"/>
          <p:cNvCxnSpPr>
            <a:stCxn id="25" idx="3"/>
            <a:endCxn id="24" idx="1"/>
          </p:cNvCxnSpPr>
          <p:nvPr/>
        </p:nvCxnSpPr>
        <p:spPr bwMode="auto">
          <a:xfrm flipV="1">
            <a:off x="5133020" y="1954939"/>
            <a:ext cx="1935215" cy="262"/>
          </a:xfrm>
          <a:prstGeom prst="line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none" w="lg" len="lg"/>
            <a:tailEnd type="stealth" w="lg" len="lg"/>
          </a:ln>
        </p:spPr>
      </p:cxnSp>
      <p:sp>
        <p:nvSpPr>
          <p:cNvPr id="28" name="TextBox 27"/>
          <p:cNvSpPr txBox="1"/>
          <p:nvPr/>
        </p:nvSpPr>
        <p:spPr>
          <a:xfrm>
            <a:off x="7664186" y="197206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i="1" u="sng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2000~2010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i="1" u="sng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가구원</a:t>
            </a:r>
            <a:r>
              <a:rPr kumimoji="1" lang="ko-KR" altLang="en-US" sz="1000" b="1" i="1" u="sng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000" b="1" i="1" u="sng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수별</a:t>
            </a:r>
            <a:r>
              <a:rPr kumimoji="1" lang="ko-KR" altLang="en-US" sz="1000" b="1" i="1" u="sng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000" b="1" i="1" u="sng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CAGR</a:t>
            </a:r>
            <a:endParaRPr kumimoji="1" lang="ko-KR" altLang="en-US" sz="1000" b="1" i="1" u="sng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139</Words>
  <Application>Microsoft Office PowerPoint</Application>
  <PresentationFormat>A4 용지(210x297mm)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3.Social(사회/문화 환경) – 주거 환경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29</cp:revision>
  <dcterms:created xsi:type="dcterms:W3CDTF">2015-03-30T03:05:29Z</dcterms:created>
  <dcterms:modified xsi:type="dcterms:W3CDTF">2015-07-17T05:06:56Z</dcterms:modified>
</cp:coreProperties>
</file>