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7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788710944410071"/>
          <c:y val="8.8797765455914765E-2"/>
          <c:w val="0.57460728371205938"/>
          <c:h val="0.76112059378363162"/>
        </c:manualLayout>
      </c:layout>
      <c:radarChart>
        <c:radarStyle val="marker"/>
        <c:varyColors val="0"/>
        <c:ser>
          <c:idx val="0"/>
          <c:order val="0"/>
          <c:tx>
            <c:v>바람직한 수준</c:v>
          </c:tx>
          <c:spPr>
            <a:ln w="28575"/>
          </c:spPr>
          <c:marker>
            <c:symbol val="diamond"/>
            <c:size val="10"/>
            <c:spPr>
              <a:solidFill>
                <a:sysClr val="window" lastClr="FFFFFF"/>
              </a:solidFill>
              <a:ln w="28575"/>
            </c:spPr>
          </c:marker>
          <c:cat>
            <c:strRef>
              <c:f>종합분석!$D$3:$D$22</c:f>
              <c:strCache>
                <c:ptCount val="20"/>
                <c:pt idx="0">
                  <c:v>중장기전략보유</c:v>
                </c:pt>
                <c:pt idx="1">
                  <c:v>자원의 효과적배분</c:v>
                </c:pt>
                <c:pt idx="2">
                  <c:v>환경변화 대응전략</c:v>
                </c:pt>
                <c:pt idx="3">
                  <c:v>기본규정 보유</c:v>
                </c:pt>
                <c:pt idx="4">
                  <c:v>조직구조 적절성</c:v>
                </c:pt>
                <c:pt idx="5">
                  <c:v>조직구조 탄력성</c:v>
                </c:pt>
                <c:pt idx="6">
                  <c:v>업무 체계성</c:v>
                </c:pt>
                <c:pt idx="7">
                  <c:v>업무수행 효율성</c:v>
                </c:pt>
                <c:pt idx="8">
                  <c:v>신속한 의사결정</c:v>
                </c:pt>
                <c:pt idx="9">
                  <c:v>필요인재확보</c:v>
                </c:pt>
                <c:pt idx="10">
                  <c:v>합리적 인사관리</c:v>
                </c:pt>
                <c:pt idx="11">
                  <c:v>효과적 교육훈련</c:v>
                </c:pt>
                <c:pt idx="12">
                  <c:v>우호적 인간관계</c:v>
                </c:pt>
                <c:pt idx="13">
                  <c:v>관리자 리더십</c:v>
                </c:pt>
                <c:pt idx="14">
                  <c:v>수평적 커뮤니케이션</c:v>
                </c:pt>
                <c:pt idx="15">
                  <c:v>전문성/역량보유</c:v>
                </c:pt>
                <c:pt idx="16">
                  <c:v>능력발휘여건</c:v>
                </c:pt>
                <c:pt idx="17">
                  <c:v>존재목적 설정</c:v>
                </c:pt>
                <c:pt idx="18">
                  <c:v>전통적 가치공유</c:v>
                </c:pt>
                <c:pt idx="19">
                  <c:v>일치된 판단기준</c:v>
                </c:pt>
              </c:strCache>
            </c:strRef>
          </c:cat>
          <c:val>
            <c:numRef>
              <c:f>종합분석!$G$3:$G$22</c:f>
              <c:numCache>
                <c:formatCode>0.00_ </c:formatCode>
                <c:ptCount val="2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val>
        </c:ser>
        <c:ser>
          <c:idx val="1"/>
          <c:order val="1"/>
          <c:tx>
            <c:v>부평우체국</c:v>
          </c:tx>
          <c:spPr>
            <a:ln w="28575"/>
          </c:spPr>
          <c:marker>
            <c:symbol val="circle"/>
            <c:size val="10"/>
            <c:spPr>
              <a:solidFill>
                <a:schemeClr val="bg1"/>
              </a:solidFill>
              <a:ln w="28575"/>
            </c:spPr>
          </c:marker>
          <c:cat>
            <c:strRef>
              <c:f>종합분석!$D$3:$D$22</c:f>
              <c:strCache>
                <c:ptCount val="20"/>
                <c:pt idx="0">
                  <c:v>중장기전략보유</c:v>
                </c:pt>
                <c:pt idx="1">
                  <c:v>자원의 효과적배분</c:v>
                </c:pt>
                <c:pt idx="2">
                  <c:v>환경변화 대응전략</c:v>
                </c:pt>
                <c:pt idx="3">
                  <c:v>기본규정 보유</c:v>
                </c:pt>
                <c:pt idx="4">
                  <c:v>조직구조 적절성</c:v>
                </c:pt>
                <c:pt idx="5">
                  <c:v>조직구조 탄력성</c:v>
                </c:pt>
                <c:pt idx="6">
                  <c:v>업무 체계성</c:v>
                </c:pt>
                <c:pt idx="7">
                  <c:v>업무수행 효율성</c:v>
                </c:pt>
                <c:pt idx="8">
                  <c:v>신속한 의사결정</c:v>
                </c:pt>
                <c:pt idx="9">
                  <c:v>필요인재확보</c:v>
                </c:pt>
                <c:pt idx="10">
                  <c:v>합리적 인사관리</c:v>
                </c:pt>
                <c:pt idx="11">
                  <c:v>효과적 교육훈련</c:v>
                </c:pt>
                <c:pt idx="12">
                  <c:v>우호적 인간관계</c:v>
                </c:pt>
                <c:pt idx="13">
                  <c:v>관리자 리더십</c:v>
                </c:pt>
                <c:pt idx="14">
                  <c:v>수평적 커뮤니케이션</c:v>
                </c:pt>
                <c:pt idx="15">
                  <c:v>전문성/역량보유</c:v>
                </c:pt>
                <c:pt idx="16">
                  <c:v>능력발휘여건</c:v>
                </c:pt>
                <c:pt idx="17">
                  <c:v>존재목적 설정</c:v>
                </c:pt>
                <c:pt idx="18">
                  <c:v>전통적 가치공유</c:v>
                </c:pt>
                <c:pt idx="19">
                  <c:v>일치된 판단기준</c:v>
                </c:pt>
              </c:strCache>
            </c:strRef>
          </c:cat>
          <c:val>
            <c:numRef>
              <c:f>종합분석!$F$3:$F$22</c:f>
              <c:numCache>
                <c:formatCode>0.00_ </c:formatCode>
                <c:ptCount val="20"/>
                <c:pt idx="0">
                  <c:v>3.3776595744680558</c:v>
                </c:pt>
                <c:pt idx="1">
                  <c:v>3.1755319148936172</c:v>
                </c:pt>
                <c:pt idx="2">
                  <c:v>3.2819148936170452</c:v>
                </c:pt>
                <c:pt idx="3">
                  <c:v>3.5638297872340452</c:v>
                </c:pt>
                <c:pt idx="4">
                  <c:v>2.9361702127659592</c:v>
                </c:pt>
                <c:pt idx="5">
                  <c:v>2.9893048128342246</c:v>
                </c:pt>
                <c:pt idx="6">
                  <c:v>3.3475935828877357</c:v>
                </c:pt>
                <c:pt idx="7">
                  <c:v>3.3636363636363642</c:v>
                </c:pt>
                <c:pt idx="8">
                  <c:v>3.3368983957219167</c:v>
                </c:pt>
                <c:pt idx="9">
                  <c:v>2.7354497354497327</c:v>
                </c:pt>
                <c:pt idx="10">
                  <c:v>2.9682539682539684</c:v>
                </c:pt>
                <c:pt idx="11">
                  <c:v>3.3439153439153442</c:v>
                </c:pt>
                <c:pt idx="12">
                  <c:v>3.4656084656084567</c:v>
                </c:pt>
                <c:pt idx="13">
                  <c:v>3.4497354497354498</c:v>
                </c:pt>
                <c:pt idx="14">
                  <c:v>3.2275132275132292</c:v>
                </c:pt>
                <c:pt idx="15">
                  <c:v>3.3968253968253967</c:v>
                </c:pt>
                <c:pt idx="16">
                  <c:v>3.1640211640211642</c:v>
                </c:pt>
                <c:pt idx="17">
                  <c:v>3.3862433862433767</c:v>
                </c:pt>
                <c:pt idx="18">
                  <c:v>3.2962962962962972</c:v>
                </c:pt>
                <c:pt idx="19">
                  <c:v>3.3174603174603181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861256"/>
        <c:axId val="534871840"/>
      </c:radarChart>
      <c:catAx>
        <c:axId val="534861256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1" i="1"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pPr>
            <a:endParaRPr lang="ko-KR"/>
          </a:p>
        </c:txPr>
        <c:crossAx val="534871840"/>
        <c:crosses val="autoZero"/>
        <c:auto val="1"/>
        <c:lblAlgn val="ctr"/>
        <c:lblOffset val="100"/>
        <c:noMultiLvlLbl val="0"/>
      </c:catAx>
      <c:valAx>
        <c:axId val="534871840"/>
        <c:scaling>
          <c:orientation val="minMax"/>
          <c:max val="4.5"/>
          <c:min val="2.5"/>
        </c:scaling>
        <c:delete val="0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0_ " sourceLinked="1"/>
        <c:majorTickMark val="cross"/>
        <c:minorTickMark val="none"/>
        <c:tickLblPos val="nextTo"/>
        <c:crossAx val="534861256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17633045113977674"/>
          <c:y val="0.91688113700326868"/>
          <c:w val="0.67361906882279121"/>
          <c:h val="7.7614131139383924E-2"/>
        </c:manualLayout>
      </c:layout>
      <c:overlay val="0"/>
      <c:txPr>
        <a:bodyPr/>
        <a:lstStyle/>
        <a:p>
          <a:pPr>
            <a:defRPr sz="1200" i="1">
              <a:latin typeface="Noto Sans CJK KR Bold" panose="020B0800000000000000" pitchFamily="34" charset="-127"/>
              <a:ea typeface="Noto Sans CJK KR Bold" panose="020B0800000000000000" pitchFamily="34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조직 역량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설문 조사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7S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개 세부 문항별로 보면 조직구조 적절성과 탄력성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필요인재 확보 및 합리적 인사관리 항목에서 가장 낮은 수준을 보임</a:t>
            </a:r>
            <a:endParaRPr lang="ko-KR" altLang="en-US" dirty="0"/>
          </a:p>
        </p:txBody>
      </p:sp>
      <p:grpSp>
        <p:nvGrpSpPr>
          <p:cNvPr id="36" name="그룹 6"/>
          <p:cNvGrpSpPr/>
          <p:nvPr/>
        </p:nvGrpSpPr>
        <p:grpSpPr>
          <a:xfrm>
            <a:off x="549626" y="1358770"/>
            <a:ext cx="8867870" cy="353502"/>
            <a:chOff x="549626" y="1358770"/>
            <a:chExt cx="8867870" cy="353502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764868" y="1358770"/>
              <a:ext cx="243738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fontAlgn="auto" latinLnBrk="0"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1400" b="0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7s </a:t>
              </a:r>
              <a:r>
                <a:rPr kumimoji="0" lang="ko-KR" altLang="en-US" sz="1400" b="0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모델 분석 </a:t>
              </a:r>
              <a:r>
                <a:rPr kumimoji="0" lang="en-US" altLang="ko-KR" sz="1400" b="0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– </a:t>
              </a:r>
              <a:r>
                <a:rPr kumimoji="0" lang="ko-KR" altLang="en-US" sz="1400" b="0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세부 문항별</a:t>
              </a:r>
              <a:endParaRPr kumimoji="0" lang="ko-KR" altLang="en-US" sz="1400" b="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49626" y="1712272"/>
              <a:ext cx="88678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26485"/>
              </p:ext>
            </p:extLst>
          </p:nvPr>
        </p:nvGraphicFramePr>
        <p:xfrm>
          <a:off x="5809040" y="1808818"/>
          <a:ext cx="3779475" cy="4635516"/>
        </p:xfrm>
        <a:graphic>
          <a:graphicData uri="http://schemas.openxmlformats.org/drawingml/2006/table">
            <a:tbl>
              <a:tblPr/>
              <a:tblGrid>
                <a:gridCol w="716525"/>
                <a:gridCol w="1303900"/>
                <a:gridCol w="580000"/>
                <a:gridCol w="732400"/>
                <a:gridCol w="446650"/>
              </a:tblGrid>
              <a:tr h="446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7S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세부 문항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바람직한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수준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Gap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전략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Strategy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중장기전략 보유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자원의 효과적 배분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0.82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환경변화 대응전략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조직구조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Structure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기본규정 보유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0.44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조직구조 적절성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2.94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1.06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조직구조 탄력성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2.99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1.01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업무체계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System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업무체계성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업무수행 효율성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신속한 의사결정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인적자원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Staffs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필요인재 확보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2.74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1.26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합리적 인사관리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2.97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1.03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효과적 교육훈련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조직문화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Style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우호적 인간관계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3.47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0.53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관리자 리더십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3.45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0.55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수평적 커뮤니케이션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0.77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조직역량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Skill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전문성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역량보유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능력발휘여건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공유가치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Shared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value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존재목적 설정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전통적 가치공유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0.70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44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8000" marR="10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일치된 판단기준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3.32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0.68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차트 39"/>
          <p:cNvGraphicFramePr/>
          <p:nvPr>
            <p:extLst/>
          </p:nvPr>
        </p:nvGraphicFramePr>
        <p:xfrm>
          <a:off x="89512" y="1968041"/>
          <a:ext cx="5901716" cy="445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407495" y="1853825"/>
            <a:ext cx="5318391" cy="45005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ko-KR" altLang="en-US" sz="1800" b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2" name="Picture 44" descr="최고_엄지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 rot="21100844" flipV="1">
            <a:off x="8288497" y="2892827"/>
            <a:ext cx="412613" cy="572501"/>
          </a:xfrm>
          <a:prstGeom prst="rect">
            <a:avLst/>
          </a:prstGeom>
          <a:noFill/>
        </p:spPr>
      </p:pic>
      <p:sp>
        <p:nvSpPr>
          <p:cNvPr id="43" name="타원 42"/>
          <p:cNvSpPr/>
          <p:nvPr/>
        </p:nvSpPr>
        <p:spPr bwMode="auto">
          <a:xfrm rot="4346379">
            <a:off x="3241210" y="3821057"/>
            <a:ext cx="512156" cy="391333"/>
          </a:xfrm>
          <a:prstGeom prst="ellipse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 rot="4346379">
            <a:off x="2902941" y="4177469"/>
            <a:ext cx="512156" cy="391333"/>
          </a:xfrm>
          <a:prstGeom prst="ellipse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5" name="Picture 44" descr="최고_엄지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 rot="21100844" flipV="1">
            <a:off x="8277401" y="3914480"/>
            <a:ext cx="434804" cy="603291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 bwMode="auto">
          <a:xfrm>
            <a:off x="4776065" y="3886199"/>
            <a:ext cx="953450" cy="30788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730142" y="3324368"/>
            <a:ext cx="999373" cy="30788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547121" y="5563732"/>
            <a:ext cx="999373" cy="30788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634674" y="5774949"/>
            <a:ext cx="999373" cy="30788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z="1600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05142" y="1459666"/>
            <a:ext cx="1215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(5</a:t>
            </a:r>
            <a:r>
              <a:rPr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점 만점</a:t>
            </a: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843630" y="6106279"/>
            <a:ext cx="751815" cy="21636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</a:p>
        </p:txBody>
      </p:sp>
    </p:spTree>
    <p:extLst>
      <p:ext uri="{BB962C8B-B14F-4D97-AF65-F5344CB8AC3E}">
        <p14:creationId xmlns:p14="http://schemas.microsoft.com/office/powerpoint/2010/main" val="31915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167</Words>
  <Application>Microsoft Office PowerPoint</Application>
  <PresentationFormat>A4 용지(210x297mm)</PresentationFormat>
  <Paragraphs>106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1.조직 역량 – 설문 조사 결과(요약)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40</cp:revision>
  <dcterms:created xsi:type="dcterms:W3CDTF">2015-03-30T03:05:29Z</dcterms:created>
  <dcterms:modified xsi:type="dcterms:W3CDTF">2015-07-17T04:06:51Z</dcterms:modified>
</cp:coreProperties>
</file>