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74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비즈니스 포트폴리오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포지션의 변화에 따라 단기</a:t>
            </a:r>
            <a:r>
              <a:rPr lang="en-US" altLang="ko-KR" dirty="0"/>
              <a:t>~</a:t>
            </a:r>
            <a:r>
              <a:rPr lang="ko-KR" altLang="en-US" dirty="0"/>
              <a:t>중기</a:t>
            </a:r>
            <a:r>
              <a:rPr lang="en-US" altLang="ko-KR" dirty="0"/>
              <a:t>~</a:t>
            </a:r>
            <a:r>
              <a:rPr lang="ko-KR" altLang="en-US" dirty="0"/>
              <a:t>장기 </a:t>
            </a:r>
            <a:r>
              <a:rPr lang="ko-KR" altLang="en-US" dirty="0" smtClean="0"/>
              <a:t>사업 포트폴리오 </a:t>
            </a:r>
            <a:r>
              <a:rPr lang="ko-KR" altLang="en-US" dirty="0"/>
              <a:t>변화모습을 구체적으로 제시함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smtClean="0"/>
              <a:t>전사 목표 </a:t>
            </a:r>
            <a:r>
              <a:rPr lang="ko-KR" altLang="en-US" dirty="0"/>
              <a:t>달성을 위해 사업별 목표를 </a:t>
            </a:r>
            <a:r>
              <a:rPr lang="en-US" altLang="ko-KR" dirty="0"/>
              <a:t>Cascading</a:t>
            </a:r>
            <a:r>
              <a:rPr lang="ko-KR" altLang="en-US" dirty="0"/>
              <a:t>함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0334" y="5704792"/>
            <a:ext cx="79208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kumimoji="1" lang="en-US" altLang="ko-KR" sz="1000" b="1" i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Cash cow</a:t>
            </a:r>
            <a:endParaRPr kumimoji="1" lang="ko-KR" altLang="en-US" sz="1000" b="1" i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5" name="그룹 7"/>
          <p:cNvGrpSpPr/>
          <p:nvPr/>
        </p:nvGrpSpPr>
        <p:grpSpPr>
          <a:xfrm>
            <a:off x="416496" y="1419314"/>
            <a:ext cx="9145016" cy="353502"/>
            <a:chOff x="333602" y="1567678"/>
            <a:chExt cx="9205686" cy="35350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3602" y="1567678"/>
              <a:ext cx="880528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buFont typeface="Wingdings" pitchFamily="2" charset="2"/>
                <a:buNone/>
                <a:defRPr/>
              </a:pP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Business Portfolio (BCG Matrix)</a:t>
              </a:r>
              <a:endParaRPr lang="ko-KR" altLang="en-US" sz="1400" b="1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33602" y="1921180"/>
              <a:ext cx="9205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AutoShape 18"/>
          <p:cNvCxnSpPr>
            <a:cxnSpLocks noChangeShapeType="1"/>
          </p:cNvCxnSpPr>
          <p:nvPr/>
        </p:nvCxnSpPr>
        <p:spPr bwMode="auto">
          <a:xfrm>
            <a:off x="2670421" y="2484449"/>
            <a:ext cx="0" cy="3508375"/>
          </a:xfrm>
          <a:prstGeom prst="straightConnector1">
            <a:avLst/>
          </a:prstGeom>
          <a:noFill/>
          <a:ln w="9525">
            <a:solidFill>
              <a:srgbClr val="919191"/>
            </a:solidFill>
            <a:prstDash val="solid"/>
            <a:round/>
            <a:headEnd/>
            <a:tailEnd/>
          </a:ln>
        </p:spPr>
      </p:cxnSp>
      <p:cxnSp>
        <p:nvCxnSpPr>
          <p:cNvPr id="9" name="AutoShape 19"/>
          <p:cNvCxnSpPr>
            <a:cxnSpLocks noChangeShapeType="1"/>
          </p:cNvCxnSpPr>
          <p:nvPr/>
        </p:nvCxnSpPr>
        <p:spPr bwMode="auto">
          <a:xfrm>
            <a:off x="700334" y="4238636"/>
            <a:ext cx="3940175" cy="0"/>
          </a:xfrm>
          <a:prstGeom prst="straightConnector1">
            <a:avLst/>
          </a:prstGeom>
          <a:noFill/>
          <a:ln w="9525">
            <a:solidFill>
              <a:srgbClr val="919191"/>
            </a:solidFill>
            <a:prstDash val="solid"/>
            <a:round/>
            <a:headEnd/>
            <a:tailEnd/>
          </a:ln>
        </p:spPr>
      </p:cxn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00334" y="2484449"/>
            <a:ext cx="3940175" cy="3508375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4450" rIns="90488" bIns="44450" anchor="ctr"/>
          <a:lstStyle/>
          <a:p>
            <a:pPr algn="ctr" fontAlgn="base"/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 Box 261"/>
          <p:cNvSpPr txBox="1">
            <a:spLocks noChangeArrowheads="1"/>
          </p:cNvSpPr>
          <p:nvPr/>
        </p:nvSpPr>
        <p:spPr bwMode="gray">
          <a:xfrm rot="16200000">
            <a:off x="-58271" y="4136958"/>
            <a:ext cx="794623" cy="2419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marL="93663" indent="-93663" algn="ctr" fontAlgn="base"/>
            <a:r>
              <a:rPr kumimoji="1"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시장성장율</a:t>
            </a:r>
            <a:endParaRPr kumimoji="1" lang="en-US" altLang="ko-KR" sz="11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gray">
          <a:xfrm>
            <a:off x="2039694" y="6122420"/>
            <a:ext cx="1289950" cy="24198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>
            <a:spAutoFit/>
          </a:bodyPr>
          <a:lstStyle/>
          <a:p>
            <a:pPr marL="93663" indent="-93663" algn="ctr" fontAlgn="base"/>
            <a:r>
              <a:rPr kumimoji="1" lang="en-US" altLang="ko-KR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상대적</a:t>
            </a:r>
            <a:r>
              <a:rPr kumimoji="1" lang="en-US" altLang="ko-KR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시장점유율</a:t>
            </a: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gray">
          <a:xfrm>
            <a:off x="4290946" y="6003710"/>
            <a:ext cx="376239" cy="226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>
            <a:spAutoFit/>
          </a:bodyPr>
          <a:lstStyle/>
          <a:p>
            <a:pPr marL="93663" indent="-93663" algn="ctr" fontAlgn="base"/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low</a:t>
            </a: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669877" y="6003710"/>
            <a:ext cx="424329" cy="226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>
            <a:spAutoFit/>
          </a:bodyPr>
          <a:lstStyle/>
          <a:p>
            <a:pPr marL="93663" indent="-93663" algn="ctr" fontAlgn="base"/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5" name="직선 화살표 연결선 14"/>
          <p:cNvCxnSpPr>
            <a:stCxn id="14" idx="3"/>
            <a:endCxn id="13" idx="1"/>
          </p:cNvCxnSpPr>
          <p:nvPr/>
        </p:nvCxnSpPr>
        <p:spPr>
          <a:xfrm>
            <a:off x="1094206" y="6117006"/>
            <a:ext cx="319674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4"/>
          <p:cNvSpPr txBox="1">
            <a:spLocks noChangeArrowheads="1"/>
          </p:cNvSpPr>
          <p:nvPr/>
        </p:nvSpPr>
        <p:spPr bwMode="gray">
          <a:xfrm>
            <a:off x="297738" y="2452839"/>
            <a:ext cx="424329" cy="226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>
            <a:spAutoFit/>
          </a:bodyPr>
          <a:lstStyle/>
          <a:p>
            <a:pPr marL="93663" indent="-93663" algn="ctr" fontAlgn="base"/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gray">
          <a:xfrm>
            <a:off x="321783" y="5786979"/>
            <a:ext cx="376239" cy="226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>
            <a:spAutoFit/>
          </a:bodyPr>
          <a:lstStyle/>
          <a:p>
            <a:pPr marL="93663" indent="-93663" algn="ctr" fontAlgn="base"/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low</a:t>
            </a: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509903" y="2679430"/>
            <a:ext cx="0" cy="310754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69" descr="어두운 상향 대각선"/>
          <p:cNvSpPr>
            <a:spLocks noChangeArrowheads="1"/>
          </p:cNvSpPr>
          <p:nvPr/>
        </p:nvSpPr>
        <p:spPr bwMode="auto">
          <a:xfrm rot="5400000">
            <a:off x="2177947" y="2845031"/>
            <a:ext cx="540000" cy="540000"/>
          </a:xfrm>
          <a:prstGeom prst="ellipse">
            <a:avLst/>
          </a:prstGeom>
          <a:pattFill prst="dkUpDiag">
            <a:fgClr>
              <a:srgbClr val="C0C0C0">
                <a:alpha val="89803"/>
              </a:srgb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rot="10800000" vert="eaVert" wrap="none" lIns="18000" tIns="44450" rIns="18000" bIns="44450" anchor="ctr"/>
          <a:lstStyle/>
          <a:p>
            <a:pPr marL="93663" indent="-93663" algn="ctr" fontAlgn="base"/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Rectangle 323"/>
          <p:cNvSpPr>
            <a:spLocks noChangeArrowheads="1"/>
          </p:cNvSpPr>
          <p:nvPr/>
        </p:nvSpPr>
        <p:spPr bwMode="gray">
          <a:xfrm>
            <a:off x="2092285" y="2669568"/>
            <a:ext cx="880049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태양광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연료전지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Oval 269" descr="어두운 상향 대각선"/>
          <p:cNvSpPr>
            <a:spLocks noChangeArrowheads="1"/>
          </p:cNvSpPr>
          <p:nvPr/>
        </p:nvSpPr>
        <p:spPr bwMode="auto">
          <a:xfrm rot="5400000">
            <a:off x="1600430" y="4901111"/>
            <a:ext cx="1044000" cy="1044000"/>
          </a:xfrm>
          <a:prstGeom prst="ellipse">
            <a:avLst/>
          </a:prstGeom>
          <a:pattFill prst="dkUpDiag">
            <a:fgClr>
              <a:srgbClr val="C0C0C0">
                <a:alpha val="89803"/>
              </a:srgb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rot="10800000" vert="eaVert" wrap="none" lIns="18000" tIns="44450" rIns="18000" bIns="44450" anchor="ctr"/>
          <a:lstStyle/>
          <a:p>
            <a:pPr marL="93663" indent="-93663" algn="ctr" fontAlgn="base"/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Oval 269" descr="어두운 상향 대각선"/>
          <p:cNvSpPr>
            <a:spLocks noChangeArrowheads="1"/>
          </p:cNvSpPr>
          <p:nvPr/>
        </p:nvSpPr>
        <p:spPr bwMode="auto">
          <a:xfrm rot="5400000">
            <a:off x="2512892" y="3537032"/>
            <a:ext cx="180000" cy="180000"/>
          </a:xfrm>
          <a:prstGeom prst="ellipse">
            <a:avLst/>
          </a:prstGeom>
          <a:pattFill prst="dkUpDiag">
            <a:fgClr>
              <a:srgbClr val="C0C0C0">
                <a:alpha val="89803"/>
              </a:srgb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rot="10800000" vert="eaVert" wrap="none" lIns="18000" tIns="44450" rIns="18000" bIns="44450" anchor="ctr"/>
          <a:lstStyle/>
          <a:p>
            <a:pPr marL="93663" indent="-93663" algn="ctr" fontAlgn="base"/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Rectangle 323"/>
          <p:cNvSpPr>
            <a:spLocks noChangeArrowheads="1"/>
          </p:cNvSpPr>
          <p:nvPr/>
        </p:nvSpPr>
        <p:spPr bwMode="gray">
          <a:xfrm>
            <a:off x="1946444" y="3553636"/>
            <a:ext cx="52418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풍력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해양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Oval 269" descr="어두운 상향 대각선"/>
          <p:cNvSpPr>
            <a:spLocks noChangeArrowheads="1"/>
          </p:cNvSpPr>
          <p:nvPr/>
        </p:nvSpPr>
        <p:spPr bwMode="auto">
          <a:xfrm rot="5400000">
            <a:off x="2594180" y="3792527"/>
            <a:ext cx="324000" cy="324000"/>
          </a:xfrm>
          <a:prstGeom prst="ellipse">
            <a:avLst/>
          </a:prstGeom>
          <a:pattFill prst="dkUpDiag">
            <a:fgClr>
              <a:srgbClr val="C0C0C0">
                <a:alpha val="89803"/>
              </a:srgb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rot="10800000" vert="eaVert" wrap="none" lIns="18000" tIns="44450" rIns="18000" bIns="44450" anchor="ctr"/>
          <a:lstStyle/>
          <a:p>
            <a:pPr marL="93663" indent="-93663" algn="ctr" fontAlgn="base"/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Rectangle 323"/>
          <p:cNvSpPr>
            <a:spLocks noChangeArrowheads="1"/>
          </p:cNvSpPr>
          <p:nvPr/>
        </p:nvSpPr>
        <p:spPr bwMode="gray">
          <a:xfrm>
            <a:off x="1978208" y="3899656"/>
            <a:ext cx="59311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바이오매스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509838" y="3113859"/>
            <a:ext cx="1975295" cy="606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000250" y="5314134"/>
            <a:ext cx="333376" cy="1714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69" descr="어두운 상향 대각선"/>
          <p:cNvSpPr>
            <a:spLocks noChangeArrowheads="1"/>
          </p:cNvSpPr>
          <p:nvPr/>
        </p:nvSpPr>
        <p:spPr bwMode="auto">
          <a:xfrm rot="5400000">
            <a:off x="1471946" y="4469063"/>
            <a:ext cx="468000" cy="468000"/>
          </a:xfrm>
          <a:prstGeom prst="ellipse">
            <a:avLst/>
          </a:prstGeom>
          <a:pattFill prst="dkUpDiag">
            <a:fgClr>
              <a:srgbClr val="C0C0C0">
                <a:alpha val="89803"/>
              </a:srgb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rot="10800000" vert="eaVert" wrap="none" lIns="18000" tIns="44450" rIns="18000" bIns="44450" anchor="ctr"/>
          <a:lstStyle/>
          <a:p>
            <a:pPr marL="93663" indent="-93663" algn="ctr" fontAlgn="base"/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762125" y="4714059"/>
            <a:ext cx="774247" cy="3864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23"/>
          <p:cNvSpPr>
            <a:spLocks noChangeArrowheads="1"/>
          </p:cNvSpPr>
          <p:nvPr/>
        </p:nvSpPr>
        <p:spPr bwMode="gray">
          <a:xfrm>
            <a:off x="730214" y="4830437"/>
            <a:ext cx="14401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 화력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fontAlgn="base"/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아시아 중심→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개도국으로 확대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2" name="Rectangle 323"/>
          <p:cNvSpPr>
            <a:spLocks noChangeArrowheads="1"/>
          </p:cNvSpPr>
          <p:nvPr/>
        </p:nvSpPr>
        <p:spPr bwMode="gray">
          <a:xfrm>
            <a:off x="4237822" y="3792416"/>
            <a:ext cx="3558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에너지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Oval 311"/>
          <p:cNvSpPr>
            <a:spLocks noChangeArrowheads="1"/>
          </p:cNvSpPr>
          <p:nvPr/>
        </p:nvSpPr>
        <p:spPr bwMode="auto">
          <a:xfrm>
            <a:off x="4444750" y="3688568"/>
            <a:ext cx="72008" cy="70525"/>
          </a:xfrm>
          <a:prstGeom prst="ellipse">
            <a:avLst/>
          </a:prstGeom>
          <a:solidFill>
            <a:srgbClr val="A5C4E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771775" y="3726668"/>
            <a:ext cx="1707007" cy="1968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2576513" y="3623447"/>
            <a:ext cx="1895920" cy="1032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46564" y="2486204"/>
            <a:ext cx="79208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kumimoji="1" lang="en-US" altLang="ko-KR" sz="1000" b="1" i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Question</a:t>
            </a:r>
            <a:endParaRPr kumimoji="1" lang="ko-KR" altLang="en-US" sz="1000" b="1" i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334" y="2486204"/>
            <a:ext cx="79208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kumimoji="1" lang="en-US" altLang="ko-KR" sz="1000" b="1" i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</a:t>
            </a:r>
            <a:endParaRPr kumimoji="1" lang="ko-KR" altLang="en-US" sz="1000" b="1" i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6564" y="5704792"/>
            <a:ext cx="79208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kumimoji="1" lang="en-US" altLang="ko-KR" sz="1000" b="1" i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Dog</a:t>
            </a:r>
            <a:endParaRPr kumimoji="1" lang="ko-KR" altLang="en-US" sz="1000" b="1" i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9" name="Group 130"/>
          <p:cNvGraphicFramePr>
            <a:graphicFrameLocks noGrp="1"/>
          </p:cNvGraphicFramePr>
          <p:nvPr>
            <p:extLst/>
          </p:nvPr>
        </p:nvGraphicFramePr>
        <p:xfrm>
          <a:off x="4870106" y="2036454"/>
          <a:ext cx="4708983" cy="649440"/>
        </p:xfrm>
        <a:graphic>
          <a:graphicData uri="http://schemas.openxmlformats.org/drawingml/2006/table">
            <a:tbl>
              <a:tblPr/>
              <a:tblGrid>
                <a:gridCol w="1307030"/>
                <a:gridCol w="1001687"/>
                <a:gridCol w="1200133"/>
                <a:gridCol w="1200133"/>
              </a:tblGrid>
              <a:tr h="338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Business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단기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(~2017)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중기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(~2020)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장기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Arial" charset="0"/>
                        </a:rPr>
                        <a:t>(~2025)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7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매출액</a:t>
                      </a:r>
                    </a:p>
                  </a:txBody>
                  <a:tcPr marL="0" marR="0" marT="25200" marB="252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Oval 311"/>
          <p:cNvSpPr>
            <a:spLocks noChangeArrowheads="1"/>
          </p:cNvSpPr>
          <p:nvPr/>
        </p:nvSpPr>
        <p:spPr bwMode="auto">
          <a:xfrm>
            <a:off x="3264695" y="1951400"/>
            <a:ext cx="468000" cy="468000"/>
          </a:xfrm>
          <a:prstGeom prst="ellipse">
            <a:avLst/>
          </a:prstGeom>
          <a:solidFill>
            <a:srgbClr val="A5C4E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ko-KR" altLang="en-US" sz="8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현재</a:t>
            </a:r>
            <a:endParaRPr kumimoji="1" lang="en-US" altLang="ko-KR" sz="8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8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(2012)</a:t>
            </a:r>
            <a:endParaRPr kumimoji="1" lang="ko-KR" altLang="en-US" sz="8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Oval 311"/>
          <p:cNvSpPr>
            <a:spLocks noChangeArrowheads="1"/>
          </p:cNvSpPr>
          <p:nvPr/>
        </p:nvSpPr>
        <p:spPr bwMode="auto">
          <a:xfrm rot="16200000">
            <a:off x="4139239" y="1951400"/>
            <a:ext cx="468000" cy="468000"/>
          </a:xfrm>
          <a:prstGeom prst="ellipse">
            <a:avLst/>
          </a:prstGeom>
          <a:pattFill prst="dkUpDiag">
            <a:fgClr>
              <a:srgbClr val="C0C0C0">
                <a:alpha val="89803"/>
              </a:srgb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rot="10800000" vert="vert270" wrap="none" lIns="18000" tIns="44450" rIns="18000" bIns="44450" anchor="ctr"/>
          <a:lstStyle/>
          <a:p>
            <a:pPr marL="93663" indent="-93663" algn="ctr" eaLnBrk="0" fontAlgn="base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ko-KR" altLang="en-US" sz="8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미래</a:t>
            </a:r>
            <a:endParaRPr kumimoji="1" lang="en-US" altLang="ko-KR" sz="8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eaLnBrk="0" fontAlgn="base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8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(2025)</a:t>
            </a:r>
            <a:endParaRPr kumimoji="1" lang="ko-KR" altLang="en-US" sz="8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Oval 311"/>
          <p:cNvSpPr>
            <a:spLocks noChangeArrowheads="1"/>
          </p:cNvSpPr>
          <p:nvPr/>
        </p:nvSpPr>
        <p:spPr bwMode="auto">
          <a:xfrm>
            <a:off x="2207171" y="4757094"/>
            <a:ext cx="972000" cy="936000"/>
          </a:xfrm>
          <a:prstGeom prst="ellipse">
            <a:avLst/>
          </a:prstGeom>
          <a:solidFill>
            <a:srgbClr val="A5C4E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화력 발전</a:t>
            </a:r>
            <a:endParaRPr kumimoji="1"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3" name="직선 화살표 연결선 42"/>
          <p:cNvCxnSpPr>
            <a:stCxn id="40" idx="6"/>
            <a:endCxn id="41" idx="0"/>
          </p:cNvCxnSpPr>
          <p:nvPr/>
        </p:nvCxnSpPr>
        <p:spPr>
          <a:xfrm>
            <a:off x="3732695" y="2185400"/>
            <a:ext cx="4065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7905328" y="1779508"/>
            <a:ext cx="1643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/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단위 </a:t>
            </a:r>
            <a:r>
              <a:rPr lang="en-US" altLang="ko-KR" sz="1000" b="1" i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10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XX)</a:t>
            </a:r>
            <a:endParaRPr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870106" y="4194522"/>
          <a:ext cx="4708983" cy="2160840"/>
        </p:xfrm>
        <a:graphic>
          <a:graphicData uri="http://schemas.openxmlformats.org/drawingml/2006/table">
            <a:tbl>
              <a:tblPr/>
              <a:tblGrid>
                <a:gridCol w="576064"/>
                <a:gridCol w="730966"/>
                <a:gridCol w="1001687"/>
                <a:gridCol w="1200133"/>
                <a:gridCol w="1200133"/>
              </a:tblGrid>
              <a:tr h="15474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발전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소계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국내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해외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신재생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에너지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국내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소계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en-US" altLang="ko-KR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en-US" altLang="ko-KR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en-US" altLang="ko-KR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태양광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풍력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해양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바이오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신재생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에너지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소계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en-US" altLang="ko-KR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en-US" altLang="ko-KR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en-US" altLang="ko-KR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태양광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풍력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해양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7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바이오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</a:t>
                      </a:r>
                      <a:endParaRPr kumimoji="1" lang="en-US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14400" marB="144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130"/>
          <p:cNvGraphicFramePr>
            <a:graphicFrameLocks noGrp="1"/>
          </p:cNvGraphicFramePr>
          <p:nvPr>
            <p:extLst/>
          </p:nvPr>
        </p:nvGraphicFramePr>
        <p:xfrm>
          <a:off x="4870106" y="2791814"/>
          <a:ext cx="4708983" cy="466560"/>
        </p:xfrm>
        <a:graphic>
          <a:graphicData uri="http://schemas.openxmlformats.org/drawingml/2006/table">
            <a:tbl>
              <a:tblPr/>
              <a:tblGrid>
                <a:gridCol w="1307030"/>
                <a:gridCol w="1001687"/>
                <a:gridCol w="1200133"/>
                <a:gridCol w="120013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국내 매출</a:t>
                      </a:r>
                    </a:p>
                  </a:txBody>
                  <a:tcPr marL="0" marR="0" marT="25200" marB="252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해외 매출</a:t>
                      </a:r>
                    </a:p>
                  </a:txBody>
                  <a:tcPr marL="0" marR="0" marT="25200" marB="252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40521"/>
              </p:ext>
            </p:extLst>
          </p:nvPr>
        </p:nvGraphicFramePr>
        <p:xfrm>
          <a:off x="4871467" y="3350944"/>
          <a:ext cx="4708983" cy="466560"/>
        </p:xfrm>
        <a:graphic>
          <a:graphicData uri="http://schemas.openxmlformats.org/drawingml/2006/table">
            <a:tbl>
              <a:tblPr/>
              <a:tblGrid>
                <a:gridCol w="1307030"/>
                <a:gridCol w="1001687"/>
                <a:gridCol w="1200133"/>
                <a:gridCol w="1200133"/>
              </a:tblGrid>
              <a:tr h="1927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화력 발전</a:t>
                      </a:r>
                    </a:p>
                  </a:txBody>
                  <a:tcPr marL="0" marR="0" marT="25200" marB="252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27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신재생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에너지</a:t>
                      </a:r>
                    </a:p>
                  </a:txBody>
                  <a:tcPr marL="0" marR="0" marT="25200" marB="252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00</a:t>
                      </a:r>
                      <a:endParaRPr kumimoji="1" lang="ko-KR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25200" marB="252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AutoShape 32"/>
          <p:cNvSpPr>
            <a:spLocks noChangeArrowheads="1"/>
          </p:cNvSpPr>
          <p:nvPr/>
        </p:nvSpPr>
        <p:spPr bwMode="auto">
          <a:xfrm rot="10800000">
            <a:off x="5833936" y="3885819"/>
            <a:ext cx="3136432" cy="26330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latinLnBrk="0">
              <a:defRPr/>
            </a:pPr>
            <a:endParaRPr lang="ko-KR" altLang="en-US" sz="1200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Rectangle 323"/>
          <p:cNvSpPr>
            <a:spLocks noChangeArrowheads="1"/>
          </p:cNvSpPr>
          <p:nvPr/>
        </p:nvSpPr>
        <p:spPr bwMode="gray">
          <a:xfrm>
            <a:off x="6685386" y="3904410"/>
            <a:ext cx="1462396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사업별 목표 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Cascading</a:t>
            </a:r>
          </a:p>
        </p:txBody>
      </p:sp>
      <p:sp>
        <p:nvSpPr>
          <p:cNvPr id="22" name="Rectangle 323"/>
          <p:cNvSpPr>
            <a:spLocks noChangeArrowheads="1"/>
          </p:cNvSpPr>
          <p:nvPr/>
        </p:nvSpPr>
        <p:spPr bwMode="gray">
          <a:xfrm>
            <a:off x="1385869" y="5581789"/>
            <a:ext cx="14623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3663" indent="-93663" algn="ctr" fontAlgn="base"/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 화력</a:t>
            </a:r>
            <a:endParaRPr kumimoji="1" lang="en-US" altLang="ko-KR" sz="10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fontAlgn="base"/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노후설비 교체시장 포함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7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191</Words>
  <Application>Microsoft Office PowerPoint</Application>
  <PresentationFormat>A4 용지(210x297mm)</PresentationFormat>
  <Paragraphs>110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3.비즈니스 포트폴리오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2015-07-17T04:08:03Z</dcterms:modified>
</cp:coreProperties>
</file>