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10"/>
  </p:notesMasterIdLst>
  <p:sldIdLst>
    <p:sldId id="277" r:id="rId8"/>
    <p:sldId id="278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893987451828804E-2"/>
          <c:y val="3.4901084032166955E-2"/>
          <c:w val="0.8935492122520079"/>
          <c:h val="0.9073589822574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'이중축(막대&amp;선)'!$D$5</c:f>
              <c:strCache>
                <c:ptCount val="1"/>
                <c:pt idx="0">
                  <c:v>생산자수(좌측)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8579565036806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'이중축(막대&amp;선)'!$C$6:$C$16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'이중축(막대&amp;선)'!$D$6:$D$16</c:f>
              <c:numCache>
                <c:formatCode>0.0</c:formatCode>
                <c:ptCount val="11"/>
                <c:pt idx="0">
                  <c:v>94.6</c:v>
                </c:pt>
                <c:pt idx="1">
                  <c:v>98.2</c:v>
                </c:pt>
                <c:pt idx="2">
                  <c:v>100</c:v>
                </c:pt>
                <c:pt idx="3">
                  <c:v>101.8</c:v>
                </c:pt>
                <c:pt idx="4">
                  <c:v>105.8</c:v>
                </c:pt>
                <c:pt idx="5">
                  <c:v>104.5</c:v>
                </c:pt>
                <c:pt idx="6">
                  <c:v>102.9</c:v>
                </c:pt>
                <c:pt idx="7">
                  <c:v>117.5</c:v>
                </c:pt>
                <c:pt idx="8">
                  <c:v>123.4</c:v>
                </c:pt>
                <c:pt idx="9">
                  <c:v>122.8</c:v>
                </c:pt>
                <c:pt idx="10">
                  <c:v>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20880"/>
        <c:axId val="444619704"/>
      </c:barChart>
      <c:lineChart>
        <c:grouping val="standard"/>
        <c:varyColors val="0"/>
        <c:ser>
          <c:idx val="1"/>
          <c:order val="1"/>
          <c:tx>
            <c:strRef>
              <c:f>'이중축(막대&amp;선)'!$E$5</c:f>
              <c:strCache>
                <c:ptCount val="1"/>
                <c:pt idx="0">
                  <c:v>전년 대비 증가율(우측)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dLbl>
              <c:idx val="7"/>
              <c:layout>
                <c:manualLayout>
                  <c:x val="-3.1351280462907437E-2"/>
                  <c:y val="-5.67293586899848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'이중축(막대&amp;선)'!$C$6:$C$16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'이중축(막대&amp;선)'!$E$6:$E$16</c:f>
              <c:numCache>
                <c:formatCode>0.0</c:formatCode>
                <c:ptCount val="11"/>
                <c:pt idx="0">
                  <c:v>0.3</c:v>
                </c:pt>
                <c:pt idx="1">
                  <c:v>3.8</c:v>
                </c:pt>
                <c:pt idx="2">
                  <c:v>1.9</c:v>
                </c:pt>
                <c:pt idx="3">
                  <c:v>1.8</c:v>
                </c:pt>
                <c:pt idx="4">
                  <c:v>3.9</c:v>
                </c:pt>
                <c:pt idx="5">
                  <c:v>-1.2</c:v>
                </c:pt>
                <c:pt idx="6">
                  <c:v>-1.5</c:v>
                </c:pt>
                <c:pt idx="7">
                  <c:v>14.2</c:v>
                </c:pt>
                <c:pt idx="8">
                  <c:v>5</c:v>
                </c:pt>
                <c:pt idx="9">
                  <c:v>-0.5</c:v>
                </c:pt>
                <c:pt idx="10">
                  <c:v>2.6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354072"/>
        <c:axId val="444621664"/>
      </c:lineChart>
      <c:valAx>
        <c:axId val="444619704"/>
        <c:scaling>
          <c:orientation val="minMax"/>
          <c:min val="80"/>
        </c:scaling>
        <c:delete val="0"/>
        <c:axPos val="l"/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4620880"/>
        <c:crosses val="autoZero"/>
        <c:crossBetween val="between"/>
        <c:majorUnit val="5"/>
      </c:valAx>
      <c:catAx>
        <c:axId val="44462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4619704"/>
        <c:crosses val="autoZero"/>
        <c:auto val="1"/>
        <c:lblAlgn val="ctr"/>
        <c:lblOffset val="100"/>
        <c:noMultiLvlLbl val="0"/>
      </c:catAx>
      <c:valAx>
        <c:axId val="444621664"/>
        <c:scaling>
          <c:orientation val="minMax"/>
        </c:scaling>
        <c:delete val="0"/>
        <c:axPos val="r"/>
        <c:numFmt formatCode="0.0" sourceLinked="1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2354072"/>
        <c:crosses val="max"/>
        <c:crossBetween val="between"/>
        <c:minorUnit val="2"/>
      </c:valAx>
      <c:catAx>
        <c:axId val="45235407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4462166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374075930866332E-2"/>
          <c:y val="4.2202830510392753E-2"/>
          <c:w val="0.38228668318015219"/>
          <c:h val="5.354181047437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6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8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기업연혁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cs typeface="Arial" charset="0"/>
              </a:rPr>
              <a:t>OOO</a:t>
            </a:r>
            <a:r>
              <a:rPr lang="ko-KR" altLang="en-US" smtClean="0">
                <a:latin typeface="Arial" charset="0"/>
                <a:cs typeface="Arial" charset="0"/>
              </a:rPr>
              <a:t>사는 </a:t>
            </a:r>
            <a:r>
              <a:rPr lang="en-US" altLang="ko-KR" smtClean="0">
                <a:latin typeface="Arial" charset="0"/>
                <a:cs typeface="Arial" charset="0"/>
              </a:rPr>
              <a:t>20XX</a:t>
            </a:r>
            <a:r>
              <a:rPr lang="ko-KR" altLang="en-US" smtClean="0">
                <a:latin typeface="Arial" charset="0"/>
                <a:cs typeface="Arial" charset="0"/>
              </a:rPr>
              <a:t>년 </a:t>
            </a:r>
            <a:r>
              <a:rPr lang="ko-KR" altLang="en-US">
                <a:latin typeface="Arial" charset="0"/>
                <a:cs typeface="Arial" charset="0"/>
              </a:rPr>
              <a:t>기업설립 후 </a:t>
            </a:r>
            <a:r>
              <a:rPr lang="en-US" altLang="ko-KR" smtClean="0">
                <a:latin typeface="Arial" charset="0"/>
                <a:cs typeface="Arial" charset="0"/>
              </a:rPr>
              <a:t>OO</a:t>
            </a:r>
            <a:r>
              <a:rPr lang="ko-KR" altLang="en-US" smtClean="0">
                <a:latin typeface="Arial" charset="0"/>
                <a:cs typeface="Arial" charset="0"/>
              </a:rPr>
              <a:t>사를 </a:t>
            </a:r>
            <a:r>
              <a:rPr lang="ko-KR" altLang="en-US">
                <a:latin typeface="Arial" charset="0"/>
                <a:cs typeface="Arial" charset="0"/>
              </a:rPr>
              <a:t>중심으로 발전제어분야 및 산업용 제어 분야에서 다양한 제품개발을 통해 성장함</a:t>
            </a:r>
          </a:p>
          <a:p>
            <a:endParaRPr lang="ko-KR" altLang="en-US"/>
          </a:p>
        </p:txBody>
      </p:sp>
      <p:grpSp>
        <p:nvGrpSpPr>
          <p:cNvPr id="35" name="그룹 5"/>
          <p:cNvGrpSpPr/>
          <p:nvPr/>
        </p:nvGrpSpPr>
        <p:grpSpPr>
          <a:xfrm>
            <a:off x="307412" y="1449000"/>
            <a:ext cx="9277350" cy="353502"/>
            <a:chOff x="549626" y="1628800"/>
            <a:chExt cx="4115342" cy="353502"/>
          </a:xfrm>
        </p:grpSpPr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사업추진 연혁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49626" y="1982302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8" name="Rectangle 107"/>
          <p:cNvSpPr>
            <a:spLocks noChangeArrowheads="1"/>
          </p:cNvSpPr>
          <p:nvPr/>
        </p:nvSpPr>
        <p:spPr bwMode="auto">
          <a:xfrm>
            <a:off x="320112" y="1988840"/>
            <a:ext cx="9264650" cy="4330844"/>
          </a:xfrm>
          <a:prstGeom prst="rect">
            <a:avLst/>
          </a:prstGeom>
          <a:solidFill>
            <a:sysClr val="window" lastClr="FFFFFF"/>
          </a:solidFill>
          <a:ln w="6350" algn="ctr">
            <a:solidFill>
              <a:sysClr val="windowText" lastClr="000000"/>
            </a:solidFill>
            <a:miter lim="800000"/>
            <a:headEnd/>
            <a:tailEnd/>
          </a:ln>
          <a:effectLst>
            <a:outerShdw dist="45791" dir="3378596" algn="ctr" rotWithShape="0">
              <a:sysClr val="windowText" lastClr="000000">
                <a:alpha val="50000"/>
              </a:sysClr>
            </a:outerShdw>
          </a:effectLst>
        </p:spPr>
        <p:txBody>
          <a:bodyPr wrap="none" anchor="ctr"/>
          <a:lstStyle/>
          <a:p>
            <a:pPr latinLnBrk="0">
              <a:defRPr/>
            </a:pPr>
            <a:endParaRPr lang="ko-KR" altLang="ko-KR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Line 109"/>
          <p:cNvSpPr>
            <a:spLocks noChangeShapeType="1"/>
          </p:cNvSpPr>
          <p:nvPr/>
        </p:nvSpPr>
        <p:spPr bwMode="auto">
          <a:xfrm>
            <a:off x="3387162" y="2287648"/>
            <a:ext cx="0" cy="372110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Line 136"/>
          <p:cNvSpPr>
            <a:spLocks noChangeShapeType="1"/>
          </p:cNvSpPr>
          <p:nvPr/>
        </p:nvSpPr>
        <p:spPr bwMode="auto">
          <a:xfrm>
            <a:off x="1874274" y="2287648"/>
            <a:ext cx="0" cy="372110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Line 109"/>
          <p:cNvSpPr>
            <a:spLocks noChangeShapeType="1"/>
          </p:cNvSpPr>
          <p:nvPr/>
        </p:nvSpPr>
        <p:spPr bwMode="auto">
          <a:xfrm>
            <a:off x="7298762" y="2309873"/>
            <a:ext cx="0" cy="372110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AutoShape 110"/>
          <p:cNvSpPr>
            <a:spLocks noChangeArrowheads="1"/>
          </p:cNvSpPr>
          <p:nvPr/>
        </p:nvSpPr>
        <p:spPr bwMode="auto">
          <a:xfrm>
            <a:off x="477274" y="2138423"/>
            <a:ext cx="1362075" cy="458787"/>
          </a:xfrm>
          <a:prstGeom prst="homePlate">
            <a:avLst>
              <a:gd name="adj" fmla="val 10102"/>
            </a:avLst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eaLnBrk="0" fontAlgn="t" latinLnBrk="0" hangingPunct="0">
              <a:defRPr/>
            </a:pPr>
            <a:r>
              <a:rPr lang="ko-KR" altLang="en-US" sz="1200" i="1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조직설립기</a:t>
            </a:r>
            <a:endParaRPr lang="ko-KR" altLang="en-US" sz="1200" i="1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AutoShape 111"/>
          <p:cNvSpPr>
            <a:spLocks noChangeArrowheads="1"/>
          </p:cNvSpPr>
          <p:nvPr/>
        </p:nvSpPr>
        <p:spPr bwMode="auto">
          <a:xfrm>
            <a:off x="3449074" y="2138423"/>
            <a:ext cx="3778250" cy="458787"/>
          </a:xfrm>
          <a:prstGeom prst="homePlate">
            <a:avLst>
              <a:gd name="adj" fmla="val 12177"/>
            </a:avLst>
          </a:prstGeom>
          <a:gradFill rotWithShape="1">
            <a:gsLst>
              <a:gs pos="0">
                <a:srgbClr val="FFFFFF"/>
              </a:gs>
              <a:gs pos="100000">
                <a:srgbClr val="EEE0AC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45791" dir="3378596" algn="ctr" rotWithShape="0">
              <a:srgbClr val="5F5F5F">
                <a:alpha val="50000"/>
              </a:srgbClr>
            </a:outerShdw>
          </a:effectLst>
        </p:spPr>
        <p:txBody>
          <a:bodyPr lIns="54000" rIns="54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2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사업추진기</a:t>
            </a:r>
            <a:endParaRPr kumimoji="1" lang="ko-KR" altLang="en-US" sz="12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Freeform 123"/>
          <p:cNvSpPr>
            <a:spLocks/>
          </p:cNvSpPr>
          <p:nvPr/>
        </p:nvSpPr>
        <p:spPr bwMode="auto">
          <a:xfrm>
            <a:off x="723337" y="3094098"/>
            <a:ext cx="8501062" cy="2470150"/>
          </a:xfrm>
          <a:custGeom>
            <a:avLst/>
            <a:gdLst>
              <a:gd name="T0" fmla="*/ 0 w 3643"/>
              <a:gd name="T1" fmla="*/ 2147483647 h 1338"/>
              <a:gd name="T2" fmla="*/ 2147483647 w 3643"/>
              <a:gd name="T3" fmla="*/ 2147483647 h 1338"/>
              <a:gd name="T4" fmla="*/ 2147483647 w 3643"/>
              <a:gd name="T5" fmla="*/ 2147483647 h 1338"/>
              <a:gd name="T6" fmla="*/ 2147483647 w 3643"/>
              <a:gd name="T7" fmla="*/ 2147483647 h 1338"/>
              <a:gd name="T8" fmla="*/ 2147483647 w 3643"/>
              <a:gd name="T9" fmla="*/ 2147483647 h 1338"/>
              <a:gd name="T10" fmla="*/ 2147483647 w 3643"/>
              <a:gd name="T11" fmla="*/ 2147483647 h 1338"/>
              <a:gd name="T12" fmla="*/ 2147483647 w 3643"/>
              <a:gd name="T13" fmla="*/ 0 h 1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3"/>
              <a:gd name="T22" fmla="*/ 0 h 1338"/>
              <a:gd name="T23" fmla="*/ 3643 w 3643"/>
              <a:gd name="T24" fmla="*/ 1338 h 1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3" h="1338">
                <a:moveTo>
                  <a:pt x="0" y="1338"/>
                </a:moveTo>
                <a:cubicBezTo>
                  <a:pt x="113" y="1286"/>
                  <a:pt x="467" y="1115"/>
                  <a:pt x="680" y="1027"/>
                </a:cubicBezTo>
                <a:cubicBezTo>
                  <a:pt x="893" y="939"/>
                  <a:pt x="1089" y="872"/>
                  <a:pt x="1277" y="808"/>
                </a:cubicBezTo>
                <a:cubicBezTo>
                  <a:pt x="1465" y="744"/>
                  <a:pt x="1629" y="707"/>
                  <a:pt x="1809" y="645"/>
                </a:cubicBezTo>
                <a:cubicBezTo>
                  <a:pt x="1989" y="583"/>
                  <a:pt x="2147" y="526"/>
                  <a:pt x="2358" y="438"/>
                </a:cubicBezTo>
                <a:cubicBezTo>
                  <a:pt x="2569" y="350"/>
                  <a:pt x="2860" y="192"/>
                  <a:pt x="3074" y="119"/>
                </a:cubicBezTo>
                <a:cubicBezTo>
                  <a:pt x="3288" y="46"/>
                  <a:pt x="3525" y="25"/>
                  <a:pt x="3643" y="0"/>
                </a:cubicBezTo>
              </a:path>
            </a:pathLst>
          </a:custGeom>
          <a:noFill/>
          <a:ln w="3810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AutoShape 111"/>
          <p:cNvSpPr>
            <a:spLocks noChangeArrowheads="1"/>
          </p:cNvSpPr>
          <p:nvPr/>
        </p:nvSpPr>
        <p:spPr bwMode="auto">
          <a:xfrm>
            <a:off x="7360674" y="2141598"/>
            <a:ext cx="2078038" cy="458787"/>
          </a:xfrm>
          <a:prstGeom prst="homePlate">
            <a:avLst>
              <a:gd name="adj" fmla="val 12177"/>
            </a:avLst>
          </a:prstGeom>
          <a:gradFill rotWithShape="1">
            <a:gsLst>
              <a:gs pos="0">
                <a:srgbClr val="FFFFFF"/>
              </a:gs>
              <a:gs pos="100000">
                <a:srgbClr val="EEE0AC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45791" dir="3378596" algn="ctr" rotWithShape="0">
              <a:srgbClr val="5F5F5F">
                <a:alpha val="50000"/>
              </a:srgbClr>
            </a:outerShdw>
          </a:effectLst>
        </p:spPr>
        <p:txBody>
          <a:bodyPr lIns="54000" rIns="54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2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사업확대기</a:t>
            </a:r>
            <a:endParaRPr kumimoji="1" lang="ko-KR" altLang="en-US" sz="12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Rectangle 115"/>
          <p:cNvSpPr>
            <a:spLocks noChangeArrowheads="1"/>
          </p:cNvSpPr>
          <p:nvPr/>
        </p:nvSpPr>
        <p:spPr bwMode="auto">
          <a:xfrm>
            <a:off x="307412" y="4473982"/>
            <a:ext cx="148461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indent="-85725" latinLnBrk="0">
              <a:lnSpc>
                <a:spcPct val="11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2003</a:t>
            </a:r>
            <a:r>
              <a:rPr lang="en-US" altLang="ko-KR" sz="1000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기업부설연구소 설립</a:t>
            </a:r>
            <a:endParaRPr lang="ko-KR" altLang="en-US" sz="10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Rectangle 129"/>
          <p:cNvSpPr>
            <a:spLocks noChangeArrowheads="1"/>
          </p:cNvSpPr>
          <p:nvPr/>
        </p:nvSpPr>
        <p:spPr bwMode="auto">
          <a:xfrm>
            <a:off x="7406712" y="3389500"/>
            <a:ext cx="208756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 latinLnBrk="0">
              <a:lnSpc>
                <a:spcPct val="12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2013</a:t>
            </a:r>
            <a:r>
              <a:rPr lang="en-US" altLang="ko-KR" sz="1000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User Conference 2013 </a:t>
            </a: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개최</a:t>
            </a: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 </a:t>
            </a: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계약</a:t>
            </a: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협력계약</a:t>
            </a:r>
            <a:endParaRPr lang="en-US" altLang="ko-KR" sz="10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latinLnBrk="0">
              <a:lnSpc>
                <a:spcPct val="12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2012</a:t>
            </a:r>
            <a: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 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대상 수상</a:t>
            </a: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 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상생협력사 </a:t>
            </a: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선정</a:t>
            </a:r>
            <a:endParaRPr lang="ko-KR" altLang="en-US" sz="10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Oval 132"/>
          <p:cNvSpPr>
            <a:spLocks noChangeArrowheads="1"/>
          </p:cNvSpPr>
          <p:nvPr/>
        </p:nvSpPr>
        <p:spPr bwMode="auto">
          <a:xfrm>
            <a:off x="636024" y="5461060"/>
            <a:ext cx="190500" cy="188913"/>
          </a:xfrm>
          <a:prstGeom prst="ellipse">
            <a:avLst/>
          </a:prstGeom>
          <a:solidFill>
            <a:srgbClr val="C0C0C0"/>
          </a:solidFill>
          <a:ln w="57150" cmpd="thinThick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10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Oval 118"/>
          <p:cNvSpPr>
            <a:spLocks noChangeArrowheads="1"/>
          </p:cNvSpPr>
          <p:nvPr/>
        </p:nvSpPr>
        <p:spPr bwMode="auto">
          <a:xfrm>
            <a:off x="3626874" y="4489510"/>
            <a:ext cx="190500" cy="188913"/>
          </a:xfrm>
          <a:prstGeom prst="ellipse">
            <a:avLst/>
          </a:prstGeom>
          <a:solidFill>
            <a:srgbClr val="FF9900"/>
          </a:solidFill>
          <a:ln w="57150" cmpd="thinThick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10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Oval 119"/>
          <p:cNvSpPr>
            <a:spLocks noChangeArrowheads="1"/>
          </p:cNvSpPr>
          <p:nvPr/>
        </p:nvSpPr>
        <p:spPr bwMode="auto">
          <a:xfrm>
            <a:off x="2158437" y="4900673"/>
            <a:ext cx="192087" cy="187325"/>
          </a:xfrm>
          <a:prstGeom prst="ellipse">
            <a:avLst/>
          </a:prstGeom>
          <a:solidFill>
            <a:srgbClr val="C0C0C0"/>
          </a:solidFill>
          <a:ln w="57150" cmpd="thinThick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10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Oval 121"/>
          <p:cNvSpPr>
            <a:spLocks noChangeArrowheads="1"/>
          </p:cNvSpPr>
          <p:nvPr/>
        </p:nvSpPr>
        <p:spPr bwMode="auto">
          <a:xfrm>
            <a:off x="4899252" y="4185950"/>
            <a:ext cx="190500" cy="188913"/>
          </a:xfrm>
          <a:prstGeom prst="ellipse">
            <a:avLst/>
          </a:prstGeom>
          <a:solidFill>
            <a:srgbClr val="FF9900"/>
          </a:solidFill>
          <a:ln w="57150" cmpd="thinThick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10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Rectangle 115"/>
          <p:cNvSpPr>
            <a:spLocks noChangeArrowheads="1"/>
          </p:cNvSpPr>
          <p:nvPr/>
        </p:nvSpPr>
        <p:spPr bwMode="auto">
          <a:xfrm>
            <a:off x="310587" y="4926241"/>
            <a:ext cx="13589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 latinLnBrk="0">
              <a:lnSpc>
                <a:spcPct val="11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2001</a:t>
            </a:r>
            <a: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법인설립</a:t>
            </a:r>
            <a:endParaRPr lang="ko-KR" altLang="en-US" sz="1000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Rectangle 115"/>
          <p:cNvSpPr>
            <a:spLocks noChangeArrowheads="1"/>
          </p:cNvSpPr>
          <p:nvPr/>
        </p:nvSpPr>
        <p:spPr bwMode="auto">
          <a:xfrm>
            <a:off x="1801249" y="4041934"/>
            <a:ext cx="167322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indent="-85725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ko-KR" sz="1000" b="1" i="1" u="sng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2004~2005</a:t>
            </a:r>
            <a:br>
              <a:rPr kumimoji="1" lang="en-US" altLang="ko-KR" sz="1000" b="1" i="1" u="sng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품질경영 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ISO9001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인증</a:t>
            </a:r>
            <a:r>
              <a:rPr kumimoji="1" lang="en-US" altLang="ko-KR" sz="1000" b="1" i="1" u="sng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b="1" i="1" u="sng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유망중소기업 선정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산업은행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경기도 등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AutoShape 110"/>
          <p:cNvSpPr>
            <a:spLocks noChangeArrowheads="1"/>
          </p:cNvSpPr>
          <p:nvPr/>
        </p:nvSpPr>
        <p:spPr bwMode="auto">
          <a:xfrm>
            <a:off x="1918724" y="2143185"/>
            <a:ext cx="1362075" cy="458788"/>
          </a:xfrm>
          <a:prstGeom prst="homePlate">
            <a:avLst>
              <a:gd name="adj" fmla="val 10102"/>
            </a:avLst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eaLnBrk="0" fontAlgn="t" latinLnBrk="0" hangingPunct="0">
              <a:defRPr/>
            </a:pPr>
            <a:r>
              <a:rPr lang="ko-KR" altLang="en-US" sz="1200" i="1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사업준비기</a:t>
            </a:r>
          </a:p>
        </p:txBody>
      </p:sp>
      <p:sp>
        <p:nvSpPr>
          <p:cNvPr id="55" name="Rectangle 115"/>
          <p:cNvSpPr>
            <a:spLocks noChangeArrowheads="1"/>
          </p:cNvSpPr>
          <p:nvPr/>
        </p:nvSpPr>
        <p:spPr bwMode="auto">
          <a:xfrm>
            <a:off x="3520214" y="4762014"/>
            <a:ext cx="2160240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indent="-85725" latinLnBrk="0">
              <a:lnSpc>
                <a:spcPct val="11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2006~2007</a:t>
            </a:r>
            <a:r>
              <a:rPr lang="en-US" altLang="ko-KR" sz="1000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정보통신공사업등록</a:t>
            </a:r>
            <a: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 </a:t>
            </a:r>
            <a:r>
              <a:rPr lang="ko-KR" altLang="en-US" sz="10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정비적격업체 인증</a:t>
            </a:r>
            <a:endParaRPr lang="en-US" altLang="ko-KR" sz="1000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Oval 121"/>
          <p:cNvSpPr>
            <a:spLocks noChangeArrowheads="1"/>
          </p:cNvSpPr>
          <p:nvPr/>
        </p:nvSpPr>
        <p:spPr bwMode="auto">
          <a:xfrm>
            <a:off x="6560574" y="3644960"/>
            <a:ext cx="190500" cy="188913"/>
          </a:xfrm>
          <a:prstGeom prst="ellipse">
            <a:avLst/>
          </a:prstGeom>
          <a:solidFill>
            <a:srgbClr val="FF9900"/>
          </a:solidFill>
          <a:ln w="57150" cmpd="thinThick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10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Rectangle 115"/>
          <p:cNvSpPr>
            <a:spLocks noChangeArrowheads="1"/>
          </p:cNvSpPr>
          <p:nvPr/>
        </p:nvSpPr>
        <p:spPr bwMode="auto">
          <a:xfrm>
            <a:off x="3664230" y="3416509"/>
            <a:ext cx="2736304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indent="-85725" latinLnBrk="0">
              <a:lnSpc>
                <a:spcPct val="11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2008~2010</a:t>
            </a:r>
            <a: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중소기업지원 </a:t>
            </a: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성공모델기업 지정</a:t>
            </a: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협력연구개발사업 개발 지정</a:t>
            </a:r>
            <a:endParaRPr lang="ko-KR" altLang="en-US" sz="10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8" name="AutoShape 105"/>
          <p:cNvSpPr>
            <a:spLocks noChangeArrowheads="1"/>
          </p:cNvSpPr>
          <p:nvPr/>
        </p:nvSpPr>
        <p:spPr bwMode="auto">
          <a:xfrm rot="734406">
            <a:off x="7631153" y="2963719"/>
            <a:ext cx="1185863" cy="427038"/>
          </a:xfrm>
          <a:prstGeom prst="star16">
            <a:avLst>
              <a:gd name="adj" fmla="val 36926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ysClr val="windowText" lastClr="000000">
                <a:alpha val="50000"/>
              </a:sysClr>
            </a:outerShdw>
          </a:effectLst>
        </p:spPr>
        <p:txBody>
          <a:bodyPr wrap="none" lIns="0" tIns="0" rIns="0" bIns="0" anchor="ctr"/>
          <a:lstStyle/>
          <a:p>
            <a:pPr eaLnBrk="0" fontAlgn="t" latinLnBrk="0" hangingPunct="0">
              <a:lnSpc>
                <a:spcPct val="90000"/>
              </a:lnSpc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1000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도약</a:t>
            </a:r>
          </a:p>
        </p:txBody>
      </p:sp>
      <p:sp>
        <p:nvSpPr>
          <p:cNvPr id="59" name="Rectangle 115"/>
          <p:cNvSpPr>
            <a:spLocks noChangeArrowheads="1"/>
          </p:cNvSpPr>
          <p:nvPr/>
        </p:nvSpPr>
        <p:spPr bwMode="auto">
          <a:xfrm>
            <a:off x="5780226" y="4041934"/>
            <a:ext cx="16891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 latinLnBrk="0">
              <a:lnSpc>
                <a:spcPct val="110000"/>
              </a:lnSpc>
              <a:buFontTx/>
              <a:buChar char="•"/>
              <a:defRPr/>
            </a:pPr>
            <a:r>
              <a:rPr lang="en-US" altLang="ko-KR" sz="1000" i="1" u="sng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2011</a:t>
            </a:r>
            <a: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동반성장 </a:t>
            </a: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성공모델 우수기업 선정</a:t>
            </a:r>
            <a:r>
              <a:rPr lang="en-US" altLang="ko-KR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</a:t>
            </a:r>
            <a:r>
              <a:rPr lang="ko-KR" altLang="en-US" sz="10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 </a:t>
            </a:r>
            <a:r>
              <a:rPr lang="ko-KR" altLang="en-US" sz="10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발전설비 중핵기업 육성인증업체 선정</a:t>
            </a:r>
            <a:endParaRPr lang="en-US" altLang="ko-KR" sz="10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" name="Rectangle 185"/>
          <p:cNvSpPr>
            <a:spLocks noChangeArrowheads="1"/>
          </p:cNvSpPr>
          <p:nvPr/>
        </p:nvSpPr>
        <p:spPr bwMode="gray">
          <a:xfrm>
            <a:off x="7227324" y="5436184"/>
            <a:ext cx="2257425" cy="691105"/>
          </a:xfrm>
          <a:prstGeom prst="rect">
            <a:avLst/>
          </a:prstGeom>
          <a:solidFill>
            <a:srgbClr val="C0504D">
              <a:lumMod val="75000"/>
            </a:srgbClr>
          </a:solidFill>
          <a:ln w="9525" algn="ctr">
            <a:solidFill>
              <a:srgbClr val="4D4D4D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atinLnBrk="0">
              <a:defRPr/>
            </a:pPr>
            <a:r>
              <a:rPr lang="ko-KR" altLang="en-US" sz="1100" i="1" kern="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 비전의 효과적 달성을 위한</a:t>
            </a:r>
            <a:endParaRPr lang="en-US" altLang="ko-KR" sz="1100" i="1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defRPr/>
            </a:pPr>
            <a:r>
              <a:rPr lang="ko-KR" altLang="en-US" sz="1100" i="1" kern="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전략집중형 조직으로 체질개선이 필요한 시점임</a:t>
            </a:r>
            <a:endParaRPr lang="en-US" altLang="ko-KR" sz="1100" i="1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1" name="AutoShape 464"/>
          <p:cNvSpPr>
            <a:spLocks noChangeArrowheads="1"/>
          </p:cNvSpPr>
          <p:nvPr/>
        </p:nvSpPr>
        <p:spPr bwMode="auto">
          <a:xfrm>
            <a:off x="7538474" y="4959800"/>
            <a:ext cx="1749425" cy="400050"/>
          </a:xfrm>
          <a:prstGeom prst="downArrow">
            <a:avLst>
              <a:gd name="adj1" fmla="val 67731"/>
              <a:gd name="adj2" fmla="val 20565"/>
            </a:avLst>
          </a:prstGeom>
          <a:gradFill rotWithShape="1">
            <a:gsLst>
              <a:gs pos="0">
                <a:srgbClr val="FFFFFF"/>
              </a:gs>
              <a:gs pos="100000">
                <a:sysClr val="windowText" lastClr="000000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vert="eaVert" wrap="none" lIns="18000" tIns="44450" rIns="18000" bIns="44450" anchor="ctr"/>
          <a:lstStyle/>
          <a:p>
            <a:pPr marL="93663" indent="-93663"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 bwMode="auto">
          <a:xfrm rot="16200000">
            <a:off x="6746038" y="4106538"/>
            <a:ext cx="3552670" cy="451240"/>
          </a:xfrm>
          <a:prstGeom prst="homePlate">
            <a:avLst>
              <a:gd name="adj" fmla="val 18988"/>
            </a:avLst>
          </a:prstGeom>
          <a:solidFill>
            <a:schemeClr val="bg2">
              <a:lumMod val="20000"/>
              <a:lumOff val="80000"/>
              <a:alpha val="55000"/>
            </a:schemeClr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중소제조업 생산지수 및 증가율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대외적으로 선진국과 신흥국 모두 경기가 다소 개선되었으나 회복세가 미약하여 낮은 수출 증가세를 기록함</a:t>
            </a:r>
            <a:r>
              <a:rPr lang="en-US" altLang="ko-KR"/>
              <a:t>. </a:t>
            </a:r>
            <a:r>
              <a:rPr lang="ko-KR" altLang="en-US"/>
              <a:t>대내적으로는 기업들의 체감경기가 좀처럼 회복되지 않았고</a:t>
            </a:r>
            <a:r>
              <a:rPr lang="en-US" altLang="ko-KR"/>
              <a:t>, </a:t>
            </a:r>
            <a:r>
              <a:rPr lang="ko-KR" altLang="en-US"/>
              <a:t>가계 소비지출이 감소하는 등 소비부진이 지속되면서 중소제조업 생산은 전년 대비 소폭 증가에 그친 것으로 나타남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1688" y="1811187"/>
          <a:ext cx="8984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1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｜연도별 중소제조업 생산지수 및 증가율 추이</a:t>
                      </a:r>
                      <a:r>
                        <a:rPr kumimoji="0" lang="ko-KR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0749" y="6216012"/>
            <a:ext cx="46722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Aft>
                <a:spcPts val="1200"/>
              </a:spcAft>
            </a:pP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Source : 2013 Annual Report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제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53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 연차보고서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IBK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기업은행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2014.04</a:t>
            </a:r>
            <a:endParaRPr kumimoji="1" lang="ko-KR" altLang="en-US" sz="900" i="1" dirty="0" smtClean="0">
              <a:solidFill>
                <a:srgbClr val="00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517525" y="2578307"/>
          <a:ext cx="8799513" cy="3478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010" y="2236455"/>
            <a:ext cx="954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(2005=100)</a:t>
            </a:r>
            <a:endParaRPr kumimoji="1" lang="ko-KR" altLang="en-US" sz="10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3654" y="2236455"/>
            <a:ext cx="52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kumimoji="1" lang="ko-KR" altLang="en-US" sz="10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3000" y="2206475"/>
            <a:ext cx="30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kumimoji="1" lang="en-US" altLang="ko-KR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2013</a:t>
            </a:r>
            <a:r>
              <a:rPr kumimoji="1" lang="ko-KR" altLang="en-US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전년 대비 다소 회복세</a:t>
            </a:r>
            <a:r>
              <a:rPr kumimoji="1" lang="en-US" altLang="ko-KR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그러나 내수와 수출의 회복이 더디게 진행되면서 </a:t>
            </a:r>
            <a:r>
              <a:rPr kumimoji="1" lang="en-US" altLang="ko-KR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2.6% </a:t>
            </a:r>
            <a:r>
              <a:rPr kumimoji="1" lang="ko-KR" altLang="en-US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증가에 머무름</a:t>
            </a:r>
            <a:endParaRPr kumimoji="1" lang="ko-KR" altLang="en-US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5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134</Words>
  <Application>Microsoft Office PowerPoint</Application>
  <PresentationFormat>A4 용지(210x297mm)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2</vt:i4>
      </vt:variant>
    </vt:vector>
  </HeadingPairs>
  <TitlesOfParts>
    <vt:vector size="20" baseType="lpstr">
      <vt:lpstr>Arial Unicode MS</vt:lpstr>
      <vt:lpstr>HY견고딕</vt:lpstr>
      <vt:lpstr>Noto Sans CJK KR Bold</vt:lpstr>
      <vt:lpstr>Noto Sans CJK KR DemiLight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기업연혁</vt:lpstr>
      <vt:lpstr>중소제조업 생산지수 및 증가율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41</cp:revision>
  <dcterms:created xsi:type="dcterms:W3CDTF">2015-03-30T03:05:29Z</dcterms:created>
  <dcterms:modified xsi:type="dcterms:W3CDTF">2015-07-17T05:01:10Z</dcterms:modified>
</cp:coreProperties>
</file>