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76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4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1" descr="밝은 하향 대각선"/>
          <p:cNvSpPr>
            <a:spLocks noChangeArrowheads="1"/>
          </p:cNvSpPr>
          <p:nvPr/>
        </p:nvSpPr>
        <p:spPr bwMode="auto">
          <a:xfrm>
            <a:off x="318000" y="4695699"/>
            <a:ext cx="9243512" cy="1609287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Rectangle 61" descr="밝은 하향 대각선"/>
          <p:cNvSpPr>
            <a:spLocks noChangeArrowheads="1"/>
          </p:cNvSpPr>
          <p:nvPr/>
        </p:nvSpPr>
        <p:spPr bwMode="auto">
          <a:xfrm>
            <a:off x="318000" y="1784555"/>
            <a:ext cx="9243512" cy="2769445"/>
          </a:xfrm>
          <a:prstGeom prst="rect">
            <a:avLst/>
          </a:prstGeom>
          <a:pattFill prst="ltDnDiag">
            <a:fgClr>
              <a:srgbClr val="EAEAEA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361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/>
            <a:r>
              <a:rPr lang="ko-KR" altLang="en-US" smtClean="0">
                <a:latin typeface="Arial" charset="0"/>
                <a:cs typeface="Arial" charset="0"/>
              </a:rPr>
              <a:t>전략실행을 위해 전략적 성과관리체계 고도화가 필요한 시점임</a:t>
            </a:r>
          </a:p>
          <a:p>
            <a:pPr defTabSz="912813"/>
            <a:endParaRPr lang="ko-KR" altLang="en-US" smtClean="0">
              <a:latin typeface="Arial" charset="0"/>
              <a:cs typeface="Arial" charset="0"/>
            </a:endParaRPr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318000" y="219196"/>
            <a:ext cx="8567738" cy="369471"/>
          </a:xfrm>
        </p:spPr>
        <p:txBody>
          <a:bodyPr/>
          <a:lstStyle/>
          <a:p>
            <a:pPr defTabSz="912813"/>
            <a:r>
              <a:rPr lang="en-US" altLang="ko-KR" dirty="0" smtClean="0">
                <a:latin typeface="+mn-lt"/>
                <a:cs typeface="Arial" charset="0"/>
              </a:rPr>
              <a:t>7.</a:t>
            </a:r>
            <a:r>
              <a:rPr lang="ko-KR" altLang="en-US" dirty="0" smtClean="0">
                <a:latin typeface="Arial" charset="0"/>
                <a:cs typeface="Arial" charset="0"/>
              </a:rPr>
              <a:t>성과관리체계 분석</a:t>
            </a:r>
          </a:p>
        </p:txBody>
      </p:sp>
      <p:grpSp>
        <p:nvGrpSpPr>
          <p:cNvPr id="2" name="그룹 8"/>
          <p:cNvGrpSpPr/>
          <p:nvPr/>
        </p:nvGrpSpPr>
        <p:grpSpPr>
          <a:xfrm>
            <a:off x="318000" y="1268760"/>
            <a:ext cx="9243512" cy="353502"/>
            <a:chOff x="5241032" y="1628800"/>
            <a:chExt cx="4104456" cy="353502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241032" y="1628800"/>
              <a:ext cx="4104456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cs typeface="Arial" pitchFamily="34" charset="0"/>
                </a:rPr>
                <a:t>평가지표 체계</a:t>
              </a:r>
              <a:endParaRPr lang="ko-KR" altLang="en-US" sz="1400" kern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241032" y="1982302"/>
              <a:ext cx="41044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Group 73"/>
          <p:cNvGraphicFramePr>
            <a:graphicFrameLocks noGrp="1"/>
          </p:cNvGraphicFramePr>
          <p:nvPr>
            <p:extLst/>
          </p:nvPr>
        </p:nvGraphicFramePr>
        <p:xfrm>
          <a:off x="405610" y="1887678"/>
          <a:ext cx="5987442" cy="2560320"/>
        </p:xfrm>
        <a:graphic>
          <a:graphicData uri="http://schemas.openxmlformats.org/drawingml/2006/table">
            <a:tbl>
              <a:tblPr/>
              <a:tblGrid>
                <a:gridCol w="1002837"/>
                <a:gridCol w="4984605"/>
              </a:tblGrid>
              <a:tr h="189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구분</a:t>
                      </a:r>
                    </a:p>
                  </a:txBody>
                  <a:tcPr marL="72000" marR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내용</a:t>
                      </a:r>
                    </a:p>
                  </a:txBody>
                  <a:tcPr marL="72000" marR="72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전사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KPI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72000" marR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전사목표 달성 및 역량집중을 위한 지표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전사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KPI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중 관련된 팀에게 배분하는 지표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-2013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: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매출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전사원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10%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가중치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단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부서장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20%)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개인별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공통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KPI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72000" marR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모든 팀에게 동일하게 배분되는 지표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지표명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산식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가중치가 동일하게 적용되는 지표를 의미함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-2013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: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제안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/Idea needs,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교육참석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사내행사참석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자기계발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근태</a:t>
                      </a: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팀 지표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KPI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72000" marR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전사 전략목표와 연계되어 도출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각 팀의 고유성격을 반영하여 전략목표와 연계하여 개발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영업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국내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해외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) :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수주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매출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고객확대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확장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기술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정성치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)</a:t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기술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: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원가절감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납기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자료화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기술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정성치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869828" y="2344536"/>
            <a:ext cx="2691684" cy="16466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marL="180975" indent="-180975" fontAlgn="ctr" latinLnBrk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사실상 전사 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KPI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개인별 공통 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KPI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같은 의미임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모든 개인에게 배분되는 지표라는 측면에서 성격이 같음</a:t>
            </a:r>
            <a:endParaRPr kumimoji="1" lang="en-US" altLang="ko-KR" sz="1200" b="1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fontAlgn="ctr" latinLnBrk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지표에서 일부 관리할 수 있으나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전사차원에서 중요한 전략적 성과관리지표에 대한 관리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통제  방법이 미약함</a:t>
            </a:r>
          </a:p>
        </p:txBody>
      </p:sp>
      <p:sp>
        <p:nvSpPr>
          <p:cNvPr id="15" name="AutoShape 22"/>
          <p:cNvSpPr>
            <a:spLocks noChangeArrowheads="1"/>
          </p:cNvSpPr>
          <p:nvPr/>
        </p:nvSpPr>
        <p:spPr bwMode="auto">
          <a:xfrm rot="5400000">
            <a:off x="5505609" y="3020408"/>
            <a:ext cx="2213978" cy="2948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66666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Group 73"/>
          <p:cNvGraphicFramePr>
            <a:graphicFrameLocks noGrp="1"/>
          </p:cNvGraphicFramePr>
          <p:nvPr>
            <p:extLst/>
          </p:nvPr>
        </p:nvGraphicFramePr>
        <p:xfrm>
          <a:off x="405610" y="4814542"/>
          <a:ext cx="6009321" cy="1371600"/>
        </p:xfrm>
        <a:graphic>
          <a:graphicData uri="http://schemas.openxmlformats.org/drawingml/2006/table">
            <a:tbl>
              <a:tblPr/>
              <a:tblGrid>
                <a:gridCol w="1017916"/>
                <a:gridCol w="1679037"/>
                <a:gridCol w="3312368"/>
              </a:tblGrid>
              <a:tr h="1457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구분</a:t>
                      </a:r>
                    </a:p>
                  </a:txBody>
                  <a:tcPr marL="72000" marR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제출대상</a:t>
                      </a: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작성내용</a:t>
                      </a:r>
                    </a:p>
                  </a:txBody>
                  <a:tcPr marL="72000" marR="72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전사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KPI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설정</a:t>
                      </a:r>
                    </a:p>
                  </a:txBody>
                  <a:tcPr marL="72000" marR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사장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인사위원회</a:t>
                      </a: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2013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 전사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KPI :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매출</a:t>
                      </a: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5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개인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BSC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목표설정서</a:t>
                      </a:r>
                    </a:p>
                  </a:txBody>
                  <a:tcPr marL="72000" marR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팀장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팀원</a:t>
                      </a:r>
                      <a:endParaRPr kumimoji="1" lang="en-US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부서장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: 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제출 없음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Char char="•"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2013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년 연간 목표설정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/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목표설정 대상 기간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: 2013.1.1~12.31</a:t>
                      </a:r>
                      <a:b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</a:b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-BSC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표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상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하반기 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2</a:t>
                      </a: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회 작성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</a:txBody>
                  <a:tcPr marL="72000" marR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869828" y="4861706"/>
            <a:ext cx="2691684" cy="1277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8000" rIns="18000">
            <a:spAutoFit/>
          </a:bodyPr>
          <a:lstStyle/>
          <a:p>
            <a:pPr marL="180975" indent="-180975" fontAlgn="ctr" latinLnBrk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BSC Action plan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전년도 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월에 작성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확정하여 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kumimoji="1" lang="en-US" altLang="ko-KR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부로 시행하는 체계가 바람직 할 것으로 판단됨</a:t>
            </a:r>
            <a:endParaRPr kumimoji="1" lang="en-US" altLang="ko-KR" sz="1200" b="1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fontAlgn="ctr" latinLnBrk="0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차기년도 사업계획과 연동하여 작성필요</a:t>
            </a:r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 rot="5400000">
            <a:off x="5793571" y="5352912"/>
            <a:ext cx="1609386" cy="294861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666666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13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131</Words>
  <Application>Microsoft Office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7.성과관리체계 분석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40</cp:revision>
  <dcterms:created xsi:type="dcterms:W3CDTF">2015-03-30T03:05:29Z</dcterms:created>
  <dcterms:modified xsi:type="dcterms:W3CDTF">2015-07-17T05:01:43Z</dcterms:modified>
</cp:coreProperties>
</file>