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72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③연도별</a:t>
            </a:r>
            <a:r>
              <a:rPr lang="en-US" altLang="ko-KR"/>
              <a:t>&amp;</a:t>
            </a:r>
            <a:r>
              <a:rPr lang="ko-KR" altLang="en-US"/>
              <a:t>지역별 박물관 현황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지방 분권화의 확대와 더불어 박물관 또한</a:t>
            </a:r>
            <a:r>
              <a:rPr lang="en-US" altLang="ko-KR"/>
              <a:t>, </a:t>
            </a:r>
            <a:r>
              <a:rPr lang="ko-KR" altLang="en-US"/>
              <a:t>국립 및 대학보다는 공립 및 사립 박물관의 수가 급격히 증가하고 있음</a:t>
            </a:r>
            <a:r>
              <a:rPr lang="en-US" altLang="ko-KR"/>
              <a:t>. </a:t>
            </a:r>
            <a:r>
              <a:rPr lang="ko-KR" altLang="en-US"/>
              <a:t>안정되고 지속적 유지를 위해서는 경쟁력 확보</a:t>
            </a:r>
            <a:r>
              <a:rPr lang="en-US" altLang="ko-KR"/>
              <a:t>(</a:t>
            </a:r>
            <a:r>
              <a:rPr lang="ko-KR" altLang="en-US"/>
              <a:t>수익성 창출 등</a:t>
            </a:r>
            <a:r>
              <a:rPr lang="en-US" altLang="ko-KR"/>
              <a:t>)</a:t>
            </a:r>
            <a:r>
              <a:rPr lang="ko-KR" altLang="en-US"/>
              <a:t>가 중요한 시점으로 판단됨</a:t>
            </a:r>
          </a:p>
          <a:p>
            <a:endParaRPr lang="ko-KR" altLang="en-US"/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7645400" y="3455051"/>
            <a:ext cx="349250" cy="837550"/>
          </a:xfrm>
          <a:prstGeom prst="rect">
            <a:avLst/>
          </a:prstGeom>
          <a:pattFill prst="ltUpDiag">
            <a:fgClr>
              <a:srgbClr val="EEE0AC"/>
            </a:fgClr>
            <a:bgClr>
              <a:srgbClr val="FFFFFF"/>
            </a:bgClr>
          </a:pattFill>
          <a:ln w="19050" algn="ctr">
            <a:solidFill>
              <a:srgbClr val="990033"/>
            </a:solidFill>
            <a:prstDash val="sysDot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Oval 1090"/>
          <p:cNvSpPr>
            <a:spLocks noChangeArrowheads="1"/>
          </p:cNvSpPr>
          <p:nvPr/>
        </p:nvSpPr>
        <p:spPr bwMode="auto">
          <a:xfrm>
            <a:off x="4208463" y="2243787"/>
            <a:ext cx="431800" cy="682625"/>
          </a:xfrm>
          <a:prstGeom prst="ellipse">
            <a:avLst/>
          </a:prstGeom>
          <a:pattFill prst="ltUpDiag">
            <a:fgClr>
              <a:srgbClr val="EEE0AC"/>
            </a:fgClr>
            <a:bgClr>
              <a:srgbClr val="FFFFFF"/>
            </a:bgClr>
          </a:pattFill>
          <a:ln w="19050" algn="ctr">
            <a:solidFill>
              <a:srgbClr val="990033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Rectangle 181"/>
          <p:cNvSpPr>
            <a:spLocks noChangeArrowheads="1"/>
          </p:cNvSpPr>
          <p:nvPr/>
        </p:nvSpPr>
        <p:spPr bwMode="auto">
          <a:xfrm>
            <a:off x="371475" y="1727850"/>
            <a:ext cx="4514850" cy="4535487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577" tIns="45789" rIns="91577" bIns="45789" anchor="ctr"/>
          <a:lstStyle>
            <a:lvl1pPr marL="176213" indent="-176213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en-US" sz="12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371475" y="1404000"/>
            <a:ext cx="4514850" cy="31750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91919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>
            <a:lvl1pPr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ctr" latinLnBrk="0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ko-KR" altLang="en-US" sz="1200" b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연도별 박물관 현황</a:t>
            </a:r>
          </a:p>
        </p:txBody>
      </p:sp>
      <p:sp>
        <p:nvSpPr>
          <p:cNvPr id="10" name="Rectangle 181"/>
          <p:cNvSpPr>
            <a:spLocks noChangeArrowheads="1"/>
          </p:cNvSpPr>
          <p:nvPr/>
        </p:nvSpPr>
        <p:spPr bwMode="auto">
          <a:xfrm>
            <a:off x="5010150" y="1727850"/>
            <a:ext cx="4514850" cy="4535487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577" tIns="45789" rIns="91577" bIns="45789" anchor="ctr"/>
          <a:lstStyle>
            <a:lvl1pPr marL="176213" indent="-176213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defTabSz="915988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en-US" sz="12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5010150" y="1404000"/>
            <a:ext cx="4514850" cy="31750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91919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>
            <a:lvl1pPr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ctr" latinLnBrk="0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ko-KR" altLang="en-US" sz="1200" b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지역별 박물관 현황</a:t>
            </a:r>
          </a:p>
        </p:txBody>
      </p:sp>
      <p:sp>
        <p:nvSpPr>
          <p:cNvPr id="12" name="Text Box 61"/>
          <p:cNvSpPr txBox="1">
            <a:spLocks noChangeArrowheads="1"/>
          </p:cNvSpPr>
          <p:nvPr/>
        </p:nvSpPr>
        <p:spPr bwMode="auto">
          <a:xfrm>
            <a:off x="293688" y="6288737"/>
            <a:ext cx="72739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source) 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문화체육관광부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2010 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전국 문화기반시설 총람</a:t>
            </a:r>
          </a:p>
        </p:txBody>
      </p:sp>
      <p:grpSp>
        <p:nvGrpSpPr>
          <p:cNvPr id="13" name="Group 197"/>
          <p:cNvGrpSpPr>
            <a:grpSpLocks/>
          </p:cNvGrpSpPr>
          <p:nvPr/>
        </p:nvGrpSpPr>
        <p:grpSpPr bwMode="auto">
          <a:xfrm>
            <a:off x="4265613" y="2966100"/>
            <a:ext cx="579437" cy="563562"/>
            <a:chOff x="2724" y="1911"/>
            <a:chExt cx="365" cy="355"/>
          </a:xfrm>
        </p:grpSpPr>
        <p:sp>
          <p:nvSpPr>
            <p:cNvPr id="14" name="Rectangle 179"/>
            <p:cNvSpPr>
              <a:spLocks noChangeArrowheads="1"/>
            </p:cNvSpPr>
            <p:nvPr/>
          </p:nvSpPr>
          <p:spPr bwMode="auto">
            <a:xfrm>
              <a:off x="2724" y="1911"/>
              <a:ext cx="365" cy="35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Line 180"/>
            <p:cNvSpPr>
              <a:spLocks noChangeShapeType="1"/>
            </p:cNvSpPr>
            <p:nvPr/>
          </p:nvSpPr>
          <p:spPr bwMode="auto">
            <a:xfrm>
              <a:off x="2763" y="1969"/>
              <a:ext cx="130" cy="0"/>
            </a:xfrm>
            <a:prstGeom prst="line">
              <a:avLst/>
            </a:prstGeom>
            <a:noFill/>
            <a:ln w="7938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Freeform 181"/>
            <p:cNvSpPr>
              <a:spLocks/>
            </p:cNvSpPr>
            <p:nvPr/>
          </p:nvSpPr>
          <p:spPr bwMode="auto">
            <a:xfrm>
              <a:off x="2811" y="1955"/>
              <a:ext cx="29" cy="29"/>
            </a:xfrm>
            <a:custGeom>
              <a:avLst/>
              <a:gdLst>
                <a:gd name="T0" fmla="*/ 15 w 29"/>
                <a:gd name="T1" fmla="*/ 0 h 29"/>
                <a:gd name="T2" fmla="*/ 29 w 29"/>
                <a:gd name="T3" fmla="*/ 14 h 29"/>
                <a:gd name="T4" fmla="*/ 15 w 29"/>
                <a:gd name="T5" fmla="*/ 29 h 29"/>
                <a:gd name="T6" fmla="*/ 0 w 29"/>
                <a:gd name="T7" fmla="*/ 14 h 29"/>
                <a:gd name="T8" fmla="*/ 15 w 29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9"/>
                <a:gd name="T17" fmla="*/ 29 w 29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9">
                  <a:moveTo>
                    <a:pt x="15" y="0"/>
                  </a:moveTo>
                  <a:lnTo>
                    <a:pt x="29" y="14"/>
                  </a:lnTo>
                  <a:lnTo>
                    <a:pt x="15" y="29"/>
                  </a:lnTo>
                  <a:lnTo>
                    <a:pt x="0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7" name="Rectangle 182"/>
            <p:cNvSpPr>
              <a:spLocks noChangeArrowheads="1"/>
            </p:cNvSpPr>
            <p:nvPr/>
          </p:nvSpPr>
          <p:spPr bwMode="auto">
            <a:xfrm>
              <a:off x="2912" y="1925"/>
              <a:ext cx="13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국립</a:t>
              </a:r>
              <a:endParaRPr lang="ko-KR" altLang="en-US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Line 183"/>
            <p:cNvSpPr>
              <a:spLocks noChangeShapeType="1"/>
            </p:cNvSpPr>
            <p:nvPr/>
          </p:nvSpPr>
          <p:spPr bwMode="auto">
            <a:xfrm>
              <a:off x="2763" y="2046"/>
              <a:ext cx="130" cy="0"/>
            </a:xfrm>
            <a:prstGeom prst="line">
              <a:avLst/>
            </a:prstGeom>
            <a:noFill/>
            <a:ln w="79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" name="Rectangle 184"/>
            <p:cNvSpPr>
              <a:spLocks noChangeArrowheads="1"/>
            </p:cNvSpPr>
            <p:nvPr/>
          </p:nvSpPr>
          <p:spPr bwMode="auto">
            <a:xfrm>
              <a:off x="2811" y="2032"/>
              <a:ext cx="29" cy="28"/>
            </a:xfrm>
            <a:prstGeom prst="rect">
              <a:avLst/>
            </a:prstGeom>
            <a:solidFill>
              <a:srgbClr val="FF00FF"/>
            </a:solidFill>
            <a:ln w="7938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Rectangle 185"/>
            <p:cNvSpPr>
              <a:spLocks noChangeArrowheads="1"/>
            </p:cNvSpPr>
            <p:nvPr/>
          </p:nvSpPr>
          <p:spPr bwMode="auto">
            <a:xfrm>
              <a:off x="2912" y="2002"/>
              <a:ext cx="13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공립</a:t>
              </a:r>
              <a:endParaRPr lang="ko-KR" altLang="en-US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Line 186"/>
            <p:cNvSpPr>
              <a:spLocks noChangeShapeType="1"/>
            </p:cNvSpPr>
            <p:nvPr/>
          </p:nvSpPr>
          <p:spPr bwMode="auto">
            <a:xfrm>
              <a:off x="2763" y="2123"/>
              <a:ext cx="130" cy="0"/>
            </a:xfrm>
            <a:prstGeom prst="line">
              <a:avLst/>
            </a:prstGeom>
            <a:noFill/>
            <a:ln w="7938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>
              <a:off x="2811" y="2108"/>
              <a:ext cx="29" cy="29"/>
            </a:xfrm>
            <a:custGeom>
              <a:avLst/>
              <a:gdLst>
                <a:gd name="T0" fmla="*/ 15 w 29"/>
                <a:gd name="T1" fmla="*/ 0 h 29"/>
                <a:gd name="T2" fmla="*/ 29 w 29"/>
                <a:gd name="T3" fmla="*/ 29 h 29"/>
                <a:gd name="T4" fmla="*/ 0 w 29"/>
                <a:gd name="T5" fmla="*/ 29 h 29"/>
                <a:gd name="T6" fmla="*/ 15 w 29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9"/>
                <a:gd name="T14" fmla="*/ 29 w 29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9">
                  <a:moveTo>
                    <a:pt x="15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Rectangle 188"/>
            <p:cNvSpPr>
              <a:spLocks noChangeArrowheads="1"/>
            </p:cNvSpPr>
            <p:nvPr/>
          </p:nvSpPr>
          <p:spPr bwMode="auto">
            <a:xfrm>
              <a:off x="2912" y="2079"/>
              <a:ext cx="13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사립</a:t>
              </a:r>
              <a:endParaRPr lang="ko-KR" altLang="en-US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Line 189"/>
            <p:cNvSpPr>
              <a:spLocks noChangeShapeType="1"/>
            </p:cNvSpPr>
            <p:nvPr/>
          </p:nvSpPr>
          <p:spPr bwMode="auto">
            <a:xfrm>
              <a:off x="2763" y="2199"/>
              <a:ext cx="130" cy="0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" name="Rectangle 190"/>
            <p:cNvSpPr>
              <a:spLocks noChangeArrowheads="1"/>
            </p:cNvSpPr>
            <p:nvPr/>
          </p:nvSpPr>
          <p:spPr bwMode="auto">
            <a:xfrm>
              <a:off x="2807" y="2180"/>
              <a:ext cx="47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" name="Line 191"/>
            <p:cNvSpPr>
              <a:spLocks noChangeShapeType="1"/>
            </p:cNvSpPr>
            <p:nvPr/>
          </p:nvSpPr>
          <p:spPr bwMode="auto">
            <a:xfrm flipH="1" flipV="1">
              <a:off x="2811" y="2185"/>
              <a:ext cx="15" cy="14"/>
            </a:xfrm>
            <a:prstGeom prst="line">
              <a:avLst/>
            </a:prstGeom>
            <a:noFill/>
            <a:ln w="793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Line 192"/>
            <p:cNvSpPr>
              <a:spLocks noChangeShapeType="1"/>
            </p:cNvSpPr>
            <p:nvPr/>
          </p:nvSpPr>
          <p:spPr bwMode="auto">
            <a:xfrm>
              <a:off x="2826" y="2199"/>
              <a:ext cx="14" cy="15"/>
            </a:xfrm>
            <a:prstGeom prst="line">
              <a:avLst/>
            </a:prstGeom>
            <a:noFill/>
            <a:ln w="793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Line 193"/>
            <p:cNvSpPr>
              <a:spLocks noChangeShapeType="1"/>
            </p:cNvSpPr>
            <p:nvPr/>
          </p:nvSpPr>
          <p:spPr bwMode="auto">
            <a:xfrm flipH="1">
              <a:off x="2811" y="2199"/>
              <a:ext cx="15" cy="15"/>
            </a:xfrm>
            <a:prstGeom prst="line">
              <a:avLst/>
            </a:prstGeom>
            <a:noFill/>
            <a:ln w="793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9" name="Line 194"/>
            <p:cNvSpPr>
              <a:spLocks noChangeShapeType="1"/>
            </p:cNvSpPr>
            <p:nvPr/>
          </p:nvSpPr>
          <p:spPr bwMode="auto">
            <a:xfrm flipV="1">
              <a:off x="2826" y="2185"/>
              <a:ext cx="14" cy="14"/>
            </a:xfrm>
            <a:prstGeom prst="line">
              <a:avLst/>
            </a:prstGeom>
            <a:noFill/>
            <a:ln w="793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" name="Rectangle 195"/>
            <p:cNvSpPr>
              <a:spLocks noChangeArrowheads="1"/>
            </p:cNvSpPr>
            <p:nvPr/>
          </p:nvSpPr>
          <p:spPr bwMode="auto">
            <a:xfrm>
              <a:off x="2912" y="2155"/>
              <a:ext cx="13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대학</a:t>
              </a:r>
              <a:endParaRPr lang="ko-KR" altLang="en-US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1" name="Group 536"/>
          <p:cNvGrpSpPr>
            <a:grpSpLocks/>
          </p:cNvGrpSpPr>
          <p:nvPr/>
        </p:nvGrpSpPr>
        <p:grpSpPr bwMode="auto">
          <a:xfrm>
            <a:off x="496080" y="2181875"/>
            <a:ext cx="4085445" cy="2290567"/>
            <a:chOff x="-1383" y="1555"/>
            <a:chExt cx="2934" cy="1646"/>
          </a:xfrm>
        </p:grpSpPr>
        <p:sp>
          <p:nvSpPr>
            <p:cNvPr id="32" name="Freeform 378"/>
            <p:cNvSpPr>
              <a:spLocks/>
            </p:cNvSpPr>
            <p:nvPr/>
          </p:nvSpPr>
          <p:spPr bwMode="auto">
            <a:xfrm>
              <a:off x="-1203" y="1601"/>
              <a:ext cx="18" cy="1440"/>
            </a:xfrm>
            <a:custGeom>
              <a:avLst/>
              <a:gdLst>
                <a:gd name="T0" fmla="*/ 0 w 3"/>
                <a:gd name="T1" fmla="*/ 0 h 240"/>
                <a:gd name="T2" fmla="*/ 0 w 3"/>
                <a:gd name="T3" fmla="*/ 240 h 240"/>
                <a:gd name="T4" fmla="*/ 3 w 3"/>
                <a:gd name="T5" fmla="*/ 240 h 240"/>
                <a:gd name="T6" fmla="*/ 0 60000 65536"/>
                <a:gd name="T7" fmla="*/ 0 60000 65536"/>
                <a:gd name="T8" fmla="*/ 0 60000 65536"/>
                <a:gd name="T9" fmla="*/ 0 w 3"/>
                <a:gd name="T10" fmla="*/ 0 h 240"/>
                <a:gd name="T11" fmla="*/ 3 w 3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40">
                  <a:moveTo>
                    <a:pt x="0" y="0"/>
                  </a:moveTo>
                  <a:lnTo>
                    <a:pt x="0" y="240"/>
                  </a:lnTo>
                  <a:lnTo>
                    <a:pt x="3" y="2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Line 379"/>
            <p:cNvSpPr>
              <a:spLocks noChangeShapeType="1"/>
            </p:cNvSpPr>
            <p:nvPr/>
          </p:nvSpPr>
          <p:spPr bwMode="auto">
            <a:xfrm>
              <a:off x="-1203" y="2801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4" name="Line 380"/>
            <p:cNvSpPr>
              <a:spLocks noChangeShapeType="1"/>
            </p:cNvSpPr>
            <p:nvPr/>
          </p:nvSpPr>
          <p:spPr bwMode="auto">
            <a:xfrm>
              <a:off x="-1203" y="2561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5" name="Line 381"/>
            <p:cNvSpPr>
              <a:spLocks noChangeShapeType="1"/>
            </p:cNvSpPr>
            <p:nvPr/>
          </p:nvSpPr>
          <p:spPr bwMode="auto">
            <a:xfrm>
              <a:off x="-1203" y="2321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Line 382"/>
            <p:cNvSpPr>
              <a:spLocks noChangeShapeType="1"/>
            </p:cNvSpPr>
            <p:nvPr/>
          </p:nvSpPr>
          <p:spPr bwMode="auto">
            <a:xfrm>
              <a:off x="-1203" y="2081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Line 383"/>
            <p:cNvSpPr>
              <a:spLocks noChangeShapeType="1"/>
            </p:cNvSpPr>
            <p:nvPr/>
          </p:nvSpPr>
          <p:spPr bwMode="auto">
            <a:xfrm>
              <a:off x="-1203" y="1841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8" name="Line 384"/>
            <p:cNvSpPr>
              <a:spLocks noChangeShapeType="1"/>
            </p:cNvSpPr>
            <p:nvPr/>
          </p:nvSpPr>
          <p:spPr bwMode="auto">
            <a:xfrm>
              <a:off x="-1203" y="1601"/>
              <a:ext cx="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9" name="Line 385"/>
            <p:cNvSpPr>
              <a:spLocks noChangeShapeType="1"/>
            </p:cNvSpPr>
            <p:nvPr/>
          </p:nvSpPr>
          <p:spPr bwMode="auto">
            <a:xfrm>
              <a:off x="-1203" y="3041"/>
              <a:ext cx="275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Line 386"/>
            <p:cNvSpPr>
              <a:spLocks noChangeShapeType="1"/>
            </p:cNvSpPr>
            <p:nvPr/>
          </p:nvSpPr>
          <p:spPr bwMode="auto">
            <a:xfrm flipV="1">
              <a:off x="-1203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Line 387"/>
            <p:cNvSpPr>
              <a:spLocks noChangeShapeType="1"/>
            </p:cNvSpPr>
            <p:nvPr/>
          </p:nvSpPr>
          <p:spPr bwMode="auto">
            <a:xfrm flipV="1">
              <a:off x="-975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Line 388"/>
            <p:cNvSpPr>
              <a:spLocks noChangeShapeType="1"/>
            </p:cNvSpPr>
            <p:nvPr/>
          </p:nvSpPr>
          <p:spPr bwMode="auto">
            <a:xfrm flipV="1">
              <a:off x="-741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Line 389"/>
            <p:cNvSpPr>
              <a:spLocks noChangeShapeType="1"/>
            </p:cNvSpPr>
            <p:nvPr/>
          </p:nvSpPr>
          <p:spPr bwMode="auto">
            <a:xfrm flipV="1">
              <a:off x="-513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Line 390"/>
            <p:cNvSpPr>
              <a:spLocks noChangeShapeType="1"/>
            </p:cNvSpPr>
            <p:nvPr/>
          </p:nvSpPr>
          <p:spPr bwMode="auto">
            <a:xfrm flipV="1">
              <a:off x="-285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Line 391"/>
            <p:cNvSpPr>
              <a:spLocks noChangeShapeType="1"/>
            </p:cNvSpPr>
            <p:nvPr/>
          </p:nvSpPr>
          <p:spPr bwMode="auto">
            <a:xfrm flipV="1">
              <a:off x="-57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6" name="Line 392"/>
            <p:cNvSpPr>
              <a:spLocks noChangeShapeType="1"/>
            </p:cNvSpPr>
            <p:nvPr/>
          </p:nvSpPr>
          <p:spPr bwMode="auto">
            <a:xfrm flipV="1">
              <a:off x="177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7" name="Line 393"/>
            <p:cNvSpPr>
              <a:spLocks noChangeShapeType="1"/>
            </p:cNvSpPr>
            <p:nvPr/>
          </p:nvSpPr>
          <p:spPr bwMode="auto">
            <a:xfrm flipV="1">
              <a:off x="405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8" name="Line 394"/>
            <p:cNvSpPr>
              <a:spLocks noChangeShapeType="1"/>
            </p:cNvSpPr>
            <p:nvPr/>
          </p:nvSpPr>
          <p:spPr bwMode="auto">
            <a:xfrm flipV="1">
              <a:off x="633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9" name="Line 395"/>
            <p:cNvSpPr>
              <a:spLocks noChangeShapeType="1"/>
            </p:cNvSpPr>
            <p:nvPr/>
          </p:nvSpPr>
          <p:spPr bwMode="auto">
            <a:xfrm flipV="1">
              <a:off x="861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0" name="Line 396"/>
            <p:cNvSpPr>
              <a:spLocks noChangeShapeType="1"/>
            </p:cNvSpPr>
            <p:nvPr/>
          </p:nvSpPr>
          <p:spPr bwMode="auto">
            <a:xfrm flipV="1">
              <a:off x="1095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1" name="Line 397"/>
            <p:cNvSpPr>
              <a:spLocks noChangeShapeType="1"/>
            </p:cNvSpPr>
            <p:nvPr/>
          </p:nvSpPr>
          <p:spPr bwMode="auto">
            <a:xfrm flipV="1">
              <a:off x="1323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Line 398"/>
            <p:cNvSpPr>
              <a:spLocks noChangeShapeType="1"/>
            </p:cNvSpPr>
            <p:nvPr/>
          </p:nvSpPr>
          <p:spPr bwMode="auto">
            <a:xfrm flipV="1">
              <a:off x="1551" y="3023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Freeform 399"/>
            <p:cNvSpPr>
              <a:spLocks/>
            </p:cNvSpPr>
            <p:nvPr/>
          </p:nvSpPr>
          <p:spPr bwMode="auto">
            <a:xfrm>
              <a:off x="-1089" y="2885"/>
              <a:ext cx="2526" cy="48"/>
            </a:xfrm>
            <a:custGeom>
              <a:avLst/>
              <a:gdLst>
                <a:gd name="T0" fmla="*/ 0 w 421"/>
                <a:gd name="T1" fmla="*/ 8 h 8"/>
                <a:gd name="T2" fmla="*/ 38 w 421"/>
                <a:gd name="T3" fmla="*/ 7 h 8"/>
                <a:gd name="T4" fmla="*/ 77 w 421"/>
                <a:gd name="T5" fmla="*/ 6 h 8"/>
                <a:gd name="T6" fmla="*/ 115 w 421"/>
                <a:gd name="T7" fmla="*/ 6 h 8"/>
                <a:gd name="T8" fmla="*/ 153 w 421"/>
                <a:gd name="T9" fmla="*/ 2 h 8"/>
                <a:gd name="T10" fmla="*/ 191 w 421"/>
                <a:gd name="T11" fmla="*/ 0 h 8"/>
                <a:gd name="T12" fmla="*/ 230 w 421"/>
                <a:gd name="T13" fmla="*/ 1 h 8"/>
                <a:gd name="T14" fmla="*/ 268 w 421"/>
                <a:gd name="T15" fmla="*/ 1 h 8"/>
                <a:gd name="T16" fmla="*/ 306 w 421"/>
                <a:gd name="T17" fmla="*/ 2 h 8"/>
                <a:gd name="T18" fmla="*/ 344 w 421"/>
                <a:gd name="T19" fmla="*/ 4 h 8"/>
                <a:gd name="T20" fmla="*/ 383 w 421"/>
                <a:gd name="T21" fmla="*/ 4 h 8"/>
                <a:gd name="T22" fmla="*/ 421 w 421"/>
                <a:gd name="T23" fmla="*/ 4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1"/>
                <a:gd name="T37" fmla="*/ 0 h 8"/>
                <a:gd name="T38" fmla="*/ 421 w 421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1" h="8">
                  <a:moveTo>
                    <a:pt x="0" y="8"/>
                  </a:moveTo>
                  <a:lnTo>
                    <a:pt x="38" y="7"/>
                  </a:lnTo>
                  <a:lnTo>
                    <a:pt x="77" y="6"/>
                  </a:lnTo>
                  <a:lnTo>
                    <a:pt x="115" y="6"/>
                  </a:lnTo>
                  <a:lnTo>
                    <a:pt x="153" y="2"/>
                  </a:lnTo>
                  <a:lnTo>
                    <a:pt x="191" y="0"/>
                  </a:lnTo>
                  <a:lnTo>
                    <a:pt x="230" y="1"/>
                  </a:lnTo>
                  <a:lnTo>
                    <a:pt x="268" y="1"/>
                  </a:lnTo>
                  <a:lnTo>
                    <a:pt x="306" y="2"/>
                  </a:lnTo>
                  <a:lnTo>
                    <a:pt x="344" y="4"/>
                  </a:lnTo>
                  <a:lnTo>
                    <a:pt x="383" y="4"/>
                  </a:lnTo>
                  <a:lnTo>
                    <a:pt x="421" y="4"/>
                  </a:lnTo>
                </a:path>
              </a:pathLst>
            </a:custGeom>
            <a:noFill/>
            <a:ln w="9525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Freeform 400"/>
            <p:cNvSpPr>
              <a:spLocks/>
            </p:cNvSpPr>
            <p:nvPr/>
          </p:nvSpPr>
          <p:spPr bwMode="auto">
            <a:xfrm>
              <a:off x="-1089" y="1817"/>
              <a:ext cx="2526" cy="1098"/>
            </a:xfrm>
            <a:custGeom>
              <a:avLst/>
              <a:gdLst>
                <a:gd name="T0" fmla="*/ 0 w 421"/>
                <a:gd name="T1" fmla="*/ 183 h 183"/>
                <a:gd name="T2" fmla="*/ 38 w 421"/>
                <a:gd name="T3" fmla="*/ 182 h 183"/>
                <a:gd name="T4" fmla="*/ 77 w 421"/>
                <a:gd name="T5" fmla="*/ 180 h 183"/>
                <a:gd name="T6" fmla="*/ 115 w 421"/>
                <a:gd name="T7" fmla="*/ 178 h 183"/>
                <a:gd name="T8" fmla="*/ 153 w 421"/>
                <a:gd name="T9" fmla="*/ 165 h 183"/>
                <a:gd name="T10" fmla="*/ 191 w 421"/>
                <a:gd name="T11" fmla="*/ 159 h 183"/>
                <a:gd name="T12" fmla="*/ 230 w 421"/>
                <a:gd name="T13" fmla="*/ 154 h 183"/>
                <a:gd name="T14" fmla="*/ 268 w 421"/>
                <a:gd name="T15" fmla="*/ 118 h 183"/>
                <a:gd name="T16" fmla="*/ 306 w 421"/>
                <a:gd name="T17" fmla="*/ 97 h 183"/>
                <a:gd name="T18" fmla="*/ 344 w 421"/>
                <a:gd name="T19" fmla="*/ 24 h 183"/>
                <a:gd name="T20" fmla="*/ 383 w 421"/>
                <a:gd name="T21" fmla="*/ 14 h 183"/>
                <a:gd name="T22" fmla="*/ 421 w 421"/>
                <a:gd name="T23" fmla="*/ 0 h 1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1"/>
                <a:gd name="T37" fmla="*/ 0 h 183"/>
                <a:gd name="T38" fmla="*/ 421 w 421"/>
                <a:gd name="T39" fmla="*/ 183 h 18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1" h="183">
                  <a:moveTo>
                    <a:pt x="0" y="183"/>
                  </a:moveTo>
                  <a:lnTo>
                    <a:pt x="38" y="182"/>
                  </a:lnTo>
                  <a:lnTo>
                    <a:pt x="77" y="180"/>
                  </a:lnTo>
                  <a:lnTo>
                    <a:pt x="115" y="178"/>
                  </a:lnTo>
                  <a:lnTo>
                    <a:pt x="153" y="165"/>
                  </a:lnTo>
                  <a:lnTo>
                    <a:pt x="191" y="159"/>
                  </a:lnTo>
                  <a:lnTo>
                    <a:pt x="230" y="154"/>
                  </a:lnTo>
                  <a:lnTo>
                    <a:pt x="268" y="118"/>
                  </a:lnTo>
                  <a:lnTo>
                    <a:pt x="306" y="97"/>
                  </a:lnTo>
                  <a:lnTo>
                    <a:pt x="344" y="24"/>
                  </a:lnTo>
                  <a:lnTo>
                    <a:pt x="383" y="14"/>
                  </a:lnTo>
                  <a:lnTo>
                    <a:pt x="421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5" name="Freeform 401"/>
            <p:cNvSpPr>
              <a:spLocks/>
            </p:cNvSpPr>
            <p:nvPr/>
          </p:nvSpPr>
          <p:spPr bwMode="auto">
            <a:xfrm>
              <a:off x="-1089" y="2009"/>
              <a:ext cx="2526" cy="732"/>
            </a:xfrm>
            <a:custGeom>
              <a:avLst/>
              <a:gdLst>
                <a:gd name="T0" fmla="*/ 0 w 421"/>
                <a:gd name="T1" fmla="*/ 122 h 122"/>
                <a:gd name="T2" fmla="*/ 38 w 421"/>
                <a:gd name="T3" fmla="*/ 114 h 122"/>
                <a:gd name="T4" fmla="*/ 77 w 421"/>
                <a:gd name="T5" fmla="*/ 105 h 122"/>
                <a:gd name="T6" fmla="*/ 115 w 421"/>
                <a:gd name="T7" fmla="*/ 95 h 122"/>
                <a:gd name="T8" fmla="*/ 153 w 421"/>
                <a:gd name="T9" fmla="*/ 82 h 122"/>
                <a:gd name="T10" fmla="*/ 191 w 421"/>
                <a:gd name="T11" fmla="*/ 79 h 122"/>
                <a:gd name="T12" fmla="*/ 230 w 421"/>
                <a:gd name="T13" fmla="*/ 71 h 122"/>
                <a:gd name="T14" fmla="*/ 268 w 421"/>
                <a:gd name="T15" fmla="*/ 48 h 122"/>
                <a:gd name="T16" fmla="*/ 306 w 421"/>
                <a:gd name="T17" fmla="*/ 42 h 122"/>
                <a:gd name="T18" fmla="*/ 344 w 421"/>
                <a:gd name="T19" fmla="*/ 28 h 122"/>
                <a:gd name="T20" fmla="*/ 383 w 421"/>
                <a:gd name="T21" fmla="*/ 1 h 122"/>
                <a:gd name="T22" fmla="*/ 421 w 421"/>
                <a:gd name="T23" fmla="*/ 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1"/>
                <a:gd name="T37" fmla="*/ 0 h 122"/>
                <a:gd name="T38" fmla="*/ 421 w 421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1" h="122">
                  <a:moveTo>
                    <a:pt x="0" y="122"/>
                  </a:moveTo>
                  <a:lnTo>
                    <a:pt x="38" y="114"/>
                  </a:lnTo>
                  <a:lnTo>
                    <a:pt x="77" y="105"/>
                  </a:lnTo>
                  <a:lnTo>
                    <a:pt x="115" y="95"/>
                  </a:lnTo>
                  <a:lnTo>
                    <a:pt x="153" y="82"/>
                  </a:lnTo>
                  <a:lnTo>
                    <a:pt x="191" y="79"/>
                  </a:lnTo>
                  <a:lnTo>
                    <a:pt x="230" y="71"/>
                  </a:lnTo>
                  <a:lnTo>
                    <a:pt x="268" y="48"/>
                  </a:lnTo>
                  <a:lnTo>
                    <a:pt x="306" y="42"/>
                  </a:lnTo>
                  <a:lnTo>
                    <a:pt x="344" y="28"/>
                  </a:lnTo>
                  <a:lnTo>
                    <a:pt x="383" y="1"/>
                  </a:lnTo>
                  <a:lnTo>
                    <a:pt x="421" y="0"/>
                  </a:lnTo>
                </a:path>
              </a:pathLst>
            </a:custGeom>
            <a:noFill/>
            <a:ln w="9525">
              <a:solidFill>
                <a:srgbClr val="0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6" name="Freeform 402"/>
            <p:cNvSpPr>
              <a:spLocks/>
            </p:cNvSpPr>
            <p:nvPr/>
          </p:nvSpPr>
          <p:spPr bwMode="auto">
            <a:xfrm>
              <a:off x="-1089" y="2627"/>
              <a:ext cx="2526" cy="108"/>
            </a:xfrm>
            <a:custGeom>
              <a:avLst/>
              <a:gdLst>
                <a:gd name="T0" fmla="*/ 0 w 421"/>
                <a:gd name="T1" fmla="*/ 4 h 18"/>
                <a:gd name="T2" fmla="*/ 38 w 421"/>
                <a:gd name="T3" fmla="*/ 4 h 18"/>
                <a:gd name="T4" fmla="*/ 77 w 421"/>
                <a:gd name="T5" fmla="*/ 4 h 18"/>
                <a:gd name="T6" fmla="*/ 115 w 421"/>
                <a:gd name="T7" fmla="*/ 3 h 18"/>
                <a:gd name="T8" fmla="*/ 153 w 421"/>
                <a:gd name="T9" fmla="*/ 2 h 18"/>
                <a:gd name="T10" fmla="*/ 191 w 421"/>
                <a:gd name="T11" fmla="*/ 1 h 18"/>
                <a:gd name="T12" fmla="*/ 230 w 421"/>
                <a:gd name="T13" fmla="*/ 0 h 18"/>
                <a:gd name="T14" fmla="*/ 268 w 421"/>
                <a:gd name="T15" fmla="*/ 18 h 18"/>
                <a:gd name="T16" fmla="*/ 306 w 421"/>
                <a:gd name="T17" fmla="*/ 11 h 18"/>
                <a:gd name="T18" fmla="*/ 344 w 421"/>
                <a:gd name="T19" fmla="*/ 6 h 18"/>
                <a:gd name="T20" fmla="*/ 383 w 421"/>
                <a:gd name="T21" fmla="*/ 3 h 18"/>
                <a:gd name="T22" fmla="*/ 421 w 421"/>
                <a:gd name="T23" fmla="*/ 3 h 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1"/>
                <a:gd name="T37" fmla="*/ 0 h 18"/>
                <a:gd name="T38" fmla="*/ 421 w 421"/>
                <a:gd name="T39" fmla="*/ 18 h 1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1" h="18">
                  <a:moveTo>
                    <a:pt x="0" y="4"/>
                  </a:moveTo>
                  <a:lnTo>
                    <a:pt x="38" y="4"/>
                  </a:lnTo>
                  <a:lnTo>
                    <a:pt x="77" y="4"/>
                  </a:lnTo>
                  <a:lnTo>
                    <a:pt x="115" y="3"/>
                  </a:lnTo>
                  <a:lnTo>
                    <a:pt x="153" y="2"/>
                  </a:lnTo>
                  <a:lnTo>
                    <a:pt x="191" y="1"/>
                  </a:lnTo>
                  <a:lnTo>
                    <a:pt x="230" y="0"/>
                  </a:lnTo>
                  <a:lnTo>
                    <a:pt x="268" y="18"/>
                  </a:lnTo>
                  <a:lnTo>
                    <a:pt x="306" y="11"/>
                  </a:lnTo>
                  <a:lnTo>
                    <a:pt x="344" y="6"/>
                  </a:lnTo>
                  <a:lnTo>
                    <a:pt x="383" y="3"/>
                  </a:lnTo>
                  <a:lnTo>
                    <a:pt x="421" y="3"/>
                  </a:lnTo>
                </a:path>
              </a:pathLst>
            </a:custGeom>
            <a:noFill/>
            <a:ln w="9525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7" name="Freeform 403"/>
            <p:cNvSpPr>
              <a:spLocks/>
            </p:cNvSpPr>
            <p:nvPr/>
          </p:nvSpPr>
          <p:spPr bwMode="auto">
            <a:xfrm>
              <a:off x="-1113" y="2909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8" name="Freeform 404"/>
            <p:cNvSpPr>
              <a:spLocks/>
            </p:cNvSpPr>
            <p:nvPr/>
          </p:nvSpPr>
          <p:spPr bwMode="auto">
            <a:xfrm>
              <a:off x="-885" y="2903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9" name="Freeform 405"/>
            <p:cNvSpPr>
              <a:spLocks/>
            </p:cNvSpPr>
            <p:nvPr/>
          </p:nvSpPr>
          <p:spPr bwMode="auto">
            <a:xfrm>
              <a:off x="-651" y="2897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Freeform 406"/>
            <p:cNvSpPr>
              <a:spLocks/>
            </p:cNvSpPr>
            <p:nvPr/>
          </p:nvSpPr>
          <p:spPr bwMode="auto">
            <a:xfrm>
              <a:off x="-423" y="2897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1" name="Freeform 407"/>
            <p:cNvSpPr>
              <a:spLocks/>
            </p:cNvSpPr>
            <p:nvPr/>
          </p:nvSpPr>
          <p:spPr bwMode="auto">
            <a:xfrm>
              <a:off x="-195" y="2873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2" name="Freeform 408"/>
            <p:cNvSpPr>
              <a:spLocks/>
            </p:cNvSpPr>
            <p:nvPr/>
          </p:nvSpPr>
          <p:spPr bwMode="auto">
            <a:xfrm>
              <a:off x="33" y="2861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Freeform 409"/>
            <p:cNvSpPr>
              <a:spLocks/>
            </p:cNvSpPr>
            <p:nvPr/>
          </p:nvSpPr>
          <p:spPr bwMode="auto">
            <a:xfrm>
              <a:off x="267" y="2867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4" name="Freeform 410"/>
            <p:cNvSpPr>
              <a:spLocks/>
            </p:cNvSpPr>
            <p:nvPr/>
          </p:nvSpPr>
          <p:spPr bwMode="auto">
            <a:xfrm>
              <a:off x="495" y="2867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5" name="Freeform 411"/>
            <p:cNvSpPr>
              <a:spLocks/>
            </p:cNvSpPr>
            <p:nvPr/>
          </p:nvSpPr>
          <p:spPr bwMode="auto">
            <a:xfrm>
              <a:off x="723" y="2873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Freeform 412"/>
            <p:cNvSpPr>
              <a:spLocks/>
            </p:cNvSpPr>
            <p:nvPr/>
          </p:nvSpPr>
          <p:spPr bwMode="auto">
            <a:xfrm>
              <a:off x="951" y="2885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7" name="Freeform 413"/>
            <p:cNvSpPr>
              <a:spLocks/>
            </p:cNvSpPr>
            <p:nvPr/>
          </p:nvSpPr>
          <p:spPr bwMode="auto">
            <a:xfrm>
              <a:off x="1185" y="2885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8" name="Freeform 414"/>
            <p:cNvSpPr>
              <a:spLocks/>
            </p:cNvSpPr>
            <p:nvPr/>
          </p:nvSpPr>
          <p:spPr bwMode="auto">
            <a:xfrm>
              <a:off x="1413" y="2885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Rectangle 415"/>
            <p:cNvSpPr>
              <a:spLocks noChangeArrowheads="1"/>
            </p:cNvSpPr>
            <p:nvPr/>
          </p:nvSpPr>
          <p:spPr bwMode="auto">
            <a:xfrm>
              <a:off x="-1113" y="2891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0" name="Rectangle 416"/>
            <p:cNvSpPr>
              <a:spLocks noChangeArrowheads="1"/>
            </p:cNvSpPr>
            <p:nvPr/>
          </p:nvSpPr>
          <p:spPr bwMode="auto">
            <a:xfrm>
              <a:off x="-885" y="2885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1" name="Rectangle 417"/>
            <p:cNvSpPr>
              <a:spLocks noChangeArrowheads="1"/>
            </p:cNvSpPr>
            <p:nvPr/>
          </p:nvSpPr>
          <p:spPr bwMode="auto">
            <a:xfrm>
              <a:off x="-651" y="2873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Rectangle 418"/>
            <p:cNvSpPr>
              <a:spLocks noChangeArrowheads="1"/>
            </p:cNvSpPr>
            <p:nvPr/>
          </p:nvSpPr>
          <p:spPr bwMode="auto">
            <a:xfrm>
              <a:off x="-423" y="2861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3" name="Rectangle 419"/>
            <p:cNvSpPr>
              <a:spLocks noChangeArrowheads="1"/>
            </p:cNvSpPr>
            <p:nvPr/>
          </p:nvSpPr>
          <p:spPr bwMode="auto">
            <a:xfrm>
              <a:off x="-195" y="2783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4" name="Rectangle 420"/>
            <p:cNvSpPr>
              <a:spLocks noChangeArrowheads="1"/>
            </p:cNvSpPr>
            <p:nvPr/>
          </p:nvSpPr>
          <p:spPr bwMode="auto">
            <a:xfrm>
              <a:off x="33" y="2747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Rectangle 421"/>
            <p:cNvSpPr>
              <a:spLocks noChangeArrowheads="1"/>
            </p:cNvSpPr>
            <p:nvPr/>
          </p:nvSpPr>
          <p:spPr bwMode="auto">
            <a:xfrm>
              <a:off x="267" y="2717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6" name="Rectangle 422"/>
            <p:cNvSpPr>
              <a:spLocks noChangeArrowheads="1"/>
            </p:cNvSpPr>
            <p:nvPr/>
          </p:nvSpPr>
          <p:spPr bwMode="auto">
            <a:xfrm>
              <a:off x="495" y="2501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7" name="Rectangle 423"/>
            <p:cNvSpPr>
              <a:spLocks noChangeArrowheads="1"/>
            </p:cNvSpPr>
            <p:nvPr/>
          </p:nvSpPr>
          <p:spPr bwMode="auto">
            <a:xfrm>
              <a:off x="723" y="2375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Rectangle 424"/>
            <p:cNvSpPr>
              <a:spLocks noChangeArrowheads="1"/>
            </p:cNvSpPr>
            <p:nvPr/>
          </p:nvSpPr>
          <p:spPr bwMode="auto">
            <a:xfrm>
              <a:off x="951" y="1937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Rectangle 425"/>
            <p:cNvSpPr>
              <a:spLocks noChangeArrowheads="1"/>
            </p:cNvSpPr>
            <p:nvPr/>
          </p:nvSpPr>
          <p:spPr bwMode="auto">
            <a:xfrm>
              <a:off x="1185" y="1877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0" name="Rectangle 426"/>
            <p:cNvSpPr>
              <a:spLocks noChangeArrowheads="1"/>
            </p:cNvSpPr>
            <p:nvPr/>
          </p:nvSpPr>
          <p:spPr bwMode="auto">
            <a:xfrm>
              <a:off x="1413" y="1793"/>
              <a:ext cx="48" cy="4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1" name="Freeform 427"/>
            <p:cNvSpPr>
              <a:spLocks/>
            </p:cNvSpPr>
            <p:nvPr/>
          </p:nvSpPr>
          <p:spPr bwMode="auto">
            <a:xfrm>
              <a:off x="-1113" y="2717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2" name="Freeform 428"/>
            <p:cNvSpPr>
              <a:spLocks/>
            </p:cNvSpPr>
            <p:nvPr/>
          </p:nvSpPr>
          <p:spPr bwMode="auto">
            <a:xfrm>
              <a:off x="-885" y="2669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3" name="Freeform 429"/>
            <p:cNvSpPr>
              <a:spLocks/>
            </p:cNvSpPr>
            <p:nvPr/>
          </p:nvSpPr>
          <p:spPr bwMode="auto">
            <a:xfrm>
              <a:off x="-651" y="2615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4" name="Freeform 430"/>
            <p:cNvSpPr>
              <a:spLocks/>
            </p:cNvSpPr>
            <p:nvPr/>
          </p:nvSpPr>
          <p:spPr bwMode="auto">
            <a:xfrm>
              <a:off x="-423" y="2555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5" name="Freeform 431"/>
            <p:cNvSpPr>
              <a:spLocks/>
            </p:cNvSpPr>
            <p:nvPr/>
          </p:nvSpPr>
          <p:spPr bwMode="auto">
            <a:xfrm>
              <a:off x="-195" y="2477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Freeform 432"/>
            <p:cNvSpPr>
              <a:spLocks/>
            </p:cNvSpPr>
            <p:nvPr/>
          </p:nvSpPr>
          <p:spPr bwMode="auto">
            <a:xfrm>
              <a:off x="33" y="2459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7" name="Freeform 433"/>
            <p:cNvSpPr>
              <a:spLocks/>
            </p:cNvSpPr>
            <p:nvPr/>
          </p:nvSpPr>
          <p:spPr bwMode="auto">
            <a:xfrm>
              <a:off x="267" y="2411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8" name="Freeform 434"/>
            <p:cNvSpPr>
              <a:spLocks/>
            </p:cNvSpPr>
            <p:nvPr/>
          </p:nvSpPr>
          <p:spPr bwMode="auto">
            <a:xfrm>
              <a:off x="495" y="2273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Freeform 435"/>
            <p:cNvSpPr>
              <a:spLocks/>
            </p:cNvSpPr>
            <p:nvPr/>
          </p:nvSpPr>
          <p:spPr bwMode="auto">
            <a:xfrm>
              <a:off x="723" y="2237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0" name="Freeform 436"/>
            <p:cNvSpPr>
              <a:spLocks/>
            </p:cNvSpPr>
            <p:nvPr/>
          </p:nvSpPr>
          <p:spPr bwMode="auto">
            <a:xfrm>
              <a:off x="951" y="2153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1" name="Freeform 437"/>
            <p:cNvSpPr>
              <a:spLocks/>
            </p:cNvSpPr>
            <p:nvPr/>
          </p:nvSpPr>
          <p:spPr bwMode="auto">
            <a:xfrm>
              <a:off x="1185" y="1991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2" name="Freeform 438"/>
            <p:cNvSpPr>
              <a:spLocks/>
            </p:cNvSpPr>
            <p:nvPr/>
          </p:nvSpPr>
          <p:spPr bwMode="auto">
            <a:xfrm>
              <a:off x="1413" y="1985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48 h 48"/>
                <a:gd name="T4" fmla="*/ 0 w 48"/>
                <a:gd name="T5" fmla="*/ 48 h 48"/>
                <a:gd name="T6" fmla="*/ 24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24" y="0"/>
                  </a:moveTo>
                  <a:lnTo>
                    <a:pt x="48" y="48"/>
                  </a:lnTo>
                  <a:lnTo>
                    <a:pt x="0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3" name="Rectangle 439"/>
            <p:cNvSpPr>
              <a:spLocks noChangeArrowheads="1"/>
            </p:cNvSpPr>
            <p:nvPr/>
          </p:nvSpPr>
          <p:spPr bwMode="auto">
            <a:xfrm>
              <a:off x="-1119" y="2621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4" name="Line 440"/>
            <p:cNvSpPr>
              <a:spLocks noChangeShapeType="1"/>
            </p:cNvSpPr>
            <p:nvPr/>
          </p:nvSpPr>
          <p:spPr bwMode="auto">
            <a:xfrm flipH="1" flipV="1">
              <a:off x="-1113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5" name="Line 441"/>
            <p:cNvSpPr>
              <a:spLocks noChangeShapeType="1"/>
            </p:cNvSpPr>
            <p:nvPr/>
          </p:nvSpPr>
          <p:spPr bwMode="auto">
            <a:xfrm>
              <a:off x="-1089" y="265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6" name="Line 442"/>
            <p:cNvSpPr>
              <a:spLocks noChangeShapeType="1"/>
            </p:cNvSpPr>
            <p:nvPr/>
          </p:nvSpPr>
          <p:spPr bwMode="auto">
            <a:xfrm flipH="1">
              <a:off x="-1113" y="265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7" name="Line 443"/>
            <p:cNvSpPr>
              <a:spLocks noChangeShapeType="1"/>
            </p:cNvSpPr>
            <p:nvPr/>
          </p:nvSpPr>
          <p:spPr bwMode="auto">
            <a:xfrm flipV="1">
              <a:off x="-1089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Rectangle 444"/>
            <p:cNvSpPr>
              <a:spLocks noChangeArrowheads="1"/>
            </p:cNvSpPr>
            <p:nvPr/>
          </p:nvSpPr>
          <p:spPr bwMode="auto">
            <a:xfrm>
              <a:off x="-891" y="2621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9" name="Line 445"/>
            <p:cNvSpPr>
              <a:spLocks noChangeShapeType="1"/>
            </p:cNvSpPr>
            <p:nvPr/>
          </p:nvSpPr>
          <p:spPr bwMode="auto">
            <a:xfrm flipH="1" flipV="1">
              <a:off x="-885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0" name="Line 446"/>
            <p:cNvSpPr>
              <a:spLocks noChangeShapeType="1"/>
            </p:cNvSpPr>
            <p:nvPr/>
          </p:nvSpPr>
          <p:spPr bwMode="auto">
            <a:xfrm>
              <a:off x="-861" y="265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1" name="Line 447"/>
            <p:cNvSpPr>
              <a:spLocks noChangeShapeType="1"/>
            </p:cNvSpPr>
            <p:nvPr/>
          </p:nvSpPr>
          <p:spPr bwMode="auto">
            <a:xfrm flipH="1">
              <a:off x="-885" y="265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Line 448"/>
            <p:cNvSpPr>
              <a:spLocks noChangeShapeType="1"/>
            </p:cNvSpPr>
            <p:nvPr/>
          </p:nvSpPr>
          <p:spPr bwMode="auto">
            <a:xfrm flipV="1">
              <a:off x="-861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3" name="Rectangle 449"/>
            <p:cNvSpPr>
              <a:spLocks noChangeArrowheads="1"/>
            </p:cNvSpPr>
            <p:nvPr/>
          </p:nvSpPr>
          <p:spPr bwMode="auto">
            <a:xfrm>
              <a:off x="-657" y="2621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4" name="Line 450"/>
            <p:cNvSpPr>
              <a:spLocks noChangeShapeType="1"/>
            </p:cNvSpPr>
            <p:nvPr/>
          </p:nvSpPr>
          <p:spPr bwMode="auto">
            <a:xfrm flipH="1" flipV="1">
              <a:off x="-651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5" name="Line 451"/>
            <p:cNvSpPr>
              <a:spLocks noChangeShapeType="1"/>
            </p:cNvSpPr>
            <p:nvPr/>
          </p:nvSpPr>
          <p:spPr bwMode="auto">
            <a:xfrm>
              <a:off x="-627" y="265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6" name="Line 452"/>
            <p:cNvSpPr>
              <a:spLocks noChangeShapeType="1"/>
            </p:cNvSpPr>
            <p:nvPr/>
          </p:nvSpPr>
          <p:spPr bwMode="auto">
            <a:xfrm flipH="1">
              <a:off x="-651" y="265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7" name="Line 453"/>
            <p:cNvSpPr>
              <a:spLocks noChangeShapeType="1"/>
            </p:cNvSpPr>
            <p:nvPr/>
          </p:nvSpPr>
          <p:spPr bwMode="auto">
            <a:xfrm flipV="1">
              <a:off x="-627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8" name="Rectangle 454"/>
            <p:cNvSpPr>
              <a:spLocks noChangeArrowheads="1"/>
            </p:cNvSpPr>
            <p:nvPr/>
          </p:nvSpPr>
          <p:spPr bwMode="auto">
            <a:xfrm>
              <a:off x="-429" y="2615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9" name="Line 455"/>
            <p:cNvSpPr>
              <a:spLocks noChangeShapeType="1"/>
            </p:cNvSpPr>
            <p:nvPr/>
          </p:nvSpPr>
          <p:spPr bwMode="auto">
            <a:xfrm flipH="1" flipV="1">
              <a:off x="-423" y="262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Line 456"/>
            <p:cNvSpPr>
              <a:spLocks noChangeShapeType="1"/>
            </p:cNvSpPr>
            <p:nvPr/>
          </p:nvSpPr>
          <p:spPr bwMode="auto">
            <a:xfrm>
              <a:off x="-399" y="264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1" name="Line 457"/>
            <p:cNvSpPr>
              <a:spLocks noChangeShapeType="1"/>
            </p:cNvSpPr>
            <p:nvPr/>
          </p:nvSpPr>
          <p:spPr bwMode="auto">
            <a:xfrm flipH="1">
              <a:off x="-423" y="264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2" name="Line 458"/>
            <p:cNvSpPr>
              <a:spLocks noChangeShapeType="1"/>
            </p:cNvSpPr>
            <p:nvPr/>
          </p:nvSpPr>
          <p:spPr bwMode="auto">
            <a:xfrm flipV="1">
              <a:off x="-399" y="262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3" name="Rectangle 459"/>
            <p:cNvSpPr>
              <a:spLocks noChangeArrowheads="1"/>
            </p:cNvSpPr>
            <p:nvPr/>
          </p:nvSpPr>
          <p:spPr bwMode="auto">
            <a:xfrm>
              <a:off x="-201" y="2609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4" name="Line 460"/>
            <p:cNvSpPr>
              <a:spLocks noChangeShapeType="1"/>
            </p:cNvSpPr>
            <p:nvPr/>
          </p:nvSpPr>
          <p:spPr bwMode="auto">
            <a:xfrm flipH="1" flipV="1">
              <a:off x="-195" y="261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5" name="Line 461"/>
            <p:cNvSpPr>
              <a:spLocks noChangeShapeType="1"/>
            </p:cNvSpPr>
            <p:nvPr/>
          </p:nvSpPr>
          <p:spPr bwMode="auto">
            <a:xfrm>
              <a:off x="-171" y="263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6" name="Line 462"/>
            <p:cNvSpPr>
              <a:spLocks noChangeShapeType="1"/>
            </p:cNvSpPr>
            <p:nvPr/>
          </p:nvSpPr>
          <p:spPr bwMode="auto">
            <a:xfrm flipH="1">
              <a:off x="-195" y="263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7" name="Line 463"/>
            <p:cNvSpPr>
              <a:spLocks noChangeShapeType="1"/>
            </p:cNvSpPr>
            <p:nvPr/>
          </p:nvSpPr>
          <p:spPr bwMode="auto">
            <a:xfrm flipV="1">
              <a:off x="-171" y="261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8" name="Rectangle 464"/>
            <p:cNvSpPr>
              <a:spLocks noChangeArrowheads="1"/>
            </p:cNvSpPr>
            <p:nvPr/>
          </p:nvSpPr>
          <p:spPr bwMode="auto">
            <a:xfrm>
              <a:off x="27" y="2603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9" name="Line 465"/>
            <p:cNvSpPr>
              <a:spLocks noChangeShapeType="1"/>
            </p:cNvSpPr>
            <p:nvPr/>
          </p:nvSpPr>
          <p:spPr bwMode="auto">
            <a:xfrm flipH="1" flipV="1">
              <a:off x="33" y="260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0" name="Line 466"/>
            <p:cNvSpPr>
              <a:spLocks noChangeShapeType="1"/>
            </p:cNvSpPr>
            <p:nvPr/>
          </p:nvSpPr>
          <p:spPr bwMode="auto">
            <a:xfrm>
              <a:off x="57" y="263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1" name="Line 467"/>
            <p:cNvSpPr>
              <a:spLocks noChangeShapeType="1"/>
            </p:cNvSpPr>
            <p:nvPr/>
          </p:nvSpPr>
          <p:spPr bwMode="auto">
            <a:xfrm flipH="1">
              <a:off x="33" y="263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2" name="Line 468"/>
            <p:cNvSpPr>
              <a:spLocks noChangeShapeType="1"/>
            </p:cNvSpPr>
            <p:nvPr/>
          </p:nvSpPr>
          <p:spPr bwMode="auto">
            <a:xfrm flipV="1">
              <a:off x="57" y="260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3" name="Rectangle 469"/>
            <p:cNvSpPr>
              <a:spLocks noChangeArrowheads="1"/>
            </p:cNvSpPr>
            <p:nvPr/>
          </p:nvSpPr>
          <p:spPr bwMode="auto">
            <a:xfrm>
              <a:off x="261" y="2597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4" name="Line 470"/>
            <p:cNvSpPr>
              <a:spLocks noChangeShapeType="1"/>
            </p:cNvSpPr>
            <p:nvPr/>
          </p:nvSpPr>
          <p:spPr bwMode="auto">
            <a:xfrm flipH="1" flipV="1">
              <a:off x="267" y="260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5" name="Line 471"/>
            <p:cNvSpPr>
              <a:spLocks noChangeShapeType="1"/>
            </p:cNvSpPr>
            <p:nvPr/>
          </p:nvSpPr>
          <p:spPr bwMode="auto">
            <a:xfrm>
              <a:off x="291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6" name="Line 472"/>
            <p:cNvSpPr>
              <a:spLocks noChangeShapeType="1"/>
            </p:cNvSpPr>
            <p:nvPr/>
          </p:nvSpPr>
          <p:spPr bwMode="auto">
            <a:xfrm flipH="1">
              <a:off x="267" y="2627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7" name="Line 473"/>
            <p:cNvSpPr>
              <a:spLocks noChangeShapeType="1"/>
            </p:cNvSpPr>
            <p:nvPr/>
          </p:nvSpPr>
          <p:spPr bwMode="auto">
            <a:xfrm flipV="1">
              <a:off x="291" y="260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8" name="Rectangle 474"/>
            <p:cNvSpPr>
              <a:spLocks noChangeArrowheads="1"/>
            </p:cNvSpPr>
            <p:nvPr/>
          </p:nvSpPr>
          <p:spPr bwMode="auto">
            <a:xfrm>
              <a:off x="489" y="2705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9" name="Line 475"/>
            <p:cNvSpPr>
              <a:spLocks noChangeShapeType="1"/>
            </p:cNvSpPr>
            <p:nvPr/>
          </p:nvSpPr>
          <p:spPr bwMode="auto">
            <a:xfrm flipH="1" flipV="1">
              <a:off x="495" y="271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0" name="Line 476"/>
            <p:cNvSpPr>
              <a:spLocks noChangeShapeType="1"/>
            </p:cNvSpPr>
            <p:nvPr/>
          </p:nvSpPr>
          <p:spPr bwMode="auto">
            <a:xfrm>
              <a:off x="519" y="273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1" name="Line 477"/>
            <p:cNvSpPr>
              <a:spLocks noChangeShapeType="1"/>
            </p:cNvSpPr>
            <p:nvPr/>
          </p:nvSpPr>
          <p:spPr bwMode="auto">
            <a:xfrm flipH="1">
              <a:off x="495" y="273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2" name="Line 478"/>
            <p:cNvSpPr>
              <a:spLocks noChangeShapeType="1"/>
            </p:cNvSpPr>
            <p:nvPr/>
          </p:nvSpPr>
          <p:spPr bwMode="auto">
            <a:xfrm flipV="1">
              <a:off x="519" y="271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3" name="Rectangle 479"/>
            <p:cNvSpPr>
              <a:spLocks noChangeArrowheads="1"/>
            </p:cNvSpPr>
            <p:nvPr/>
          </p:nvSpPr>
          <p:spPr bwMode="auto">
            <a:xfrm>
              <a:off x="717" y="2663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4" name="Line 480"/>
            <p:cNvSpPr>
              <a:spLocks noChangeShapeType="1"/>
            </p:cNvSpPr>
            <p:nvPr/>
          </p:nvSpPr>
          <p:spPr bwMode="auto">
            <a:xfrm flipH="1" flipV="1">
              <a:off x="723" y="266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5" name="Line 481"/>
            <p:cNvSpPr>
              <a:spLocks noChangeShapeType="1"/>
            </p:cNvSpPr>
            <p:nvPr/>
          </p:nvSpPr>
          <p:spPr bwMode="auto">
            <a:xfrm>
              <a:off x="747" y="269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6" name="Line 482"/>
            <p:cNvSpPr>
              <a:spLocks noChangeShapeType="1"/>
            </p:cNvSpPr>
            <p:nvPr/>
          </p:nvSpPr>
          <p:spPr bwMode="auto">
            <a:xfrm flipH="1">
              <a:off x="723" y="269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7" name="Line 483"/>
            <p:cNvSpPr>
              <a:spLocks noChangeShapeType="1"/>
            </p:cNvSpPr>
            <p:nvPr/>
          </p:nvSpPr>
          <p:spPr bwMode="auto">
            <a:xfrm flipV="1">
              <a:off x="747" y="266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8" name="Rectangle 484"/>
            <p:cNvSpPr>
              <a:spLocks noChangeArrowheads="1"/>
            </p:cNvSpPr>
            <p:nvPr/>
          </p:nvSpPr>
          <p:spPr bwMode="auto">
            <a:xfrm>
              <a:off x="945" y="2633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9" name="Line 485"/>
            <p:cNvSpPr>
              <a:spLocks noChangeShapeType="1"/>
            </p:cNvSpPr>
            <p:nvPr/>
          </p:nvSpPr>
          <p:spPr bwMode="auto">
            <a:xfrm flipH="1" flipV="1">
              <a:off x="951" y="263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0" name="Line 486"/>
            <p:cNvSpPr>
              <a:spLocks noChangeShapeType="1"/>
            </p:cNvSpPr>
            <p:nvPr/>
          </p:nvSpPr>
          <p:spPr bwMode="auto">
            <a:xfrm>
              <a:off x="975" y="266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1" name="Line 487"/>
            <p:cNvSpPr>
              <a:spLocks noChangeShapeType="1"/>
            </p:cNvSpPr>
            <p:nvPr/>
          </p:nvSpPr>
          <p:spPr bwMode="auto">
            <a:xfrm flipH="1">
              <a:off x="951" y="2663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2" name="Line 488"/>
            <p:cNvSpPr>
              <a:spLocks noChangeShapeType="1"/>
            </p:cNvSpPr>
            <p:nvPr/>
          </p:nvSpPr>
          <p:spPr bwMode="auto">
            <a:xfrm flipV="1">
              <a:off x="975" y="2639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3" name="Rectangle 489"/>
            <p:cNvSpPr>
              <a:spLocks noChangeArrowheads="1"/>
            </p:cNvSpPr>
            <p:nvPr/>
          </p:nvSpPr>
          <p:spPr bwMode="auto">
            <a:xfrm>
              <a:off x="1179" y="2615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4" name="Line 490"/>
            <p:cNvSpPr>
              <a:spLocks noChangeShapeType="1"/>
            </p:cNvSpPr>
            <p:nvPr/>
          </p:nvSpPr>
          <p:spPr bwMode="auto">
            <a:xfrm flipH="1" flipV="1">
              <a:off x="1185" y="262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5" name="Line 491"/>
            <p:cNvSpPr>
              <a:spLocks noChangeShapeType="1"/>
            </p:cNvSpPr>
            <p:nvPr/>
          </p:nvSpPr>
          <p:spPr bwMode="auto">
            <a:xfrm>
              <a:off x="1209" y="264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6" name="Line 492"/>
            <p:cNvSpPr>
              <a:spLocks noChangeShapeType="1"/>
            </p:cNvSpPr>
            <p:nvPr/>
          </p:nvSpPr>
          <p:spPr bwMode="auto">
            <a:xfrm flipH="1">
              <a:off x="1185" y="264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7" name="Line 493"/>
            <p:cNvSpPr>
              <a:spLocks noChangeShapeType="1"/>
            </p:cNvSpPr>
            <p:nvPr/>
          </p:nvSpPr>
          <p:spPr bwMode="auto">
            <a:xfrm flipV="1">
              <a:off x="1209" y="262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8" name="Rectangle 494"/>
            <p:cNvSpPr>
              <a:spLocks noChangeArrowheads="1"/>
            </p:cNvSpPr>
            <p:nvPr/>
          </p:nvSpPr>
          <p:spPr bwMode="auto">
            <a:xfrm>
              <a:off x="1407" y="2615"/>
              <a:ext cx="72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9" name="Line 495"/>
            <p:cNvSpPr>
              <a:spLocks noChangeShapeType="1"/>
            </p:cNvSpPr>
            <p:nvPr/>
          </p:nvSpPr>
          <p:spPr bwMode="auto">
            <a:xfrm flipH="1" flipV="1">
              <a:off x="1413" y="262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0" name="Line 496"/>
            <p:cNvSpPr>
              <a:spLocks noChangeShapeType="1"/>
            </p:cNvSpPr>
            <p:nvPr/>
          </p:nvSpPr>
          <p:spPr bwMode="auto">
            <a:xfrm>
              <a:off x="1437" y="264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1" name="Line 497"/>
            <p:cNvSpPr>
              <a:spLocks noChangeShapeType="1"/>
            </p:cNvSpPr>
            <p:nvPr/>
          </p:nvSpPr>
          <p:spPr bwMode="auto">
            <a:xfrm flipH="1">
              <a:off x="1413" y="2645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2" name="Line 498"/>
            <p:cNvSpPr>
              <a:spLocks noChangeShapeType="1"/>
            </p:cNvSpPr>
            <p:nvPr/>
          </p:nvSpPr>
          <p:spPr bwMode="auto">
            <a:xfrm flipV="1">
              <a:off x="1437" y="2621"/>
              <a:ext cx="24" cy="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3" name="Rectangle 499"/>
            <p:cNvSpPr>
              <a:spLocks noChangeArrowheads="1"/>
            </p:cNvSpPr>
            <p:nvPr/>
          </p:nvSpPr>
          <p:spPr bwMode="auto">
            <a:xfrm>
              <a:off x="-1298" y="2995"/>
              <a:ext cx="4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4" name="Rectangle 500"/>
            <p:cNvSpPr>
              <a:spLocks noChangeArrowheads="1"/>
            </p:cNvSpPr>
            <p:nvPr/>
          </p:nvSpPr>
          <p:spPr bwMode="auto">
            <a:xfrm>
              <a:off x="-1341" y="2755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5" name="Rectangle 501"/>
            <p:cNvSpPr>
              <a:spLocks noChangeArrowheads="1"/>
            </p:cNvSpPr>
            <p:nvPr/>
          </p:nvSpPr>
          <p:spPr bwMode="auto">
            <a:xfrm>
              <a:off x="-1383" y="2516"/>
              <a:ext cx="1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100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6" name="Rectangle 502"/>
            <p:cNvSpPr>
              <a:spLocks noChangeArrowheads="1"/>
            </p:cNvSpPr>
            <p:nvPr/>
          </p:nvSpPr>
          <p:spPr bwMode="auto">
            <a:xfrm>
              <a:off x="-1383" y="2275"/>
              <a:ext cx="1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150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7" name="Rectangle 503"/>
            <p:cNvSpPr>
              <a:spLocks noChangeArrowheads="1"/>
            </p:cNvSpPr>
            <p:nvPr/>
          </p:nvSpPr>
          <p:spPr bwMode="auto">
            <a:xfrm>
              <a:off x="-1383" y="2035"/>
              <a:ext cx="1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200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8" name="Rectangle 504"/>
            <p:cNvSpPr>
              <a:spLocks noChangeArrowheads="1"/>
            </p:cNvSpPr>
            <p:nvPr/>
          </p:nvSpPr>
          <p:spPr bwMode="auto">
            <a:xfrm>
              <a:off x="-1383" y="1795"/>
              <a:ext cx="1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250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9" name="Rectangle 505"/>
            <p:cNvSpPr>
              <a:spLocks noChangeArrowheads="1"/>
            </p:cNvSpPr>
            <p:nvPr/>
          </p:nvSpPr>
          <p:spPr bwMode="auto">
            <a:xfrm>
              <a:off x="-1383" y="1555"/>
              <a:ext cx="1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300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0" name="Rectangle 506"/>
            <p:cNvSpPr>
              <a:spLocks noChangeArrowheads="1"/>
            </p:cNvSpPr>
            <p:nvPr/>
          </p:nvSpPr>
          <p:spPr bwMode="auto">
            <a:xfrm>
              <a:off x="-1151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98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1" name="Rectangle 507"/>
            <p:cNvSpPr>
              <a:spLocks noChangeArrowheads="1"/>
            </p:cNvSpPr>
            <p:nvPr/>
          </p:nvSpPr>
          <p:spPr bwMode="auto">
            <a:xfrm>
              <a:off x="-923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99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2" name="Rectangle 508"/>
            <p:cNvSpPr>
              <a:spLocks noChangeArrowheads="1"/>
            </p:cNvSpPr>
            <p:nvPr/>
          </p:nvSpPr>
          <p:spPr bwMode="auto">
            <a:xfrm>
              <a:off x="-690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00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3" name="Rectangle 509"/>
            <p:cNvSpPr>
              <a:spLocks noChangeArrowheads="1"/>
            </p:cNvSpPr>
            <p:nvPr/>
          </p:nvSpPr>
          <p:spPr bwMode="auto">
            <a:xfrm>
              <a:off x="-462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01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4" name="Rectangle 510"/>
            <p:cNvSpPr>
              <a:spLocks noChangeArrowheads="1"/>
            </p:cNvSpPr>
            <p:nvPr/>
          </p:nvSpPr>
          <p:spPr bwMode="auto">
            <a:xfrm>
              <a:off x="-234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02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5" name="Rectangle 511"/>
            <p:cNvSpPr>
              <a:spLocks noChangeArrowheads="1"/>
            </p:cNvSpPr>
            <p:nvPr/>
          </p:nvSpPr>
          <p:spPr bwMode="auto">
            <a:xfrm>
              <a:off x="-6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03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6" name="Rectangle 512"/>
            <p:cNvSpPr>
              <a:spLocks noChangeArrowheads="1"/>
            </p:cNvSpPr>
            <p:nvPr/>
          </p:nvSpPr>
          <p:spPr bwMode="auto">
            <a:xfrm>
              <a:off x="229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04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7" name="Rectangle 513"/>
            <p:cNvSpPr>
              <a:spLocks noChangeArrowheads="1"/>
            </p:cNvSpPr>
            <p:nvPr/>
          </p:nvSpPr>
          <p:spPr bwMode="auto">
            <a:xfrm>
              <a:off x="457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05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8" name="Rectangle 514"/>
            <p:cNvSpPr>
              <a:spLocks noChangeArrowheads="1"/>
            </p:cNvSpPr>
            <p:nvPr/>
          </p:nvSpPr>
          <p:spPr bwMode="auto">
            <a:xfrm>
              <a:off x="685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06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9" name="Rectangle 515"/>
            <p:cNvSpPr>
              <a:spLocks noChangeArrowheads="1"/>
            </p:cNvSpPr>
            <p:nvPr/>
          </p:nvSpPr>
          <p:spPr bwMode="auto">
            <a:xfrm>
              <a:off x="913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07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70" name="Rectangle 516"/>
            <p:cNvSpPr>
              <a:spLocks noChangeArrowheads="1"/>
            </p:cNvSpPr>
            <p:nvPr/>
          </p:nvSpPr>
          <p:spPr bwMode="auto">
            <a:xfrm>
              <a:off x="1147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08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71" name="Rectangle 517"/>
            <p:cNvSpPr>
              <a:spLocks noChangeArrowheads="1"/>
            </p:cNvSpPr>
            <p:nvPr/>
          </p:nvSpPr>
          <p:spPr bwMode="auto">
            <a:xfrm>
              <a:off x="1375" y="3101"/>
              <a:ext cx="9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09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aphicFrame>
        <p:nvGraphicFramePr>
          <p:cNvPr id="172" name="Group 761"/>
          <p:cNvGraphicFramePr>
            <a:graphicFrameLocks noGrp="1"/>
          </p:cNvGraphicFramePr>
          <p:nvPr>
            <p:extLst/>
          </p:nvPr>
        </p:nvGraphicFramePr>
        <p:xfrm>
          <a:off x="1173163" y="2216800"/>
          <a:ext cx="1439862" cy="941880"/>
        </p:xfrm>
        <a:graphic>
          <a:graphicData uri="http://schemas.openxmlformats.org/drawingml/2006/table">
            <a:tbl>
              <a:tblPr/>
              <a:tblGrid>
                <a:gridCol w="449837"/>
                <a:gridCol w="990025"/>
              </a:tblGrid>
              <a:tr h="18827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구분</a:t>
                      </a:r>
                    </a:p>
                  </a:txBody>
                  <a:tcPr marL="36000" marR="36000" marT="17988" marB="17988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연평균성장률</a:t>
                      </a:r>
                    </a:p>
                  </a:txBody>
                  <a:tcPr marL="36000" marR="36000" marT="17988" marB="1798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8827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국립</a:t>
                      </a:r>
                    </a:p>
                  </a:txBody>
                  <a:tcPr marL="36000" marR="36000" marT="17988" marB="17988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1.5%</a:t>
                      </a:r>
                    </a:p>
                  </a:txBody>
                  <a:tcPr marL="36000" marR="36000" marT="17988" marB="1798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827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공립</a:t>
                      </a:r>
                    </a:p>
                  </a:txBody>
                  <a:tcPr marL="36000" marR="36000" marT="17988" marB="17988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23.1%</a:t>
                      </a:r>
                    </a:p>
                  </a:txBody>
                  <a:tcPr marL="36000" marR="36000" marT="17988" marB="1798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827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사립</a:t>
                      </a:r>
                    </a:p>
                  </a:txBody>
                  <a:tcPr marL="36000" marR="36000" marT="17988" marB="17988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12.0%</a:t>
                      </a:r>
                    </a:p>
                  </a:txBody>
                  <a:tcPr marL="36000" marR="36000" marT="17988" marB="1798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827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대학</a:t>
                      </a:r>
                    </a:p>
                  </a:txBody>
                  <a:tcPr marL="36000" marR="36000" marT="17988" marB="17988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Tahoma" pitchFamily="34" charset="0"/>
                        </a:rPr>
                        <a:t>0.1%</a:t>
                      </a:r>
                    </a:p>
                  </a:txBody>
                  <a:tcPr marL="36000" marR="36000" marT="17988" marB="1798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3" name="Text Box 762"/>
          <p:cNvSpPr txBox="1">
            <a:spLocks noChangeArrowheads="1"/>
          </p:cNvSpPr>
          <p:nvPr/>
        </p:nvSpPr>
        <p:spPr bwMode="auto">
          <a:xfrm>
            <a:off x="4294450" y="2316812"/>
            <a:ext cx="2741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200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255</a:t>
            </a:r>
          </a:p>
        </p:txBody>
      </p:sp>
      <p:sp>
        <p:nvSpPr>
          <p:cNvPr id="174" name="Text Box 763"/>
          <p:cNvSpPr txBox="1">
            <a:spLocks noChangeArrowheads="1"/>
          </p:cNvSpPr>
          <p:nvPr/>
        </p:nvSpPr>
        <p:spPr bwMode="auto">
          <a:xfrm>
            <a:off x="3311907" y="1799287"/>
            <a:ext cx="143789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(2009. 12. 31 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기준 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단위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75" name="Text Box 764"/>
          <p:cNvSpPr txBox="1">
            <a:spLocks noChangeArrowheads="1"/>
          </p:cNvSpPr>
          <p:nvPr/>
        </p:nvSpPr>
        <p:spPr bwMode="auto">
          <a:xfrm>
            <a:off x="4291275" y="2608912"/>
            <a:ext cx="2741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200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215</a:t>
            </a:r>
          </a:p>
        </p:txBody>
      </p:sp>
      <p:sp>
        <p:nvSpPr>
          <p:cNvPr id="176" name="Text Box 765"/>
          <p:cNvSpPr txBox="1">
            <a:spLocks noChangeArrowheads="1"/>
          </p:cNvSpPr>
          <p:nvPr/>
        </p:nvSpPr>
        <p:spPr bwMode="auto">
          <a:xfrm>
            <a:off x="4510947" y="3612212"/>
            <a:ext cx="15068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82</a:t>
            </a:r>
          </a:p>
        </p:txBody>
      </p:sp>
      <p:sp>
        <p:nvSpPr>
          <p:cNvPr id="177" name="Text Box 766"/>
          <p:cNvSpPr txBox="1">
            <a:spLocks noChangeArrowheads="1"/>
          </p:cNvSpPr>
          <p:nvPr/>
        </p:nvSpPr>
        <p:spPr bwMode="auto">
          <a:xfrm>
            <a:off x="4355372" y="3855100"/>
            <a:ext cx="15068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</a:t>
            </a:r>
          </a:p>
        </p:txBody>
      </p:sp>
      <p:sp>
        <p:nvSpPr>
          <p:cNvPr id="178" name="Rectangle 927"/>
          <p:cNvSpPr>
            <a:spLocks noChangeArrowheads="1"/>
          </p:cNvSpPr>
          <p:nvPr/>
        </p:nvSpPr>
        <p:spPr bwMode="auto">
          <a:xfrm>
            <a:off x="5367338" y="3888437"/>
            <a:ext cx="98425" cy="360363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9" name="Rectangle 928"/>
          <p:cNvSpPr>
            <a:spLocks noChangeArrowheads="1"/>
          </p:cNvSpPr>
          <p:nvPr/>
        </p:nvSpPr>
        <p:spPr bwMode="auto">
          <a:xfrm>
            <a:off x="5607050" y="4207525"/>
            <a:ext cx="98425" cy="41275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0" name="Rectangle 929"/>
          <p:cNvSpPr>
            <a:spLocks noChangeArrowheads="1"/>
          </p:cNvSpPr>
          <p:nvPr/>
        </p:nvSpPr>
        <p:spPr bwMode="auto">
          <a:xfrm>
            <a:off x="5846763" y="4213875"/>
            <a:ext cx="98425" cy="34925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1" name="Rectangle 930"/>
          <p:cNvSpPr>
            <a:spLocks noChangeArrowheads="1"/>
          </p:cNvSpPr>
          <p:nvPr/>
        </p:nvSpPr>
        <p:spPr bwMode="auto">
          <a:xfrm>
            <a:off x="6086475" y="4201175"/>
            <a:ext cx="98425" cy="47625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2" name="Rectangle 931"/>
          <p:cNvSpPr>
            <a:spLocks noChangeArrowheads="1"/>
          </p:cNvSpPr>
          <p:nvPr/>
        </p:nvSpPr>
        <p:spPr bwMode="auto">
          <a:xfrm>
            <a:off x="6326188" y="4228162"/>
            <a:ext cx="90487" cy="20638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3" name="Rectangle 932"/>
          <p:cNvSpPr>
            <a:spLocks noChangeArrowheads="1"/>
          </p:cNvSpPr>
          <p:nvPr/>
        </p:nvSpPr>
        <p:spPr bwMode="auto">
          <a:xfrm>
            <a:off x="6557963" y="4193237"/>
            <a:ext cx="98425" cy="55563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4" name="Rectangle 933"/>
          <p:cNvSpPr>
            <a:spLocks noChangeArrowheads="1"/>
          </p:cNvSpPr>
          <p:nvPr/>
        </p:nvSpPr>
        <p:spPr bwMode="auto">
          <a:xfrm>
            <a:off x="6797675" y="4236100"/>
            <a:ext cx="98425" cy="12700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5" name="Rectangle 934"/>
          <p:cNvSpPr>
            <a:spLocks noChangeArrowheads="1"/>
          </p:cNvSpPr>
          <p:nvPr/>
        </p:nvSpPr>
        <p:spPr bwMode="auto">
          <a:xfrm>
            <a:off x="7037388" y="3888437"/>
            <a:ext cx="98425" cy="360363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6" name="Rectangle 935"/>
          <p:cNvSpPr>
            <a:spLocks noChangeArrowheads="1"/>
          </p:cNvSpPr>
          <p:nvPr/>
        </p:nvSpPr>
        <p:spPr bwMode="auto">
          <a:xfrm>
            <a:off x="7277100" y="4034487"/>
            <a:ext cx="98425" cy="214313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7" name="Rectangle 936"/>
          <p:cNvSpPr>
            <a:spLocks noChangeArrowheads="1"/>
          </p:cNvSpPr>
          <p:nvPr/>
        </p:nvSpPr>
        <p:spPr bwMode="auto">
          <a:xfrm>
            <a:off x="7516813" y="4131325"/>
            <a:ext cx="98425" cy="117475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8" name="Rectangle 937"/>
          <p:cNvSpPr>
            <a:spLocks noChangeArrowheads="1"/>
          </p:cNvSpPr>
          <p:nvPr/>
        </p:nvSpPr>
        <p:spPr bwMode="auto">
          <a:xfrm>
            <a:off x="7754938" y="4110687"/>
            <a:ext cx="98425" cy="138113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9" name="Rectangle 938"/>
          <p:cNvSpPr>
            <a:spLocks noChangeArrowheads="1"/>
          </p:cNvSpPr>
          <p:nvPr/>
        </p:nvSpPr>
        <p:spPr bwMode="auto">
          <a:xfrm>
            <a:off x="7994650" y="4145612"/>
            <a:ext cx="98425" cy="103188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0" name="Rectangle 939"/>
          <p:cNvSpPr>
            <a:spLocks noChangeArrowheads="1"/>
          </p:cNvSpPr>
          <p:nvPr/>
        </p:nvSpPr>
        <p:spPr bwMode="auto">
          <a:xfrm>
            <a:off x="8234363" y="4151962"/>
            <a:ext cx="92075" cy="96838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1" name="Rectangle 940"/>
          <p:cNvSpPr>
            <a:spLocks noChangeArrowheads="1"/>
          </p:cNvSpPr>
          <p:nvPr/>
        </p:nvSpPr>
        <p:spPr bwMode="auto">
          <a:xfrm>
            <a:off x="8466138" y="4028137"/>
            <a:ext cx="100012" cy="220663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2" name="Rectangle 941"/>
          <p:cNvSpPr>
            <a:spLocks noChangeArrowheads="1"/>
          </p:cNvSpPr>
          <p:nvPr/>
        </p:nvSpPr>
        <p:spPr bwMode="auto">
          <a:xfrm>
            <a:off x="8705850" y="4075762"/>
            <a:ext cx="98425" cy="173038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3" name="Rectangle 942"/>
          <p:cNvSpPr>
            <a:spLocks noChangeArrowheads="1"/>
          </p:cNvSpPr>
          <p:nvPr/>
        </p:nvSpPr>
        <p:spPr bwMode="auto">
          <a:xfrm>
            <a:off x="8945563" y="4110687"/>
            <a:ext cx="98425" cy="138113"/>
          </a:xfrm>
          <a:prstGeom prst="rect">
            <a:avLst/>
          </a:prstGeom>
          <a:solidFill>
            <a:srgbClr val="9933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4" name="Freeform 943"/>
          <p:cNvSpPr>
            <a:spLocks/>
          </p:cNvSpPr>
          <p:nvPr/>
        </p:nvSpPr>
        <p:spPr bwMode="auto">
          <a:xfrm>
            <a:off x="5297488" y="2219975"/>
            <a:ext cx="28575" cy="2028825"/>
          </a:xfrm>
          <a:custGeom>
            <a:avLst/>
            <a:gdLst>
              <a:gd name="T0" fmla="*/ 0 w 4"/>
              <a:gd name="T1" fmla="*/ 0 h 293"/>
              <a:gd name="T2" fmla="*/ 0 w 4"/>
              <a:gd name="T3" fmla="*/ 293 h 293"/>
              <a:gd name="T4" fmla="*/ 4 w 4"/>
              <a:gd name="T5" fmla="*/ 293 h 293"/>
              <a:gd name="T6" fmla="*/ 0 60000 65536"/>
              <a:gd name="T7" fmla="*/ 0 60000 65536"/>
              <a:gd name="T8" fmla="*/ 0 60000 65536"/>
              <a:gd name="T9" fmla="*/ 0 w 4"/>
              <a:gd name="T10" fmla="*/ 0 h 293"/>
              <a:gd name="T11" fmla="*/ 4 w 4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" h="293">
                <a:moveTo>
                  <a:pt x="0" y="0"/>
                </a:moveTo>
                <a:lnTo>
                  <a:pt x="0" y="293"/>
                </a:lnTo>
                <a:lnTo>
                  <a:pt x="4" y="29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5" name="Line 944"/>
          <p:cNvSpPr>
            <a:spLocks noChangeShapeType="1"/>
          </p:cNvSpPr>
          <p:nvPr/>
        </p:nvSpPr>
        <p:spPr bwMode="auto">
          <a:xfrm>
            <a:off x="5297488" y="4063062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6" name="Line 945"/>
          <p:cNvSpPr>
            <a:spLocks noChangeShapeType="1"/>
          </p:cNvSpPr>
          <p:nvPr/>
        </p:nvSpPr>
        <p:spPr bwMode="auto">
          <a:xfrm>
            <a:off x="5297488" y="3882087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7" name="Line 946"/>
          <p:cNvSpPr>
            <a:spLocks noChangeShapeType="1"/>
          </p:cNvSpPr>
          <p:nvPr/>
        </p:nvSpPr>
        <p:spPr bwMode="auto">
          <a:xfrm>
            <a:off x="5297488" y="3694762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8" name="Line 947"/>
          <p:cNvSpPr>
            <a:spLocks noChangeShapeType="1"/>
          </p:cNvSpPr>
          <p:nvPr/>
        </p:nvSpPr>
        <p:spPr bwMode="auto">
          <a:xfrm>
            <a:off x="5297488" y="3509025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9" name="Line 948"/>
          <p:cNvSpPr>
            <a:spLocks noChangeShapeType="1"/>
          </p:cNvSpPr>
          <p:nvPr/>
        </p:nvSpPr>
        <p:spPr bwMode="auto">
          <a:xfrm>
            <a:off x="5297488" y="3328050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0" name="Line 949"/>
          <p:cNvSpPr>
            <a:spLocks noChangeShapeType="1"/>
          </p:cNvSpPr>
          <p:nvPr/>
        </p:nvSpPr>
        <p:spPr bwMode="auto">
          <a:xfrm>
            <a:off x="5297488" y="3142312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1" name="Line 950"/>
          <p:cNvSpPr>
            <a:spLocks noChangeShapeType="1"/>
          </p:cNvSpPr>
          <p:nvPr/>
        </p:nvSpPr>
        <p:spPr bwMode="auto">
          <a:xfrm>
            <a:off x="5297488" y="2961337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2" name="Line 951"/>
          <p:cNvSpPr>
            <a:spLocks noChangeShapeType="1"/>
          </p:cNvSpPr>
          <p:nvPr/>
        </p:nvSpPr>
        <p:spPr bwMode="auto">
          <a:xfrm>
            <a:off x="5297488" y="2774012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3" name="Line 952"/>
          <p:cNvSpPr>
            <a:spLocks noChangeShapeType="1"/>
          </p:cNvSpPr>
          <p:nvPr/>
        </p:nvSpPr>
        <p:spPr bwMode="auto">
          <a:xfrm>
            <a:off x="5297488" y="2588275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4" name="Line 953"/>
          <p:cNvSpPr>
            <a:spLocks noChangeShapeType="1"/>
          </p:cNvSpPr>
          <p:nvPr/>
        </p:nvSpPr>
        <p:spPr bwMode="auto">
          <a:xfrm>
            <a:off x="5297488" y="2407300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5" name="Line 954"/>
          <p:cNvSpPr>
            <a:spLocks noChangeShapeType="1"/>
          </p:cNvSpPr>
          <p:nvPr/>
        </p:nvSpPr>
        <p:spPr bwMode="auto">
          <a:xfrm>
            <a:off x="5297488" y="2219975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" name="Line 955"/>
          <p:cNvSpPr>
            <a:spLocks noChangeShapeType="1"/>
          </p:cNvSpPr>
          <p:nvPr/>
        </p:nvSpPr>
        <p:spPr bwMode="auto">
          <a:xfrm>
            <a:off x="5297488" y="4248800"/>
            <a:ext cx="38179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7" name="Line 956"/>
          <p:cNvSpPr>
            <a:spLocks noChangeShapeType="1"/>
          </p:cNvSpPr>
          <p:nvPr/>
        </p:nvSpPr>
        <p:spPr bwMode="auto">
          <a:xfrm flipV="1">
            <a:off x="5297488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" name="Line 957"/>
          <p:cNvSpPr>
            <a:spLocks noChangeShapeType="1"/>
          </p:cNvSpPr>
          <p:nvPr/>
        </p:nvSpPr>
        <p:spPr bwMode="auto">
          <a:xfrm flipV="1">
            <a:off x="5537200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9" name="Line 958"/>
          <p:cNvSpPr>
            <a:spLocks noChangeShapeType="1"/>
          </p:cNvSpPr>
          <p:nvPr/>
        </p:nvSpPr>
        <p:spPr bwMode="auto">
          <a:xfrm flipV="1">
            <a:off x="5776913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0" name="Line 959"/>
          <p:cNvSpPr>
            <a:spLocks noChangeShapeType="1"/>
          </p:cNvSpPr>
          <p:nvPr/>
        </p:nvSpPr>
        <p:spPr bwMode="auto">
          <a:xfrm flipV="1">
            <a:off x="6016625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" name="Line 960"/>
          <p:cNvSpPr>
            <a:spLocks noChangeShapeType="1"/>
          </p:cNvSpPr>
          <p:nvPr/>
        </p:nvSpPr>
        <p:spPr bwMode="auto">
          <a:xfrm flipV="1">
            <a:off x="6254750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2" name="Line 961"/>
          <p:cNvSpPr>
            <a:spLocks noChangeShapeType="1"/>
          </p:cNvSpPr>
          <p:nvPr/>
        </p:nvSpPr>
        <p:spPr bwMode="auto">
          <a:xfrm flipV="1">
            <a:off x="6488113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3" name="Line 962"/>
          <p:cNvSpPr>
            <a:spLocks noChangeShapeType="1"/>
          </p:cNvSpPr>
          <p:nvPr/>
        </p:nvSpPr>
        <p:spPr bwMode="auto">
          <a:xfrm flipV="1">
            <a:off x="6727825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4" name="Line 963"/>
          <p:cNvSpPr>
            <a:spLocks noChangeShapeType="1"/>
          </p:cNvSpPr>
          <p:nvPr/>
        </p:nvSpPr>
        <p:spPr bwMode="auto">
          <a:xfrm flipV="1">
            <a:off x="6965950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5" name="Line 964"/>
          <p:cNvSpPr>
            <a:spLocks noChangeShapeType="1"/>
          </p:cNvSpPr>
          <p:nvPr/>
        </p:nvSpPr>
        <p:spPr bwMode="auto">
          <a:xfrm flipV="1">
            <a:off x="7205663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6" name="Line 965"/>
          <p:cNvSpPr>
            <a:spLocks noChangeShapeType="1"/>
          </p:cNvSpPr>
          <p:nvPr/>
        </p:nvSpPr>
        <p:spPr bwMode="auto">
          <a:xfrm flipV="1">
            <a:off x="7445375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7" name="Line 966"/>
          <p:cNvSpPr>
            <a:spLocks noChangeShapeType="1"/>
          </p:cNvSpPr>
          <p:nvPr/>
        </p:nvSpPr>
        <p:spPr bwMode="auto">
          <a:xfrm flipV="1">
            <a:off x="7685088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8" name="Line 967"/>
          <p:cNvSpPr>
            <a:spLocks noChangeShapeType="1"/>
          </p:cNvSpPr>
          <p:nvPr/>
        </p:nvSpPr>
        <p:spPr bwMode="auto">
          <a:xfrm flipV="1">
            <a:off x="7924800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9" name="Line 968"/>
          <p:cNvSpPr>
            <a:spLocks noChangeShapeType="1"/>
          </p:cNvSpPr>
          <p:nvPr/>
        </p:nvSpPr>
        <p:spPr bwMode="auto">
          <a:xfrm flipV="1">
            <a:off x="8164513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0" name="Line 969"/>
          <p:cNvSpPr>
            <a:spLocks noChangeShapeType="1"/>
          </p:cNvSpPr>
          <p:nvPr/>
        </p:nvSpPr>
        <p:spPr bwMode="auto">
          <a:xfrm flipV="1">
            <a:off x="8396288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1" name="Line 970"/>
          <p:cNvSpPr>
            <a:spLocks noChangeShapeType="1"/>
          </p:cNvSpPr>
          <p:nvPr/>
        </p:nvSpPr>
        <p:spPr bwMode="auto">
          <a:xfrm flipV="1">
            <a:off x="8636000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2" name="Line 971"/>
          <p:cNvSpPr>
            <a:spLocks noChangeShapeType="1"/>
          </p:cNvSpPr>
          <p:nvPr/>
        </p:nvSpPr>
        <p:spPr bwMode="auto">
          <a:xfrm flipV="1">
            <a:off x="8875713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3" name="Line 972"/>
          <p:cNvSpPr>
            <a:spLocks noChangeShapeType="1"/>
          </p:cNvSpPr>
          <p:nvPr/>
        </p:nvSpPr>
        <p:spPr bwMode="auto">
          <a:xfrm flipV="1">
            <a:off x="9115425" y="4221812"/>
            <a:ext cx="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4" name="Line 973"/>
          <p:cNvSpPr>
            <a:spLocks noChangeShapeType="1"/>
          </p:cNvSpPr>
          <p:nvPr/>
        </p:nvSpPr>
        <p:spPr bwMode="auto">
          <a:xfrm>
            <a:off x="9115425" y="2219975"/>
            <a:ext cx="0" cy="2028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5" name="Line 974"/>
          <p:cNvSpPr>
            <a:spLocks noChangeShapeType="1"/>
          </p:cNvSpPr>
          <p:nvPr/>
        </p:nvSpPr>
        <p:spPr bwMode="auto">
          <a:xfrm>
            <a:off x="9086850" y="4248800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6" name="Line 975"/>
          <p:cNvSpPr>
            <a:spLocks noChangeShapeType="1"/>
          </p:cNvSpPr>
          <p:nvPr/>
        </p:nvSpPr>
        <p:spPr bwMode="auto">
          <a:xfrm>
            <a:off x="9086850" y="3993212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7" name="Line 976"/>
          <p:cNvSpPr>
            <a:spLocks noChangeShapeType="1"/>
          </p:cNvSpPr>
          <p:nvPr/>
        </p:nvSpPr>
        <p:spPr bwMode="auto">
          <a:xfrm>
            <a:off x="9086850" y="3743975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8" name="Line 977"/>
          <p:cNvSpPr>
            <a:spLocks noChangeShapeType="1"/>
          </p:cNvSpPr>
          <p:nvPr/>
        </p:nvSpPr>
        <p:spPr bwMode="auto">
          <a:xfrm>
            <a:off x="9086850" y="3488387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9" name="Line 978"/>
          <p:cNvSpPr>
            <a:spLocks noChangeShapeType="1"/>
          </p:cNvSpPr>
          <p:nvPr/>
        </p:nvSpPr>
        <p:spPr bwMode="auto">
          <a:xfrm>
            <a:off x="9086850" y="3239150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0" name="Line 979"/>
          <p:cNvSpPr>
            <a:spLocks noChangeShapeType="1"/>
          </p:cNvSpPr>
          <p:nvPr/>
        </p:nvSpPr>
        <p:spPr bwMode="auto">
          <a:xfrm>
            <a:off x="9086850" y="2981975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1" name="Line 980"/>
          <p:cNvSpPr>
            <a:spLocks noChangeShapeType="1"/>
          </p:cNvSpPr>
          <p:nvPr/>
        </p:nvSpPr>
        <p:spPr bwMode="auto">
          <a:xfrm>
            <a:off x="9086850" y="2726387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2" name="Line 981"/>
          <p:cNvSpPr>
            <a:spLocks noChangeShapeType="1"/>
          </p:cNvSpPr>
          <p:nvPr/>
        </p:nvSpPr>
        <p:spPr bwMode="auto">
          <a:xfrm>
            <a:off x="9086850" y="2477150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3" name="Line 982"/>
          <p:cNvSpPr>
            <a:spLocks noChangeShapeType="1"/>
          </p:cNvSpPr>
          <p:nvPr/>
        </p:nvSpPr>
        <p:spPr bwMode="auto">
          <a:xfrm>
            <a:off x="9086850" y="2219975"/>
            <a:ext cx="285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4" name="Freeform 983"/>
          <p:cNvSpPr>
            <a:spLocks/>
          </p:cNvSpPr>
          <p:nvPr/>
        </p:nvSpPr>
        <p:spPr bwMode="auto">
          <a:xfrm>
            <a:off x="5416550" y="2262837"/>
            <a:ext cx="3578225" cy="1897063"/>
          </a:xfrm>
          <a:custGeom>
            <a:avLst/>
            <a:gdLst>
              <a:gd name="T0" fmla="*/ 0 w 508"/>
              <a:gd name="T1" fmla="*/ 192 h 274"/>
              <a:gd name="T2" fmla="*/ 34 w 508"/>
              <a:gd name="T3" fmla="*/ 0 h 274"/>
              <a:gd name="T4" fmla="*/ 68 w 508"/>
              <a:gd name="T5" fmla="*/ 40 h 274"/>
              <a:gd name="T6" fmla="*/ 102 w 508"/>
              <a:gd name="T7" fmla="*/ 113 h 274"/>
              <a:gd name="T8" fmla="*/ 135 w 508"/>
              <a:gd name="T9" fmla="*/ 66 h 274"/>
              <a:gd name="T10" fmla="*/ 169 w 508"/>
              <a:gd name="T11" fmla="*/ 195 h 274"/>
              <a:gd name="T12" fmla="*/ 203 w 508"/>
              <a:gd name="T13" fmla="*/ 37 h 274"/>
              <a:gd name="T14" fmla="*/ 237 w 508"/>
              <a:gd name="T15" fmla="*/ 177 h 274"/>
              <a:gd name="T16" fmla="*/ 271 w 508"/>
              <a:gd name="T17" fmla="*/ 264 h 274"/>
              <a:gd name="T18" fmla="*/ 305 w 508"/>
              <a:gd name="T19" fmla="*/ 245 h 274"/>
              <a:gd name="T20" fmla="*/ 339 w 508"/>
              <a:gd name="T21" fmla="*/ 239 h 274"/>
              <a:gd name="T22" fmla="*/ 373 w 508"/>
              <a:gd name="T23" fmla="*/ 233 h 274"/>
              <a:gd name="T24" fmla="*/ 406 w 508"/>
              <a:gd name="T25" fmla="*/ 226 h 274"/>
              <a:gd name="T26" fmla="*/ 440 w 508"/>
              <a:gd name="T27" fmla="*/ 247 h 274"/>
              <a:gd name="T28" fmla="*/ 474 w 508"/>
              <a:gd name="T29" fmla="*/ 224 h 274"/>
              <a:gd name="T30" fmla="*/ 508 w 508"/>
              <a:gd name="T31" fmla="*/ 274 h 2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08"/>
              <a:gd name="T49" fmla="*/ 0 h 274"/>
              <a:gd name="T50" fmla="*/ 508 w 508"/>
              <a:gd name="T51" fmla="*/ 274 h 27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08" h="274">
                <a:moveTo>
                  <a:pt x="0" y="192"/>
                </a:moveTo>
                <a:lnTo>
                  <a:pt x="34" y="0"/>
                </a:lnTo>
                <a:lnTo>
                  <a:pt x="68" y="40"/>
                </a:lnTo>
                <a:lnTo>
                  <a:pt x="102" y="113"/>
                </a:lnTo>
                <a:lnTo>
                  <a:pt x="135" y="66"/>
                </a:lnTo>
                <a:lnTo>
                  <a:pt x="169" y="195"/>
                </a:lnTo>
                <a:lnTo>
                  <a:pt x="203" y="37"/>
                </a:lnTo>
                <a:lnTo>
                  <a:pt x="237" y="177"/>
                </a:lnTo>
                <a:lnTo>
                  <a:pt x="271" y="264"/>
                </a:lnTo>
                <a:lnTo>
                  <a:pt x="305" y="245"/>
                </a:lnTo>
                <a:lnTo>
                  <a:pt x="339" y="239"/>
                </a:lnTo>
                <a:lnTo>
                  <a:pt x="373" y="233"/>
                </a:lnTo>
                <a:lnTo>
                  <a:pt x="406" y="226"/>
                </a:lnTo>
                <a:lnTo>
                  <a:pt x="440" y="247"/>
                </a:lnTo>
                <a:lnTo>
                  <a:pt x="474" y="224"/>
                </a:lnTo>
                <a:lnTo>
                  <a:pt x="508" y="274"/>
                </a:lnTo>
              </a:path>
            </a:pathLst>
          </a:custGeom>
          <a:noFill/>
          <a:ln w="9525">
            <a:solidFill>
              <a:srgbClr val="0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5" name="Freeform 984"/>
          <p:cNvSpPr>
            <a:spLocks/>
          </p:cNvSpPr>
          <p:nvPr/>
        </p:nvSpPr>
        <p:spPr bwMode="auto">
          <a:xfrm>
            <a:off x="5389563" y="3564587"/>
            <a:ext cx="55562" cy="53975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6" name="Freeform 985"/>
          <p:cNvSpPr>
            <a:spLocks/>
          </p:cNvSpPr>
          <p:nvPr/>
        </p:nvSpPr>
        <p:spPr bwMode="auto">
          <a:xfrm>
            <a:off x="5629275" y="2234262"/>
            <a:ext cx="55563" cy="55563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7" name="Freeform 986"/>
          <p:cNvSpPr>
            <a:spLocks/>
          </p:cNvSpPr>
          <p:nvPr/>
        </p:nvSpPr>
        <p:spPr bwMode="auto">
          <a:xfrm>
            <a:off x="5867400" y="2512075"/>
            <a:ext cx="57150" cy="55562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8" name="Freeform 987"/>
          <p:cNvSpPr>
            <a:spLocks/>
          </p:cNvSpPr>
          <p:nvPr/>
        </p:nvSpPr>
        <p:spPr bwMode="auto">
          <a:xfrm>
            <a:off x="6107113" y="3016900"/>
            <a:ext cx="57150" cy="55562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9" name="Freeform 988"/>
          <p:cNvSpPr>
            <a:spLocks/>
          </p:cNvSpPr>
          <p:nvPr/>
        </p:nvSpPr>
        <p:spPr bwMode="auto">
          <a:xfrm>
            <a:off x="6340475" y="2691462"/>
            <a:ext cx="55563" cy="55563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0" name="Freeform 989"/>
          <p:cNvSpPr>
            <a:spLocks/>
          </p:cNvSpPr>
          <p:nvPr/>
        </p:nvSpPr>
        <p:spPr bwMode="auto">
          <a:xfrm>
            <a:off x="6578600" y="3585225"/>
            <a:ext cx="57150" cy="55562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1" name="Freeform 990"/>
          <p:cNvSpPr>
            <a:spLocks/>
          </p:cNvSpPr>
          <p:nvPr/>
        </p:nvSpPr>
        <p:spPr bwMode="auto">
          <a:xfrm>
            <a:off x="6818313" y="2491437"/>
            <a:ext cx="57150" cy="53975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2" name="Freeform 991"/>
          <p:cNvSpPr>
            <a:spLocks/>
          </p:cNvSpPr>
          <p:nvPr/>
        </p:nvSpPr>
        <p:spPr bwMode="auto">
          <a:xfrm>
            <a:off x="7058025" y="3459812"/>
            <a:ext cx="57150" cy="55563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3" name="Freeform 992"/>
          <p:cNvSpPr>
            <a:spLocks/>
          </p:cNvSpPr>
          <p:nvPr/>
        </p:nvSpPr>
        <p:spPr bwMode="auto">
          <a:xfrm>
            <a:off x="7297738" y="4063062"/>
            <a:ext cx="55562" cy="53975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4" name="Freeform 993"/>
          <p:cNvSpPr>
            <a:spLocks/>
          </p:cNvSpPr>
          <p:nvPr/>
        </p:nvSpPr>
        <p:spPr bwMode="auto">
          <a:xfrm>
            <a:off x="7537450" y="3931300"/>
            <a:ext cx="55563" cy="55562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5" name="Freeform 994"/>
          <p:cNvSpPr>
            <a:spLocks/>
          </p:cNvSpPr>
          <p:nvPr/>
        </p:nvSpPr>
        <p:spPr bwMode="auto">
          <a:xfrm>
            <a:off x="7777163" y="3888437"/>
            <a:ext cx="55562" cy="55563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6" name="Freeform 995"/>
          <p:cNvSpPr>
            <a:spLocks/>
          </p:cNvSpPr>
          <p:nvPr/>
        </p:nvSpPr>
        <p:spPr bwMode="auto">
          <a:xfrm>
            <a:off x="8016875" y="3847162"/>
            <a:ext cx="55563" cy="55563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7" name="Freeform 996"/>
          <p:cNvSpPr>
            <a:spLocks/>
          </p:cNvSpPr>
          <p:nvPr/>
        </p:nvSpPr>
        <p:spPr bwMode="auto">
          <a:xfrm>
            <a:off x="8248650" y="3799537"/>
            <a:ext cx="55563" cy="55563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8" name="Freeform 997"/>
          <p:cNvSpPr>
            <a:spLocks/>
          </p:cNvSpPr>
          <p:nvPr/>
        </p:nvSpPr>
        <p:spPr bwMode="auto">
          <a:xfrm>
            <a:off x="8488363" y="3944000"/>
            <a:ext cx="55562" cy="55562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9" name="Freeform 998"/>
          <p:cNvSpPr>
            <a:spLocks/>
          </p:cNvSpPr>
          <p:nvPr/>
        </p:nvSpPr>
        <p:spPr bwMode="auto">
          <a:xfrm>
            <a:off x="8728075" y="3785250"/>
            <a:ext cx="55563" cy="55562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0" name="Freeform 999"/>
          <p:cNvSpPr>
            <a:spLocks/>
          </p:cNvSpPr>
          <p:nvPr/>
        </p:nvSpPr>
        <p:spPr bwMode="auto">
          <a:xfrm>
            <a:off x="8966200" y="4131325"/>
            <a:ext cx="57150" cy="55562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9525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1" name="Rectangle 1000"/>
          <p:cNvSpPr>
            <a:spLocks noChangeArrowheads="1"/>
          </p:cNvSpPr>
          <p:nvPr/>
        </p:nvSpPr>
        <p:spPr bwMode="auto">
          <a:xfrm>
            <a:off x="5347636" y="3750325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97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2" name="Rectangle 1001"/>
          <p:cNvSpPr>
            <a:spLocks noChangeArrowheads="1"/>
          </p:cNvSpPr>
          <p:nvPr/>
        </p:nvSpPr>
        <p:spPr bwMode="auto">
          <a:xfrm>
            <a:off x="5587349" y="4069412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3" name="Rectangle 1002"/>
          <p:cNvSpPr>
            <a:spLocks noChangeArrowheads="1"/>
          </p:cNvSpPr>
          <p:nvPr/>
        </p:nvSpPr>
        <p:spPr bwMode="auto">
          <a:xfrm>
            <a:off x="5863106" y="4075762"/>
            <a:ext cx="673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4" name="Rectangle 1003"/>
          <p:cNvSpPr>
            <a:spLocks noChangeArrowheads="1"/>
          </p:cNvSpPr>
          <p:nvPr/>
        </p:nvSpPr>
        <p:spPr bwMode="auto">
          <a:xfrm>
            <a:off x="6065981" y="4063062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5" name="Rectangle 1004"/>
          <p:cNvSpPr>
            <a:spLocks noChangeArrowheads="1"/>
          </p:cNvSpPr>
          <p:nvPr/>
        </p:nvSpPr>
        <p:spPr bwMode="auto">
          <a:xfrm>
            <a:off x="6336975" y="4088462"/>
            <a:ext cx="673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6" name="Rectangle 1005"/>
          <p:cNvSpPr>
            <a:spLocks noChangeArrowheads="1"/>
          </p:cNvSpPr>
          <p:nvPr/>
        </p:nvSpPr>
        <p:spPr bwMode="auto">
          <a:xfrm>
            <a:off x="6538261" y="4053537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15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7" name="Rectangle 1006"/>
          <p:cNvSpPr>
            <a:spLocks noChangeArrowheads="1"/>
          </p:cNvSpPr>
          <p:nvPr/>
        </p:nvSpPr>
        <p:spPr bwMode="auto">
          <a:xfrm>
            <a:off x="6814812" y="4097987"/>
            <a:ext cx="6732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8" name="Rectangle 1007"/>
          <p:cNvSpPr>
            <a:spLocks noChangeArrowheads="1"/>
          </p:cNvSpPr>
          <p:nvPr/>
        </p:nvSpPr>
        <p:spPr bwMode="auto">
          <a:xfrm>
            <a:off x="7017687" y="3750325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97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9" name="Rectangle 1008"/>
          <p:cNvSpPr>
            <a:spLocks noChangeArrowheads="1"/>
          </p:cNvSpPr>
          <p:nvPr/>
        </p:nvSpPr>
        <p:spPr bwMode="auto">
          <a:xfrm>
            <a:off x="7257399" y="4118625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58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0" name="Rectangle 1009"/>
          <p:cNvSpPr>
            <a:spLocks noChangeArrowheads="1"/>
          </p:cNvSpPr>
          <p:nvPr/>
        </p:nvSpPr>
        <p:spPr bwMode="auto">
          <a:xfrm>
            <a:off x="7495524" y="3993212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32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1" name="Rectangle 1010"/>
          <p:cNvSpPr>
            <a:spLocks noChangeArrowheads="1"/>
          </p:cNvSpPr>
          <p:nvPr/>
        </p:nvSpPr>
        <p:spPr bwMode="auto">
          <a:xfrm>
            <a:off x="7703254" y="3929712"/>
            <a:ext cx="1827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200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39</a:t>
            </a:r>
          </a:p>
        </p:txBody>
      </p:sp>
      <p:sp>
        <p:nvSpPr>
          <p:cNvPr id="262" name="Rectangle 1011"/>
          <p:cNvSpPr>
            <a:spLocks noChangeArrowheads="1"/>
          </p:cNvSpPr>
          <p:nvPr/>
        </p:nvSpPr>
        <p:spPr bwMode="auto">
          <a:xfrm>
            <a:off x="7973361" y="4007500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29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3" name="Rectangle 1012"/>
          <p:cNvSpPr>
            <a:spLocks noChangeArrowheads="1"/>
          </p:cNvSpPr>
          <p:nvPr/>
        </p:nvSpPr>
        <p:spPr bwMode="auto">
          <a:xfrm>
            <a:off x="8208311" y="4012262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26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4" name="Rectangle 1013"/>
          <p:cNvSpPr>
            <a:spLocks noChangeArrowheads="1"/>
          </p:cNvSpPr>
          <p:nvPr/>
        </p:nvSpPr>
        <p:spPr bwMode="auto">
          <a:xfrm>
            <a:off x="8444849" y="4085287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Rectangle 1014"/>
          <p:cNvSpPr>
            <a:spLocks noChangeArrowheads="1"/>
          </p:cNvSpPr>
          <p:nvPr/>
        </p:nvSpPr>
        <p:spPr bwMode="auto">
          <a:xfrm>
            <a:off x="8686149" y="3939237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46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6" name="Rectangle 1015"/>
          <p:cNvSpPr>
            <a:spLocks noChangeArrowheads="1"/>
          </p:cNvSpPr>
          <p:nvPr/>
        </p:nvSpPr>
        <p:spPr bwMode="auto">
          <a:xfrm>
            <a:off x="8933799" y="4164662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38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7" name="Rectangle 1016"/>
          <p:cNvSpPr>
            <a:spLocks noChangeArrowheads="1"/>
          </p:cNvSpPr>
          <p:nvPr/>
        </p:nvSpPr>
        <p:spPr bwMode="auto">
          <a:xfrm>
            <a:off x="5493325" y="2096150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313.27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8" name="Rectangle 1017"/>
          <p:cNvSpPr>
            <a:spLocks noChangeArrowheads="1"/>
          </p:cNvSpPr>
          <p:nvPr/>
        </p:nvSpPr>
        <p:spPr bwMode="auto">
          <a:xfrm>
            <a:off x="5839500" y="2351737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270.11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9" name="Rectangle 1018"/>
          <p:cNvSpPr>
            <a:spLocks noChangeArrowheads="1"/>
          </p:cNvSpPr>
          <p:nvPr/>
        </p:nvSpPr>
        <p:spPr bwMode="auto">
          <a:xfrm>
            <a:off x="5972750" y="3102625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190.07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0" name="Rectangle 1019"/>
          <p:cNvSpPr>
            <a:spLocks noChangeArrowheads="1"/>
          </p:cNvSpPr>
          <p:nvPr/>
        </p:nvSpPr>
        <p:spPr bwMode="auto">
          <a:xfrm>
            <a:off x="6206113" y="2532712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241.67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1" name="Rectangle 1020"/>
          <p:cNvSpPr>
            <a:spLocks noChangeArrowheads="1"/>
          </p:cNvSpPr>
          <p:nvPr/>
        </p:nvSpPr>
        <p:spPr bwMode="auto">
          <a:xfrm>
            <a:off x="6445825" y="3669362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101.00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2" name="Rectangle 1021"/>
          <p:cNvSpPr>
            <a:spLocks noChangeArrowheads="1"/>
          </p:cNvSpPr>
          <p:nvPr/>
        </p:nvSpPr>
        <p:spPr bwMode="auto">
          <a:xfrm>
            <a:off x="6683950" y="2331100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273.50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3" name="Rectangle 1022"/>
          <p:cNvSpPr>
            <a:spLocks noChangeArrowheads="1"/>
          </p:cNvSpPr>
          <p:nvPr/>
        </p:nvSpPr>
        <p:spPr bwMode="auto">
          <a:xfrm>
            <a:off x="6923663" y="3301062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119.97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4" name="Rectangle 1023"/>
          <p:cNvSpPr>
            <a:spLocks noChangeArrowheads="1"/>
          </p:cNvSpPr>
          <p:nvPr/>
        </p:nvSpPr>
        <p:spPr bwMode="auto">
          <a:xfrm>
            <a:off x="7193863" y="3875737"/>
            <a:ext cx="3061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24.88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5" name="Rectangle 1024"/>
          <p:cNvSpPr>
            <a:spLocks noChangeArrowheads="1"/>
          </p:cNvSpPr>
          <p:nvPr/>
        </p:nvSpPr>
        <p:spPr bwMode="auto">
          <a:xfrm>
            <a:off x="7330626" y="3756214"/>
            <a:ext cx="3061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46.22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6" name="Rectangle 1025"/>
          <p:cNvSpPr>
            <a:spLocks noChangeArrowheads="1"/>
          </p:cNvSpPr>
          <p:nvPr/>
        </p:nvSpPr>
        <p:spPr bwMode="auto">
          <a:xfrm>
            <a:off x="7646122" y="3524900"/>
            <a:ext cx="34304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52.95</a:t>
            </a:r>
          </a:p>
        </p:txBody>
      </p:sp>
      <p:sp>
        <p:nvSpPr>
          <p:cNvPr id="277" name="Rectangle 1026"/>
          <p:cNvSpPr>
            <a:spLocks noChangeArrowheads="1"/>
          </p:cNvSpPr>
          <p:nvPr/>
        </p:nvSpPr>
        <p:spPr bwMode="auto">
          <a:xfrm>
            <a:off x="8014452" y="3672180"/>
            <a:ext cx="3061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58.72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8" name="Rectangle 1027"/>
          <p:cNvSpPr>
            <a:spLocks noChangeArrowheads="1"/>
          </p:cNvSpPr>
          <p:nvPr/>
        </p:nvSpPr>
        <p:spPr bwMode="auto">
          <a:xfrm>
            <a:off x="8143188" y="3519000"/>
            <a:ext cx="3061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66.92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9" name="Rectangle 1028"/>
          <p:cNvSpPr>
            <a:spLocks noChangeArrowheads="1"/>
          </p:cNvSpPr>
          <p:nvPr/>
        </p:nvSpPr>
        <p:spPr bwMode="auto">
          <a:xfrm>
            <a:off x="8384488" y="3786837"/>
            <a:ext cx="3061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43.20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0" name="Rectangle 1029"/>
          <p:cNvSpPr>
            <a:spLocks noChangeArrowheads="1"/>
          </p:cNvSpPr>
          <p:nvPr/>
        </p:nvSpPr>
        <p:spPr bwMode="auto">
          <a:xfrm>
            <a:off x="8624201" y="3626500"/>
            <a:ext cx="3061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68.28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1" name="Rectangle 1030"/>
          <p:cNvSpPr>
            <a:spLocks noChangeArrowheads="1"/>
          </p:cNvSpPr>
          <p:nvPr/>
        </p:nvSpPr>
        <p:spPr bwMode="auto">
          <a:xfrm>
            <a:off x="8840101" y="3950350"/>
            <a:ext cx="30617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14.39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2" name="Rectangle 1031"/>
          <p:cNvSpPr>
            <a:spLocks noChangeArrowheads="1"/>
          </p:cNvSpPr>
          <p:nvPr/>
        </p:nvSpPr>
        <p:spPr bwMode="auto">
          <a:xfrm>
            <a:off x="5463163" y="3518550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103.49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3" name="Rectangle 1032"/>
          <p:cNvSpPr>
            <a:spLocks noChangeArrowheads="1"/>
          </p:cNvSpPr>
          <p:nvPr/>
        </p:nvSpPr>
        <p:spPr bwMode="auto">
          <a:xfrm>
            <a:off x="5170162" y="4193237"/>
            <a:ext cx="6732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4" name="Rectangle 1033"/>
          <p:cNvSpPr>
            <a:spLocks noChangeArrowheads="1"/>
          </p:cNvSpPr>
          <p:nvPr/>
        </p:nvSpPr>
        <p:spPr bwMode="auto">
          <a:xfrm>
            <a:off x="5112686" y="4007500"/>
            <a:ext cx="1346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5" name="Rectangle 1034"/>
          <p:cNvSpPr>
            <a:spLocks noChangeArrowheads="1"/>
          </p:cNvSpPr>
          <p:nvPr/>
        </p:nvSpPr>
        <p:spPr bwMode="auto">
          <a:xfrm>
            <a:off x="5052830" y="3826525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6" name="Rectangle 1035"/>
          <p:cNvSpPr>
            <a:spLocks noChangeArrowheads="1"/>
          </p:cNvSpPr>
          <p:nvPr/>
        </p:nvSpPr>
        <p:spPr bwMode="auto">
          <a:xfrm>
            <a:off x="5052830" y="3639200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150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7" name="Rectangle 1036"/>
          <p:cNvSpPr>
            <a:spLocks noChangeArrowheads="1"/>
          </p:cNvSpPr>
          <p:nvPr/>
        </p:nvSpPr>
        <p:spPr bwMode="auto">
          <a:xfrm>
            <a:off x="5052830" y="3451875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8" name="Rectangle 1037"/>
          <p:cNvSpPr>
            <a:spLocks noChangeArrowheads="1"/>
          </p:cNvSpPr>
          <p:nvPr/>
        </p:nvSpPr>
        <p:spPr bwMode="auto">
          <a:xfrm>
            <a:off x="5052830" y="3274075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250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9" name="Rectangle 1038"/>
          <p:cNvSpPr>
            <a:spLocks noChangeArrowheads="1"/>
          </p:cNvSpPr>
          <p:nvPr/>
        </p:nvSpPr>
        <p:spPr bwMode="auto">
          <a:xfrm>
            <a:off x="5052830" y="3086750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0" name="Rectangle 1039"/>
          <p:cNvSpPr>
            <a:spLocks noChangeArrowheads="1"/>
          </p:cNvSpPr>
          <p:nvPr/>
        </p:nvSpPr>
        <p:spPr bwMode="auto">
          <a:xfrm>
            <a:off x="5052830" y="2905775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350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1" name="Rectangle 1040"/>
          <p:cNvSpPr>
            <a:spLocks noChangeArrowheads="1"/>
          </p:cNvSpPr>
          <p:nvPr/>
        </p:nvSpPr>
        <p:spPr bwMode="auto">
          <a:xfrm>
            <a:off x="5052830" y="2718450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400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2" name="Rectangle 1041"/>
          <p:cNvSpPr>
            <a:spLocks noChangeArrowheads="1"/>
          </p:cNvSpPr>
          <p:nvPr/>
        </p:nvSpPr>
        <p:spPr bwMode="auto">
          <a:xfrm>
            <a:off x="5052830" y="2532712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450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3" name="Rectangle 1042"/>
          <p:cNvSpPr>
            <a:spLocks noChangeArrowheads="1"/>
          </p:cNvSpPr>
          <p:nvPr/>
        </p:nvSpPr>
        <p:spPr bwMode="auto">
          <a:xfrm>
            <a:off x="5052830" y="2351737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500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4" name="Rectangle 1043"/>
          <p:cNvSpPr>
            <a:spLocks noChangeArrowheads="1"/>
          </p:cNvSpPr>
          <p:nvPr/>
        </p:nvSpPr>
        <p:spPr bwMode="auto">
          <a:xfrm>
            <a:off x="5052830" y="2164412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550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5" name="Rectangle 1044"/>
          <p:cNvSpPr>
            <a:spLocks noChangeArrowheads="1"/>
          </p:cNvSpPr>
          <p:nvPr/>
        </p:nvSpPr>
        <p:spPr bwMode="auto">
          <a:xfrm>
            <a:off x="5336152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서울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6" name="Rectangle 1045"/>
          <p:cNvSpPr>
            <a:spLocks noChangeArrowheads="1"/>
          </p:cNvSpPr>
          <p:nvPr/>
        </p:nvSpPr>
        <p:spPr bwMode="auto">
          <a:xfrm>
            <a:off x="5575071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부산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7" name="Rectangle 1046"/>
          <p:cNvSpPr>
            <a:spLocks noChangeArrowheads="1"/>
          </p:cNvSpPr>
          <p:nvPr/>
        </p:nvSpPr>
        <p:spPr bwMode="auto">
          <a:xfrm>
            <a:off x="5813990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대구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8" name="Rectangle 1047"/>
          <p:cNvSpPr>
            <a:spLocks noChangeArrowheads="1"/>
          </p:cNvSpPr>
          <p:nvPr/>
        </p:nvSpPr>
        <p:spPr bwMode="auto">
          <a:xfrm>
            <a:off x="6053702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인천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9" name="Rectangle 1048"/>
          <p:cNvSpPr>
            <a:spLocks noChangeArrowheads="1"/>
          </p:cNvSpPr>
          <p:nvPr/>
        </p:nvSpPr>
        <p:spPr bwMode="auto">
          <a:xfrm>
            <a:off x="6287065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광주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0" name="Rectangle 1049"/>
          <p:cNvSpPr>
            <a:spLocks noChangeArrowheads="1"/>
          </p:cNvSpPr>
          <p:nvPr/>
        </p:nvSpPr>
        <p:spPr bwMode="auto">
          <a:xfrm>
            <a:off x="6526777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대전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1" name="Rectangle 1050"/>
          <p:cNvSpPr>
            <a:spLocks noChangeArrowheads="1"/>
          </p:cNvSpPr>
          <p:nvPr/>
        </p:nvSpPr>
        <p:spPr bwMode="auto">
          <a:xfrm>
            <a:off x="6766490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울산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2" name="Rectangle 1051"/>
          <p:cNvSpPr>
            <a:spLocks noChangeArrowheads="1"/>
          </p:cNvSpPr>
          <p:nvPr/>
        </p:nvSpPr>
        <p:spPr bwMode="auto">
          <a:xfrm>
            <a:off x="7004615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경기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3" name="Rectangle 1052"/>
          <p:cNvSpPr>
            <a:spLocks noChangeArrowheads="1"/>
          </p:cNvSpPr>
          <p:nvPr/>
        </p:nvSpPr>
        <p:spPr bwMode="auto">
          <a:xfrm>
            <a:off x="7242740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강원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4" name="Rectangle 1053"/>
          <p:cNvSpPr>
            <a:spLocks noChangeArrowheads="1"/>
          </p:cNvSpPr>
          <p:nvPr/>
        </p:nvSpPr>
        <p:spPr bwMode="auto">
          <a:xfrm>
            <a:off x="7485627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충북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5" name="Rectangle 1054"/>
          <p:cNvSpPr>
            <a:spLocks noChangeArrowheads="1"/>
          </p:cNvSpPr>
          <p:nvPr/>
        </p:nvSpPr>
        <p:spPr bwMode="auto">
          <a:xfrm>
            <a:off x="7677373" y="4452434"/>
            <a:ext cx="2821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충남</a:t>
            </a:r>
          </a:p>
        </p:txBody>
      </p:sp>
      <p:sp>
        <p:nvSpPr>
          <p:cNvPr id="306" name="Rectangle 1055"/>
          <p:cNvSpPr>
            <a:spLocks noChangeArrowheads="1"/>
          </p:cNvSpPr>
          <p:nvPr/>
        </p:nvSpPr>
        <p:spPr bwMode="auto">
          <a:xfrm>
            <a:off x="7961877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전북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7" name="Rectangle 1056"/>
          <p:cNvSpPr>
            <a:spLocks noChangeArrowheads="1"/>
          </p:cNvSpPr>
          <p:nvPr/>
        </p:nvSpPr>
        <p:spPr bwMode="auto">
          <a:xfrm>
            <a:off x="8195240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전남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8" name="Rectangle 1057"/>
          <p:cNvSpPr>
            <a:spLocks noChangeArrowheads="1"/>
          </p:cNvSpPr>
          <p:nvPr/>
        </p:nvSpPr>
        <p:spPr bwMode="auto">
          <a:xfrm>
            <a:off x="8434952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경북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9" name="Rectangle 1058"/>
          <p:cNvSpPr>
            <a:spLocks noChangeArrowheads="1"/>
          </p:cNvSpPr>
          <p:nvPr/>
        </p:nvSpPr>
        <p:spPr bwMode="auto">
          <a:xfrm>
            <a:off x="8674665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경남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0" name="Rectangle 1059"/>
          <p:cNvSpPr>
            <a:spLocks noChangeArrowheads="1"/>
          </p:cNvSpPr>
          <p:nvPr/>
        </p:nvSpPr>
        <p:spPr bwMode="auto">
          <a:xfrm>
            <a:off x="8914377" y="4337700"/>
            <a:ext cx="21159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제주</a:t>
            </a:r>
            <a:endParaRPr lang="ko-KR" altLang="en-US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1" name="Rectangle 1060"/>
          <p:cNvSpPr>
            <a:spLocks noChangeArrowheads="1"/>
          </p:cNvSpPr>
          <p:nvPr/>
        </p:nvSpPr>
        <p:spPr bwMode="auto">
          <a:xfrm>
            <a:off x="9212731" y="4193237"/>
            <a:ext cx="673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2" name="Rectangle 1061"/>
          <p:cNvSpPr>
            <a:spLocks noChangeArrowheads="1"/>
          </p:cNvSpPr>
          <p:nvPr/>
        </p:nvSpPr>
        <p:spPr bwMode="auto">
          <a:xfrm>
            <a:off x="9224312" y="3939237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3" name="Rectangle 1062"/>
          <p:cNvSpPr>
            <a:spLocks noChangeArrowheads="1"/>
          </p:cNvSpPr>
          <p:nvPr/>
        </p:nvSpPr>
        <p:spPr bwMode="auto">
          <a:xfrm>
            <a:off x="9224312" y="3688412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4" name="Rectangle 1063"/>
          <p:cNvSpPr>
            <a:spLocks noChangeArrowheads="1"/>
          </p:cNvSpPr>
          <p:nvPr/>
        </p:nvSpPr>
        <p:spPr bwMode="auto">
          <a:xfrm>
            <a:off x="9214460" y="3431237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5" name="Rectangle 1064"/>
          <p:cNvSpPr>
            <a:spLocks noChangeArrowheads="1"/>
          </p:cNvSpPr>
          <p:nvPr/>
        </p:nvSpPr>
        <p:spPr bwMode="auto">
          <a:xfrm>
            <a:off x="9214460" y="3183587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160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6" name="Rectangle 1065"/>
          <p:cNvSpPr>
            <a:spLocks noChangeArrowheads="1"/>
          </p:cNvSpPr>
          <p:nvPr/>
        </p:nvSpPr>
        <p:spPr bwMode="auto">
          <a:xfrm>
            <a:off x="9214460" y="2926412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7" name="Rectangle 1066"/>
          <p:cNvSpPr>
            <a:spLocks noChangeArrowheads="1"/>
          </p:cNvSpPr>
          <p:nvPr/>
        </p:nvSpPr>
        <p:spPr bwMode="auto">
          <a:xfrm>
            <a:off x="9214460" y="2672412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240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8" name="Rectangle 1067"/>
          <p:cNvSpPr>
            <a:spLocks noChangeArrowheads="1"/>
          </p:cNvSpPr>
          <p:nvPr/>
        </p:nvSpPr>
        <p:spPr bwMode="auto">
          <a:xfrm>
            <a:off x="9214460" y="2421587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280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9" name="Rectangle 1068"/>
          <p:cNvSpPr>
            <a:spLocks noChangeArrowheads="1"/>
          </p:cNvSpPr>
          <p:nvPr/>
        </p:nvSpPr>
        <p:spPr bwMode="auto">
          <a:xfrm>
            <a:off x="9212872" y="2164412"/>
            <a:ext cx="20197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320</a:t>
            </a:r>
            <a:endParaRPr lang="en-US" altLang="ko-KR" sz="9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20" name="Group 1087"/>
          <p:cNvGrpSpPr>
            <a:grpSpLocks/>
          </p:cNvGrpSpPr>
          <p:nvPr/>
        </p:nvGrpSpPr>
        <p:grpSpPr bwMode="auto">
          <a:xfrm>
            <a:off x="7148513" y="2554937"/>
            <a:ext cx="1779587" cy="582613"/>
            <a:chOff x="4503" y="1774"/>
            <a:chExt cx="1121" cy="367"/>
          </a:xfrm>
        </p:grpSpPr>
        <p:sp>
          <p:nvSpPr>
            <p:cNvPr id="321" name="Rectangle 1069"/>
            <p:cNvSpPr>
              <a:spLocks noChangeArrowheads="1"/>
            </p:cNvSpPr>
            <p:nvPr/>
          </p:nvSpPr>
          <p:spPr bwMode="auto">
            <a:xfrm>
              <a:off x="4503" y="1774"/>
              <a:ext cx="1121" cy="36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2" name="Rectangle 1070"/>
            <p:cNvSpPr>
              <a:spLocks noChangeArrowheads="1"/>
            </p:cNvSpPr>
            <p:nvPr/>
          </p:nvSpPr>
          <p:spPr bwMode="auto">
            <a:xfrm>
              <a:off x="4545" y="2022"/>
              <a:ext cx="16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3" name="Rectangle 1071"/>
            <p:cNvSpPr>
              <a:spLocks noChangeArrowheads="1"/>
            </p:cNvSpPr>
            <p:nvPr/>
          </p:nvSpPr>
          <p:spPr bwMode="auto">
            <a:xfrm>
              <a:off x="4758" y="1801"/>
              <a:ext cx="7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시민 수</a:t>
              </a: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천명</a:t>
              </a: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 / </a:t>
              </a: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박물관 수</a:t>
              </a: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/>
              </a:r>
              <a:b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전국 평균 </a:t>
              </a: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124.29</a:t>
              </a: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천명</a:t>
              </a:r>
              <a:r>
                <a:rPr lang="en-US" altLang="ko-KR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  <a:endParaRPr lang="en-US" altLang="ko-KR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4" name="Line 1073"/>
            <p:cNvSpPr>
              <a:spLocks noChangeShapeType="1"/>
            </p:cNvSpPr>
            <p:nvPr/>
          </p:nvSpPr>
          <p:spPr bwMode="auto">
            <a:xfrm>
              <a:off x="4545" y="1879"/>
              <a:ext cx="168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5" name="Freeform 1074"/>
            <p:cNvSpPr>
              <a:spLocks/>
            </p:cNvSpPr>
            <p:nvPr/>
          </p:nvSpPr>
          <p:spPr bwMode="auto">
            <a:xfrm>
              <a:off x="4605" y="1855"/>
              <a:ext cx="48" cy="48"/>
            </a:xfrm>
            <a:custGeom>
              <a:avLst/>
              <a:gdLst>
                <a:gd name="T0" fmla="*/ 24 w 48"/>
                <a:gd name="T1" fmla="*/ 0 h 48"/>
                <a:gd name="T2" fmla="*/ 48 w 48"/>
                <a:gd name="T3" fmla="*/ 24 h 48"/>
                <a:gd name="T4" fmla="*/ 24 w 48"/>
                <a:gd name="T5" fmla="*/ 48 h 48"/>
                <a:gd name="T6" fmla="*/ 0 w 48"/>
                <a:gd name="T7" fmla="*/ 24 h 48"/>
                <a:gd name="T8" fmla="*/ 24 w 48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8"/>
                <a:gd name="T17" fmla="*/ 48 w 4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6" name="Rectangle 1075"/>
            <p:cNvSpPr>
              <a:spLocks noChangeArrowheads="1"/>
            </p:cNvSpPr>
            <p:nvPr/>
          </p:nvSpPr>
          <p:spPr bwMode="auto">
            <a:xfrm>
              <a:off x="4758" y="2000"/>
              <a:ext cx="34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b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박물관 개수</a:t>
              </a:r>
              <a:endParaRPr lang="ko-KR" altLang="en-US" sz="9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327" name="Text Box 1079"/>
          <p:cNvSpPr txBox="1">
            <a:spLocks noChangeArrowheads="1"/>
          </p:cNvSpPr>
          <p:nvPr/>
        </p:nvSpPr>
        <p:spPr bwMode="auto">
          <a:xfrm>
            <a:off x="5038975" y="1799287"/>
            <a:ext cx="4408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단위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28" name="Text Box 1080"/>
          <p:cNvSpPr txBox="1">
            <a:spLocks noChangeArrowheads="1"/>
          </p:cNvSpPr>
          <p:nvPr/>
        </p:nvSpPr>
        <p:spPr bwMode="auto">
          <a:xfrm>
            <a:off x="7838434" y="1799287"/>
            <a:ext cx="154369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(2009. 12. 31 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기준 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단위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r>
              <a:rPr lang="ko-KR" altLang="en-US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천명</a:t>
            </a:r>
            <a:r>
              <a:rPr lang="en-US" altLang="ko-KR" sz="900" b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29" name="Rectangle 1083"/>
          <p:cNvSpPr>
            <a:spLocks noChangeArrowheads="1"/>
          </p:cNvSpPr>
          <p:nvPr/>
        </p:nvSpPr>
        <p:spPr bwMode="auto">
          <a:xfrm>
            <a:off x="452438" y="4680600"/>
            <a:ext cx="4368800" cy="15192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93663" indent="-93663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171450" indent="-171450" eaLnBrk="1" fontAlgn="base" latinLnBrk="0" hangingPunct="1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전국에 박물관 중 공립과 사립 박물관의 연평균증가율은 각각 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23.1%, 12.0% 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수준임</a:t>
            </a:r>
          </a:p>
          <a:p>
            <a:pPr marL="171450" indent="-171450" eaLnBrk="1" fontAlgn="base" latinLnBrk="0" hangingPunct="1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국립과 대학의 박물관 증가율은 거의 제자리 수준임</a:t>
            </a:r>
          </a:p>
        </p:txBody>
      </p:sp>
      <p:sp>
        <p:nvSpPr>
          <p:cNvPr id="330" name="Rectangle 1084"/>
          <p:cNvSpPr>
            <a:spLocks noChangeArrowheads="1"/>
          </p:cNvSpPr>
          <p:nvPr/>
        </p:nvSpPr>
        <p:spPr bwMode="auto">
          <a:xfrm>
            <a:off x="5084763" y="4680600"/>
            <a:ext cx="4368800" cy="1524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93663" indent="-93663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171450" indent="-171450" eaLnBrk="1" fontAlgn="base" latinLnBrk="0" hangingPunct="1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충청남도 박물관은 총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39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개소로 박물관 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개소당 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천명 수준임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이는 전국 평균 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천명의 절반에도 못미치는 수치로 타 시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 대비 보유율이 높은 것으로 조사됨</a:t>
            </a:r>
          </a:p>
          <a:p>
            <a:pPr marL="171450" indent="-171450" eaLnBrk="1" fontAlgn="base" latinLnBrk="0" hangingPunct="1"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그러나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제주를 제외한 타 도의 평균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약 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만명</a:t>
            </a:r>
            <a:r>
              <a:rPr lang="en-US" altLang="ko-KR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4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비슷한 수준임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6955122" y="154687"/>
            <a:ext cx="23183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kumimoji="1" lang="en-US" altLang="ko-KR" sz="12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kumimoji="1" lang="ko-KR" altLang="en-US" sz="12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외부환경분석</a:t>
            </a:r>
            <a:endParaRPr kumimoji="1" lang="en-US" altLang="ko-KR" sz="12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 fontAlgn="base">
              <a:spcAft>
                <a:spcPct val="0"/>
              </a:spcAft>
            </a:pPr>
            <a:r>
              <a:rPr kumimoji="1" lang="en-US" altLang="ko-KR" sz="15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2) </a:t>
            </a:r>
            <a:r>
              <a:rPr kumimoji="1" lang="ko-KR" altLang="en-US" sz="15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 일반현황 분석</a:t>
            </a:r>
            <a:endParaRPr kumimoji="1" lang="ko-KR" altLang="en-US" sz="150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042110"/>
      </p:ext>
    </p:extLst>
  </p:cSld>
  <p:clrMapOvr>
    <a:masterClrMapping/>
  </p:clrMapOvr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280</Words>
  <Application>Microsoft Office PowerPoint</Application>
  <PresentationFormat>A4 용지(210x297mm)</PresentationFormat>
  <Paragraphs>123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③연도별&amp;지역별 박물관 현황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2015-07-17T05:02:50Z</dcterms:modified>
</cp:coreProperties>
</file>