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5"/>
  </p:notesMasterIdLst>
  <p:handoutMasterIdLst>
    <p:handoutMasterId r:id="rId6"/>
  </p:handoutMasterIdLst>
  <p:sldIdLst>
    <p:sldId id="1212" r:id="rId2"/>
    <p:sldId id="1214" r:id="rId3"/>
    <p:sldId id="661" r:id="rId4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823" userDrawn="1">
          <p15:clr>
            <a:srgbClr val="A4A3A4"/>
          </p15:clr>
        </p15:guide>
        <p15:guide id="4" pos="5869" userDrawn="1">
          <p15:clr>
            <a:srgbClr val="A4A3A4"/>
          </p15:clr>
        </p15:guide>
        <p15:guide id="7" pos="3093" userDrawn="1">
          <p15:clr>
            <a:srgbClr val="A4A3A4"/>
          </p15:clr>
        </p15:guide>
        <p15:guide id="8" pos="326" userDrawn="1">
          <p15:clr>
            <a:srgbClr val="A4A3A4"/>
          </p15:clr>
        </p15:guide>
        <p15:guide id="9" pos="1577" userDrawn="1">
          <p15:clr>
            <a:srgbClr val="A4A3A4"/>
          </p15:clr>
        </p15:guide>
        <p15:guide id="10" orient="horz" pos="1534" userDrawn="1">
          <p15:clr>
            <a:srgbClr val="A4A3A4"/>
          </p15:clr>
        </p15:guide>
        <p15:guide id="11" orient="horz" pos="2523" userDrawn="1">
          <p15:clr>
            <a:srgbClr val="A4A3A4"/>
          </p15:clr>
        </p15:guide>
        <p15:guide id="12" orient="horz" pos="3815" userDrawn="1">
          <p15:clr>
            <a:srgbClr val="A4A3A4"/>
          </p15:clr>
        </p15:guide>
        <p15:guide id="13" pos="4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2B2B2"/>
    <a:srgbClr val="FFFFFF"/>
    <a:srgbClr val="FFFFCC"/>
    <a:srgbClr val="F8F8F8"/>
    <a:srgbClr val="FF99FF"/>
    <a:srgbClr val="99FF99"/>
    <a:srgbClr val="CCFFCC"/>
    <a:srgbClr val="E2E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2" autoAdjust="0"/>
    <p:restoredTop sz="84211" autoAdjust="0"/>
  </p:normalViewPr>
  <p:slideViewPr>
    <p:cSldViewPr>
      <p:cViewPr varScale="1">
        <p:scale>
          <a:sx n="130" d="100"/>
          <a:sy n="130" d="100"/>
        </p:scale>
        <p:origin x="168" y="114"/>
      </p:cViewPr>
      <p:guideLst>
        <p:guide orient="horz" pos="823"/>
        <p:guide pos="5869"/>
        <p:guide pos="3093"/>
        <p:guide pos="326"/>
        <p:guide pos="1577"/>
        <p:guide orient="horz" pos="1534"/>
        <p:guide orient="horz" pos="2523"/>
        <p:guide orient="horz" pos="3815"/>
        <p:guide pos="4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4" d="100"/>
          <a:sy n="54" d="100"/>
        </p:scale>
        <p:origin x="-2052" y="-96"/>
      </p:cViewPr>
      <p:guideLst>
        <p:guide orient="horz" pos="3127"/>
        <p:guide pos="2141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fld id="{85C641C5-EBCE-4718-A589-2F55AC6C32A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fld id="{3605D3D1-446B-425D-B70C-AE460ABA2CA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4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000" b="1" i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lang="ko-KR" altLang="en-US" sz="1000" b="1" i="1" smtClean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93000" y="369000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</a:t>
            </a:r>
            <a:r>
              <a:rPr kumimoji="0"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lide</a:t>
            </a:r>
            <a:endParaRPr kumimoji="0" lang="ko-KR" altLang="en-US" sz="10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200526" y="189000"/>
            <a:ext cx="9529012" cy="6300000"/>
          </a:xfrm>
          <a:prstGeom prst="rect">
            <a:avLst/>
          </a:prstGeom>
          <a:noFill/>
          <a:ln w="44450" cap="flat" cmpd="sng" algn="ctr">
            <a:solidFill>
              <a:schemeClr val="bg2"/>
            </a:solidFill>
            <a:prstDash val="solid"/>
          </a:ln>
          <a:effectLst/>
        </p:spPr>
        <p:txBody>
          <a:bodyPr wrap="none"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n-ea"/>
          <a:ea typeface="+mn-ea"/>
          <a:cs typeface="+mj-cs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0">
        <a:spcBef>
          <a:spcPct val="5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00" b="1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07209"/>
              </p:ext>
            </p:extLst>
          </p:nvPr>
        </p:nvGraphicFramePr>
        <p:xfrm>
          <a:off x="640620" y="1629000"/>
          <a:ext cx="8650339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490"/>
                <a:gridCol w="97400"/>
                <a:gridCol w="1613218"/>
                <a:gridCol w="106925"/>
                <a:gridCol w="5091306"/>
              </a:tblGrid>
              <a:tr h="60967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STEP 01</a:t>
                      </a: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산학협약 체결</a:t>
                      </a:r>
                      <a:endParaRPr lang="ko-KR" altLang="en-US" sz="1200">
                        <a:solidFill>
                          <a:schemeClr val="bg2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-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산학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프로젝트의 목적과 방향성에 맞게 수업이 진행될 수 있도록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NHN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NEXT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의 요구사항을 명확하게 제시하고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기업체와 협약을 체결하는 단계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74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STEP</a:t>
                      </a:r>
                      <a:r>
                        <a:rPr lang="en-US" altLang="ko-KR" sz="1200" baseline="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02</a:t>
                      </a:r>
                    </a:p>
                    <a:p>
                      <a:pPr algn="l" latinLnBrk="1"/>
                      <a:r>
                        <a:rPr lang="ko-KR" altLang="en-US" sz="1200" baseline="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프로젝트 제안 및 팀 구성</a:t>
                      </a:r>
                      <a:endParaRPr lang="ko-KR" altLang="en-US" sz="1200">
                        <a:solidFill>
                          <a:schemeClr val="bg2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과제제안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과제검토 및 승인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과제소개 및 팀 구성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필요 개발환경 구축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학기 시작 전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산학 프로젝트에 참여를 원하는 기업으로부터 프로젝트 과제를 제안 받음</a:t>
                      </a:r>
                      <a:endParaRPr lang="en-US" altLang="ko-KR" sz="10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지도강사들이 과제를 검토한 후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승인된 과제에 한 해 제안 세션에 초청받을 수 있음</a:t>
                      </a:r>
                      <a:endParaRPr lang="en-US" altLang="ko-KR" sz="10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기업체는 제안한 과제를 소개하고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학생들은 자신이 원하는 프로젝트에 지원하여 팀을 구성</a:t>
                      </a:r>
                      <a:endParaRPr lang="en-US" altLang="ko-KR" sz="10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공모전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/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경진대회 출전을 목표로 하는 경우 학생은 직접 프로젝트 주제를 제안하여 팀을 구성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412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STEP 03</a:t>
                      </a: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산학 프로젝트 진행</a:t>
                      </a:r>
                      <a:endParaRPr lang="ko-KR" altLang="en-US" sz="1200">
                        <a:solidFill>
                          <a:schemeClr val="bg2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기획리뷰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개발 계획 리뷰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개발 결과물 리뷰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중간데모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최종발표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개발 결과물 제출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인도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4~5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명으로 구성된 팀 단위로 개별 프로젝트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진행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지도강사가 각 프로젝트의 성격에 맞게 구체적인 진행 방식을 가이드 함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프로젝트 지도강사는 실질적인 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Project Leader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혹은 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Development Manager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역할 수행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16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STEP 04</a:t>
                      </a: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평가 및 리뷰</a:t>
                      </a:r>
                      <a:endParaRPr lang="ko-KR" altLang="en-US" sz="1200">
                        <a:solidFill>
                          <a:schemeClr val="bg2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평가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Post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mortem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산학 프로젝트 과정과 결과를 평가하고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학생들의 성적을 평가하는 단계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프로젝트 수업의 목표를 달성하는 프로젝트 수업 참여자가 모두 제 역할을 수행하였는지 평가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산학 프로젝트 수업에 대한 전반적인 리뷰 및 개선회의 진행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0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76701"/>
              </p:ext>
            </p:extLst>
          </p:nvPr>
        </p:nvGraphicFramePr>
        <p:xfrm>
          <a:off x="640620" y="1629000"/>
          <a:ext cx="8645033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490"/>
                <a:gridCol w="61400"/>
                <a:gridCol w="1613218"/>
                <a:gridCol w="61400"/>
                <a:gridCol w="5167525"/>
              </a:tblGrid>
              <a:tr h="60967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STEP 01</a:t>
                      </a: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산학협약 체결</a:t>
                      </a:r>
                      <a:endParaRPr lang="ko-KR" altLang="en-US" sz="1200">
                        <a:solidFill>
                          <a:schemeClr val="bg2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18000" marR="1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-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18000" marR="1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산학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프로젝트의 목적과 방향성에 맞게 수업이 진행될 수 있도록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NHN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NEXT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의 요구사항을 명확하게 제시하고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기업체와 협약을 체결하는 단계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74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STEP</a:t>
                      </a:r>
                      <a:r>
                        <a:rPr lang="en-US" altLang="ko-KR" sz="1200" baseline="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02</a:t>
                      </a:r>
                    </a:p>
                    <a:p>
                      <a:pPr algn="l" latinLnBrk="1"/>
                      <a:r>
                        <a:rPr lang="ko-KR" altLang="en-US" sz="1200" baseline="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프로젝트 제안 및 팀 구성</a:t>
                      </a:r>
                      <a:endParaRPr lang="ko-KR" altLang="en-US" sz="1200">
                        <a:solidFill>
                          <a:schemeClr val="bg2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18000" marR="1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과제제안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과제검토 및 승인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과제소개 및 팀 구성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필요 개발환경 구축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18000" marR="1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학기 시작 전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산학 프로젝트에 참여를 원하는 기업으로부터 프로젝트 과제를 제안 받음</a:t>
                      </a:r>
                      <a:endParaRPr lang="en-US" altLang="ko-KR" sz="10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지도강사들이 과제를 검토한 후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승인된 과제에 한 해 제안 세션에 초청받을 수 있음</a:t>
                      </a:r>
                      <a:endParaRPr lang="en-US" altLang="ko-KR" sz="10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기업체는 제안한 과제를 소개하고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학생들은 자신이 원하는 프로젝트에 지원하여 팀을 구성</a:t>
                      </a:r>
                      <a:endParaRPr lang="en-US" altLang="ko-KR" sz="10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공모전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/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경진대회 출전을 목표로 하는 경우 학생은 직접 프로젝트 주제를 제안하여 팀을 구성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412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STEP 03</a:t>
                      </a: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산학 프로젝트 진행</a:t>
                      </a:r>
                      <a:endParaRPr lang="ko-KR" altLang="en-US" sz="1200">
                        <a:solidFill>
                          <a:schemeClr val="bg2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18000" marR="1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기획리뷰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개발 계획 리뷰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개발 결과물 리뷰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중간데모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최종발표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개발 결과물 제출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인도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18000" marR="1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4~5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명으로 구성된 팀 단위로 개별 프로젝트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진행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지도강사가 각 프로젝트의 성격에 맞게 구체적인 진행 방식을 가이드 함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프로젝트 지도강사는 실질적인 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Project Leader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혹은 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Development Manager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역할 수행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16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STEP 04</a:t>
                      </a:r>
                    </a:p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평가 및 리뷰</a:t>
                      </a:r>
                      <a:endParaRPr lang="ko-KR" altLang="en-US" sz="1200">
                        <a:solidFill>
                          <a:schemeClr val="bg2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18000" marR="1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평가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Post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mortem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18000" marR="18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Dn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산학 프로젝트 과정과 결과를 평가하고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학생들의 성적을 평가하는 단계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프로젝트 수업의 목표를 달성하는 프로젝트 수업 참여자가 모두 제 역할을 수행하였는지 평가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indent="-92075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산학 프로젝트 수업에 대한 전반적인 리뷰 및 개선회의 진행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6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2813071" y="1809000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994046" y="2001798"/>
            <a:ext cx="39147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577" tIns="45789" rIns="91577" bIns="45789" anchor="b">
            <a:spAutoFit/>
          </a:bodyPr>
          <a:lstStyle/>
          <a:p>
            <a:pPr marL="271463" indent="-271463">
              <a:spcBef>
                <a:spcPct val="0"/>
              </a:spcBef>
              <a:tabLst>
                <a:tab pos="88900" algn="l"/>
              </a:tabLst>
            </a:pPr>
            <a:r>
              <a:rPr lang="en-US" altLang="ko-KR" sz="4000" i="1" dirty="0">
                <a:solidFill>
                  <a:srgbClr val="33669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813071" y="3789572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44538" y="2896271"/>
            <a:ext cx="261379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홍장표 </a:t>
            </a:r>
            <a:endParaRPr lang="en-US" altLang="ko-KR" sz="1300" i="1" dirty="0" smtClean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e-mail : hjp2025@gmail.com</a:t>
            </a: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Blog :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http://redslide.blog.me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813071" y="4104913"/>
            <a:ext cx="4276725" cy="374679"/>
            <a:chOff x="920972" y="4869011"/>
            <a:chExt cx="5307566" cy="46499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920972" y="4869011"/>
              <a:ext cx="4464031" cy="464990"/>
            </a:xfrm>
            <a:prstGeom prst="rect">
              <a:avLst/>
            </a:prstGeom>
            <a:solidFill>
              <a:schemeClr val="bg1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http://redslide.blog.me</a:t>
              </a:r>
              <a:endParaRPr kumimoji="1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517553" y="4869011"/>
              <a:ext cx="710985" cy="464990"/>
            </a:xfrm>
            <a:prstGeom prst="rect">
              <a:avLst/>
            </a:prstGeom>
            <a:solidFill>
              <a:srgbClr val="30B007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</a:t>
              </a:r>
            </a:p>
          </p:txBody>
        </p:sp>
        <p:sp>
          <p:nvSpPr>
            <p:cNvPr id="18" name="이등변 삼각형 17"/>
            <p:cNvSpPr/>
            <p:nvPr/>
          </p:nvSpPr>
          <p:spPr bwMode="auto">
            <a:xfrm rot="10800000">
              <a:off x="5163676" y="5074919"/>
              <a:ext cx="82218" cy="53174"/>
            </a:xfrm>
            <a:prstGeom prst="triangle">
              <a:avLst/>
            </a:prstGeom>
            <a:solidFill>
              <a:srgbClr val="30B00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902962" y="6016612"/>
            <a:ext cx="6110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※ 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본 보고서는 본고딕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(Noto Sans CJK KR Bold)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으로 작성했습니다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.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336699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0"/>
          </a:spcBef>
          <a:defRPr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29793</TotalTime>
  <Words>397</Words>
  <Application>Microsoft Office PowerPoint</Application>
  <PresentationFormat>A4 용지(210x297mm)</PresentationFormat>
  <Paragraphs>69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HY견고딕</vt:lpstr>
      <vt:lpstr>Noto Sans CJK KR Bold</vt:lpstr>
      <vt:lpstr>굴림</vt:lpstr>
      <vt:lpstr>나눔고딕</vt:lpstr>
      <vt:lpstr>돋움</vt:lpstr>
      <vt:lpstr>맑은 고딕</vt:lpstr>
      <vt:lpstr>Arial</vt:lpstr>
      <vt:lpstr>Tahoma</vt:lpstr>
      <vt:lpstr>Wingdings</vt:lpstr>
      <vt:lpstr>11_Blank Presentation</vt:lpstr>
      <vt:lpstr>PowerPoint 프레젠테이션</vt:lpstr>
      <vt:lpstr>PowerPoint 프레젠테이션</vt:lpstr>
      <vt:lpstr>PowerPoint 프레젠테이션</vt:lpstr>
    </vt:vector>
  </TitlesOfParts>
  <Company>ssu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jp hong</cp:lastModifiedBy>
  <cp:revision>1452</cp:revision>
  <dcterms:created xsi:type="dcterms:W3CDTF">2007-01-06T01:43:12Z</dcterms:created>
  <dcterms:modified xsi:type="dcterms:W3CDTF">2015-02-28T09:49:40Z</dcterms:modified>
</cp:coreProperties>
</file>