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5" r:id="rId1"/>
  </p:sldMasterIdLst>
  <p:notesMasterIdLst>
    <p:notesMasterId r:id="rId6"/>
  </p:notesMasterIdLst>
  <p:handoutMasterIdLst>
    <p:handoutMasterId r:id="rId7"/>
  </p:handoutMasterIdLst>
  <p:sldIdLst>
    <p:sldId id="1212" r:id="rId2"/>
    <p:sldId id="1217" r:id="rId3"/>
    <p:sldId id="1218" r:id="rId4"/>
    <p:sldId id="661" r:id="rId5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823" userDrawn="1">
          <p15:clr>
            <a:srgbClr val="A4A3A4"/>
          </p15:clr>
        </p15:guide>
        <p15:guide id="4" pos="5869" userDrawn="1">
          <p15:clr>
            <a:srgbClr val="A4A3A4"/>
          </p15:clr>
        </p15:guide>
        <p15:guide id="7" pos="3093" userDrawn="1">
          <p15:clr>
            <a:srgbClr val="A4A3A4"/>
          </p15:clr>
        </p15:guide>
        <p15:guide id="8" pos="326" userDrawn="1">
          <p15:clr>
            <a:srgbClr val="A4A3A4"/>
          </p15:clr>
        </p15:guide>
        <p15:guide id="9" pos="1577" userDrawn="1">
          <p15:clr>
            <a:srgbClr val="A4A3A4"/>
          </p15:clr>
        </p15:guide>
        <p15:guide id="10" orient="horz" pos="1534" userDrawn="1">
          <p15:clr>
            <a:srgbClr val="A4A3A4"/>
          </p15:clr>
        </p15:guide>
        <p15:guide id="11" orient="horz" pos="2523" userDrawn="1">
          <p15:clr>
            <a:srgbClr val="A4A3A4"/>
          </p15:clr>
        </p15:guide>
        <p15:guide id="12" orient="horz" pos="3815" userDrawn="1">
          <p15:clr>
            <a:srgbClr val="A4A3A4"/>
          </p15:clr>
        </p15:guide>
        <p15:guide id="13" pos="46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2B2B2"/>
    <a:srgbClr val="FFFFFF"/>
    <a:srgbClr val="FFFFCC"/>
    <a:srgbClr val="F8F8F8"/>
    <a:srgbClr val="FF99FF"/>
    <a:srgbClr val="99FF99"/>
    <a:srgbClr val="CCFFCC"/>
    <a:srgbClr val="E2E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2" autoAdjust="0"/>
    <p:restoredTop sz="84211" autoAdjust="0"/>
  </p:normalViewPr>
  <p:slideViewPr>
    <p:cSldViewPr>
      <p:cViewPr varScale="1">
        <p:scale>
          <a:sx n="126" d="100"/>
          <a:sy n="126" d="100"/>
        </p:scale>
        <p:origin x="132" y="204"/>
      </p:cViewPr>
      <p:guideLst>
        <p:guide orient="horz" pos="823"/>
        <p:guide pos="5869"/>
        <p:guide pos="3093"/>
        <p:guide pos="326"/>
        <p:guide pos="1577"/>
        <p:guide orient="horz" pos="1534"/>
        <p:guide orient="horz" pos="2523"/>
        <p:guide orient="horz" pos="3815"/>
        <p:guide pos="46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notesViewPr>
    <p:cSldViewPr>
      <p:cViewPr varScale="1">
        <p:scale>
          <a:sx n="54" d="100"/>
          <a:sy n="54" d="100"/>
        </p:scale>
        <p:origin x="-2052" y="-96"/>
      </p:cViewPr>
      <p:guideLst>
        <p:guide orient="horz" pos="3127"/>
        <p:guide pos="2141"/>
      </p:guideLst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fld id="{85C641C5-EBCE-4718-A589-2F55AC6C32A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6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fld id="{3605D3D1-446B-425D-B70C-AE460ABA2CA0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4048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sz="1000" b="1" i="1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lang="ko-KR" altLang="en-US" sz="1000" b="1" i="1" smtClean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9093000" y="369000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</a:t>
            </a:r>
            <a:r>
              <a:rPr kumimoji="0"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lide</a:t>
            </a:r>
            <a:endParaRPr kumimoji="0" lang="ko-KR" altLang="en-US" sz="1000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200526" y="189000"/>
            <a:ext cx="9529012" cy="6300000"/>
          </a:xfrm>
          <a:prstGeom prst="rect">
            <a:avLst/>
          </a:prstGeom>
          <a:noFill/>
          <a:ln w="44450" cap="flat" cmpd="sng" algn="ctr">
            <a:solidFill>
              <a:schemeClr val="bg2"/>
            </a:solidFill>
            <a:prstDash val="solid"/>
          </a:ln>
          <a:effectLst/>
        </p:spPr>
        <p:txBody>
          <a:bodyPr wrap="none" rtlCol="0" anchor="ctr"/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00" kern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2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+mn-ea"/>
          <a:ea typeface="+mn-ea"/>
          <a:cs typeface="+mj-cs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0">
        <a:spcBef>
          <a:spcPct val="5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600" b="1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72" userDrawn="1">
          <p15:clr>
            <a:srgbClr val="F26B43"/>
          </p15:clr>
        </p15:guide>
        <p15:guide id="3" pos="61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805380" y="1590323"/>
            <a:ext cx="2700000" cy="101979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LS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전선의 제품을 이용하고 서비스를 제공받는 대상으로 전력청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통신사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가전제조사 등을 포함하고 있음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685380" y="1590322"/>
            <a:ext cx="2700000" cy="101979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spcBef>
                <a:spcPts val="0"/>
              </a:spcBef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LS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전선에 원자재 및 기타 자재를 공급하는 국내외 기업으로 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2012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년 약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200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 업체가 구매금액 및 전략적 중요도 기준 주요 협력회사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565380" y="1590322"/>
            <a:ext cx="2700000" cy="101979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spcBef>
                <a:spcPts val="0"/>
              </a:spcBef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2012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년 말 기준 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LS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전선의 구성원은 국내외 출자사 포함 총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9,028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명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805380" y="4389209"/>
            <a:ext cx="2700000" cy="101979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spcBef>
                <a:spcPts val="0"/>
              </a:spcBef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LS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전선은 전 세계 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25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개국에 사업장을 운영하고 있으며 생산 시설이 위치한 국내 구미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안동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안양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동해와 해외 총 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37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 생산거점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영어 거점이 위치한 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64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 지역이 주요 지역사회 임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685380" y="4389208"/>
            <a:ext cx="2700000" cy="101979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spcBef>
                <a:spcPts val="0"/>
              </a:spcBef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LS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전선의 가치와 가능성을 믿고 투자한 주주와 투자자로 모회사인 ㈜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LS, 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발행주식 및 채권을 보유한 개인 및 기관 투자자임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6565380" y="4389208"/>
            <a:ext cx="2700000" cy="101979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 세계에 사업장을 가진 글로벌 기업으로서 각국 정부와 공공기관은 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LS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전선의 기업 정책과 활동에 법적 기준을 제공함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805380" y="2596582"/>
            <a:ext cx="2700000" cy="360000"/>
          </a:xfrm>
          <a:prstGeom prst="rect">
            <a:avLst/>
          </a:prstGeom>
          <a:solidFill>
            <a:schemeClr val="tx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고객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685380" y="2596581"/>
            <a:ext cx="2700000" cy="360000"/>
          </a:xfrm>
          <a:prstGeom prst="rect">
            <a:avLst/>
          </a:prstGeom>
          <a:solidFill>
            <a:schemeClr val="tx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협력회사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565380" y="2596581"/>
            <a:ext cx="2700000" cy="360000"/>
          </a:xfrm>
          <a:prstGeom prst="rect">
            <a:avLst/>
          </a:prstGeom>
          <a:solidFill>
            <a:schemeClr val="tx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임직원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805380" y="4036583"/>
            <a:ext cx="2700000" cy="360000"/>
          </a:xfrm>
          <a:prstGeom prst="rect">
            <a:avLst/>
          </a:prstGeom>
          <a:solidFill>
            <a:schemeClr val="tx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지역사회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685380" y="4036582"/>
            <a:ext cx="2700000" cy="360000"/>
          </a:xfrm>
          <a:prstGeom prst="rect">
            <a:avLst/>
          </a:prstGeom>
          <a:solidFill>
            <a:schemeClr val="tx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주주 및 투자자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565380" y="4036582"/>
            <a:ext cx="2700000" cy="360000"/>
          </a:xfrm>
          <a:prstGeom prst="rect">
            <a:avLst/>
          </a:prstGeom>
          <a:solidFill>
            <a:schemeClr val="tx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정부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1" name="꺾인 연결선 20"/>
          <p:cNvCxnSpPr>
            <a:stCxn id="17" idx="2"/>
            <a:endCxn id="24" idx="3"/>
          </p:cNvCxnSpPr>
          <p:nvPr/>
        </p:nvCxnSpPr>
        <p:spPr bwMode="auto">
          <a:xfrm rot="5400000">
            <a:off x="6530703" y="2098878"/>
            <a:ext cx="526975" cy="2242380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22" name="꺾인 연결선 21"/>
          <p:cNvCxnSpPr>
            <a:stCxn id="20" idx="0"/>
            <a:endCxn id="24" idx="3"/>
          </p:cNvCxnSpPr>
          <p:nvPr/>
        </p:nvCxnSpPr>
        <p:spPr bwMode="auto">
          <a:xfrm rot="16200000" flipV="1">
            <a:off x="6517677" y="2638879"/>
            <a:ext cx="553026" cy="2242380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16" idx="2"/>
            <a:endCxn id="19" idx="0"/>
          </p:cNvCxnSpPr>
          <p:nvPr/>
        </p:nvCxnSpPr>
        <p:spPr bwMode="auto">
          <a:xfrm>
            <a:off x="5035380" y="2956581"/>
            <a:ext cx="0" cy="10800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760" y="3263687"/>
            <a:ext cx="1275240" cy="439738"/>
          </a:xfrm>
          <a:prstGeom prst="rect">
            <a:avLst/>
          </a:prstGeom>
        </p:spPr>
      </p:pic>
      <p:cxnSp>
        <p:nvCxnSpPr>
          <p:cNvPr id="25" name="꺾인 연결선 24"/>
          <p:cNvCxnSpPr>
            <a:stCxn id="15" idx="2"/>
            <a:endCxn id="24" idx="1"/>
          </p:cNvCxnSpPr>
          <p:nvPr/>
        </p:nvCxnSpPr>
        <p:spPr bwMode="auto">
          <a:xfrm rot="16200000" flipH="1">
            <a:off x="3013083" y="2098879"/>
            <a:ext cx="526974" cy="2242380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26" name="꺾인 연결선 25"/>
          <p:cNvCxnSpPr>
            <a:stCxn id="18" idx="0"/>
            <a:endCxn id="24" idx="1"/>
          </p:cNvCxnSpPr>
          <p:nvPr/>
        </p:nvCxnSpPr>
        <p:spPr bwMode="auto">
          <a:xfrm rot="5400000" flipH="1" flipV="1">
            <a:off x="3000057" y="2638880"/>
            <a:ext cx="553027" cy="2242380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850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805380" y="1590323"/>
            <a:ext cx="2700000" cy="101979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LS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전선의 제품을 이용하고 서비스를 제공받는 대상으로 전력청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통신사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가전제조사 등을 포함하고 있음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685380" y="1590322"/>
            <a:ext cx="2700000" cy="101979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spcBef>
                <a:spcPts val="0"/>
              </a:spcBef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LS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전선에 원자재 및 기타 자재를 공급하는 국내외 기업으로 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2012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년 약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200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 업체가 구매금액 및 전략적 중요도 기준 주요 협력회사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565380" y="1590322"/>
            <a:ext cx="2700000" cy="101979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spcBef>
                <a:spcPts val="0"/>
              </a:spcBef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2012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년 말 기준 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LS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전선의 구성원은 국내외 출자사 포함 총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9,028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명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805380" y="4389209"/>
            <a:ext cx="2700000" cy="101979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spcBef>
                <a:spcPts val="0"/>
              </a:spcBef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LS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전선은 전 세계 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25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개국에 사업장을 운영하고 있으며 생산 시설이 위치한 국내 구미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안동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안양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동해와 해외 총 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37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 생산거점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영어 거점이 위치한 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64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 지역이 주요 지역사회 임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685380" y="4389208"/>
            <a:ext cx="2700000" cy="101979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spcBef>
                <a:spcPts val="0"/>
              </a:spcBef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LS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전선의 가치와 가능성을 믿고 투자한 주주와 투자자로 모회사인 ㈜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LS, 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발행주식 및 채권을 보유한 개인 및 기관 투자자임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6565380" y="4389208"/>
            <a:ext cx="2700000" cy="101979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 세계에 사업장을 가진 글로벌 기업으로서 각국 정부와 공공기관은 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LS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전선의 기업 정책과 활동에 법적 기준을 제공함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805380" y="2596582"/>
            <a:ext cx="27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고객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685380" y="2596581"/>
            <a:ext cx="27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협력회사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565380" y="2596581"/>
            <a:ext cx="27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임직원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805380" y="4036583"/>
            <a:ext cx="27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지역사회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685380" y="4036582"/>
            <a:ext cx="27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주주 및 투자자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565380" y="4036582"/>
            <a:ext cx="27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정부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1" name="꺾인 연결선 20"/>
          <p:cNvCxnSpPr>
            <a:stCxn id="17" idx="2"/>
            <a:endCxn id="24" idx="3"/>
          </p:cNvCxnSpPr>
          <p:nvPr/>
        </p:nvCxnSpPr>
        <p:spPr bwMode="auto">
          <a:xfrm rot="5400000">
            <a:off x="6530703" y="2098878"/>
            <a:ext cx="526975" cy="2242380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22" name="꺾인 연결선 21"/>
          <p:cNvCxnSpPr>
            <a:stCxn id="20" idx="0"/>
            <a:endCxn id="24" idx="3"/>
          </p:cNvCxnSpPr>
          <p:nvPr/>
        </p:nvCxnSpPr>
        <p:spPr bwMode="auto">
          <a:xfrm rot="16200000" flipV="1">
            <a:off x="6517677" y="2638879"/>
            <a:ext cx="553026" cy="2242380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16" idx="2"/>
            <a:endCxn id="19" idx="0"/>
          </p:cNvCxnSpPr>
          <p:nvPr/>
        </p:nvCxnSpPr>
        <p:spPr bwMode="auto">
          <a:xfrm>
            <a:off x="5035380" y="2956581"/>
            <a:ext cx="0" cy="10800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760" y="3263687"/>
            <a:ext cx="1275240" cy="439738"/>
          </a:xfrm>
          <a:prstGeom prst="rect">
            <a:avLst/>
          </a:prstGeom>
        </p:spPr>
      </p:pic>
      <p:cxnSp>
        <p:nvCxnSpPr>
          <p:cNvPr id="25" name="꺾인 연결선 24"/>
          <p:cNvCxnSpPr>
            <a:stCxn id="15" idx="2"/>
            <a:endCxn id="24" idx="1"/>
          </p:cNvCxnSpPr>
          <p:nvPr/>
        </p:nvCxnSpPr>
        <p:spPr bwMode="auto">
          <a:xfrm rot="16200000" flipH="1">
            <a:off x="3013083" y="2098879"/>
            <a:ext cx="526974" cy="2242380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26" name="꺾인 연결선 25"/>
          <p:cNvCxnSpPr>
            <a:stCxn id="18" idx="0"/>
            <a:endCxn id="24" idx="1"/>
          </p:cNvCxnSpPr>
          <p:nvPr/>
        </p:nvCxnSpPr>
        <p:spPr bwMode="auto">
          <a:xfrm rot="5400000" flipH="1" flipV="1">
            <a:off x="3000057" y="2638880"/>
            <a:ext cx="553027" cy="2242380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770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805380" y="1590323"/>
            <a:ext cx="2700000" cy="10197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LS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전선의 제품을 이용하고 서비스를 제공받는 대상으로 전력청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통신사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가전제조사 등을 포함하고 있음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685380" y="1590322"/>
            <a:ext cx="2700000" cy="10197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spcBef>
                <a:spcPts val="0"/>
              </a:spcBef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LS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전선에 원자재 및 기타 자재를 공급하는 국내외 기업으로 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2012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년 약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200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 업체가 구매금액 및 전략적 중요도 기준 주요 협력회사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565380" y="1590322"/>
            <a:ext cx="2700000" cy="10197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spcBef>
                <a:spcPts val="0"/>
              </a:spcBef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2012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년 말 기준 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LS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전선의 구성원은 국내외 출자사 포함 총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9,028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명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805380" y="4389209"/>
            <a:ext cx="2700000" cy="10197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spcBef>
                <a:spcPts val="0"/>
              </a:spcBef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LS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전선은 전 세계 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25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개국에 사업장을 운영하고 있으며 생산 시설이 위치한 국내 구미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안동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안양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동해와 해외 총 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37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 생산거점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영어 거점이 위치한 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64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 지역이 주요 지역사회 임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685380" y="4389208"/>
            <a:ext cx="2700000" cy="10197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spcBef>
                <a:spcPts val="0"/>
              </a:spcBef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LS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전선의 가치와 가능성을 믿고 투자한 주주와 투자자로 모회사인 ㈜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LS, 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발행주식 및 채권을 보유한 개인 및 기관 투자자임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6565380" y="4389208"/>
            <a:ext cx="2700000" cy="10197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 세계에 사업장을 가진 글로벌 기업으로서 각국 정부와 공공기관은 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LS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전선의 기업 정책과 활동에 법적 기준을 제공함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805380" y="2596582"/>
            <a:ext cx="270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고객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685380" y="2596581"/>
            <a:ext cx="270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협력회사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565380" y="2596581"/>
            <a:ext cx="270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임직원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805380" y="4036583"/>
            <a:ext cx="270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지역사회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685380" y="4036582"/>
            <a:ext cx="270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주주 및 투자자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565380" y="4036582"/>
            <a:ext cx="270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정부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1" name="꺾인 연결선 20"/>
          <p:cNvCxnSpPr>
            <a:stCxn id="17" idx="2"/>
            <a:endCxn id="24" idx="3"/>
          </p:cNvCxnSpPr>
          <p:nvPr/>
        </p:nvCxnSpPr>
        <p:spPr bwMode="auto">
          <a:xfrm rot="5400000">
            <a:off x="6530703" y="2098878"/>
            <a:ext cx="526975" cy="2242380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22" name="꺾인 연결선 21"/>
          <p:cNvCxnSpPr>
            <a:stCxn id="20" idx="0"/>
            <a:endCxn id="24" idx="3"/>
          </p:cNvCxnSpPr>
          <p:nvPr/>
        </p:nvCxnSpPr>
        <p:spPr bwMode="auto">
          <a:xfrm rot="16200000" flipV="1">
            <a:off x="6517677" y="2638879"/>
            <a:ext cx="553026" cy="2242380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16" idx="2"/>
            <a:endCxn id="19" idx="0"/>
          </p:cNvCxnSpPr>
          <p:nvPr/>
        </p:nvCxnSpPr>
        <p:spPr bwMode="auto">
          <a:xfrm>
            <a:off x="5035380" y="2956581"/>
            <a:ext cx="0" cy="10800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760" y="3263687"/>
            <a:ext cx="1275240" cy="439738"/>
          </a:xfrm>
          <a:prstGeom prst="rect">
            <a:avLst/>
          </a:prstGeom>
        </p:spPr>
      </p:pic>
      <p:cxnSp>
        <p:nvCxnSpPr>
          <p:cNvPr id="25" name="꺾인 연결선 24"/>
          <p:cNvCxnSpPr>
            <a:stCxn id="15" idx="2"/>
            <a:endCxn id="24" idx="1"/>
          </p:cNvCxnSpPr>
          <p:nvPr/>
        </p:nvCxnSpPr>
        <p:spPr bwMode="auto">
          <a:xfrm rot="16200000" flipH="1">
            <a:off x="3013083" y="2098879"/>
            <a:ext cx="526974" cy="2242380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26" name="꺾인 연결선 25"/>
          <p:cNvCxnSpPr>
            <a:stCxn id="18" idx="0"/>
            <a:endCxn id="24" idx="1"/>
          </p:cNvCxnSpPr>
          <p:nvPr/>
        </p:nvCxnSpPr>
        <p:spPr bwMode="auto">
          <a:xfrm rot="5400000" flipH="1" flipV="1">
            <a:off x="3000057" y="2638880"/>
            <a:ext cx="553027" cy="2242380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381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2813071" y="1809000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994046" y="2001798"/>
            <a:ext cx="39147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577" tIns="45789" rIns="91577" bIns="45789" anchor="b">
            <a:spAutoFit/>
          </a:bodyPr>
          <a:lstStyle/>
          <a:p>
            <a:pPr marL="271463" indent="-271463">
              <a:spcBef>
                <a:spcPct val="0"/>
              </a:spcBef>
              <a:tabLst>
                <a:tab pos="88900" algn="l"/>
              </a:tabLst>
            </a:pPr>
            <a:r>
              <a:rPr lang="en-US" altLang="ko-KR" sz="4000" i="1" dirty="0">
                <a:solidFill>
                  <a:srgbClr val="336699"/>
                </a:solidFill>
                <a:latin typeface="HY견고딕" pitchFamily="18" charset="-127"/>
                <a:ea typeface="HY견고딕" pitchFamily="18" charset="-127"/>
              </a:rPr>
              <a:t>Q &amp; A</a:t>
            </a: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2813071" y="3789572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44538" y="2896271"/>
            <a:ext cx="261379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홍장표 </a:t>
            </a:r>
            <a:endParaRPr lang="en-US" altLang="ko-KR" sz="1300" i="1" dirty="0" smtClean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ko-KR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e-mail : hjp2025@gmail.com</a:t>
            </a:r>
          </a:p>
          <a:p>
            <a:pPr>
              <a:spcBef>
                <a:spcPts val="0"/>
              </a:spcBef>
            </a:pPr>
            <a:r>
              <a:rPr lang="en-US" altLang="ko-KR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Blog : 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http://redslide.blog.me</a:t>
            </a:r>
            <a:endParaRPr lang="ko-KR" altLang="en-US" sz="1300" i="1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813071" y="4104913"/>
            <a:ext cx="4276725" cy="374679"/>
            <a:chOff x="920972" y="4869011"/>
            <a:chExt cx="5307566" cy="46499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920972" y="4869011"/>
              <a:ext cx="4464031" cy="464990"/>
            </a:xfrm>
            <a:prstGeom prst="rect">
              <a:avLst/>
            </a:prstGeom>
            <a:solidFill>
              <a:schemeClr val="bg1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http://redslide.blog.me</a:t>
              </a:r>
              <a:endParaRPr kumimoji="1" lang="ko-KR" altLang="en-US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5517553" y="4869011"/>
              <a:ext cx="710985" cy="464990"/>
            </a:xfrm>
            <a:prstGeom prst="rect">
              <a:avLst/>
            </a:prstGeom>
            <a:solidFill>
              <a:srgbClr val="30B007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검색</a:t>
              </a:r>
            </a:p>
          </p:txBody>
        </p:sp>
        <p:sp>
          <p:nvSpPr>
            <p:cNvPr id="18" name="이등변 삼각형 17"/>
            <p:cNvSpPr/>
            <p:nvPr/>
          </p:nvSpPr>
          <p:spPr bwMode="auto">
            <a:xfrm rot="10800000">
              <a:off x="5163676" y="5074919"/>
              <a:ext cx="82218" cy="53174"/>
            </a:xfrm>
            <a:prstGeom prst="triangle">
              <a:avLst/>
            </a:prstGeom>
            <a:solidFill>
              <a:srgbClr val="30B007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902962" y="6016612"/>
            <a:ext cx="61100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※ 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본 보고서는 본고딕 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(Noto Sans CJK KR Bold)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으로 작성했습니다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.</a:t>
            </a:r>
            <a:endParaRPr lang="ko-KR" altLang="en-US" sz="1300" i="1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336699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spcBef>
            <a:spcPts val="0"/>
          </a:spcBef>
          <a:defRPr b="0" dirty="0" smtClean="0">
            <a:latin typeface="+mn-ea"/>
            <a:ea typeface="+mn-ea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29755</TotalTime>
  <Words>421</Words>
  <Application>Microsoft Office PowerPoint</Application>
  <PresentationFormat>A4 용지(210x297mm)</PresentationFormat>
  <Paragraphs>43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HY견고딕</vt:lpstr>
      <vt:lpstr>Noto Sans CJK KR Bold</vt:lpstr>
      <vt:lpstr>굴림</vt:lpstr>
      <vt:lpstr>나눔고딕</vt:lpstr>
      <vt:lpstr>돋움</vt:lpstr>
      <vt:lpstr>맑은 고딕</vt:lpstr>
      <vt:lpstr>Arial</vt:lpstr>
      <vt:lpstr>Tahoma</vt:lpstr>
      <vt:lpstr>Wingdings</vt:lpstr>
      <vt:lpstr>11_Blank Presentation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사용자</dc:creator>
  <cp:lastModifiedBy>jp hong</cp:lastModifiedBy>
  <cp:revision>1448</cp:revision>
  <dcterms:created xsi:type="dcterms:W3CDTF">2007-01-06T01:43:12Z</dcterms:created>
  <dcterms:modified xsi:type="dcterms:W3CDTF">2014-12-03T23:33:47Z</dcterms:modified>
</cp:coreProperties>
</file>