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8" r:id="rId2"/>
    <p:sldId id="260" r:id="rId3"/>
    <p:sldId id="397" r:id="rId4"/>
    <p:sldId id="398" r:id="rId5"/>
    <p:sldId id="379" r:id="rId6"/>
    <p:sldId id="371" r:id="rId7"/>
    <p:sldId id="367" r:id="rId8"/>
    <p:sldId id="399" r:id="rId9"/>
    <p:sldId id="400" r:id="rId10"/>
    <p:sldId id="401" r:id="rId11"/>
    <p:sldId id="402" r:id="rId12"/>
    <p:sldId id="362" r:id="rId13"/>
    <p:sldId id="383" r:id="rId14"/>
    <p:sldId id="404" r:id="rId15"/>
    <p:sldId id="368" r:id="rId16"/>
    <p:sldId id="384" r:id="rId17"/>
    <p:sldId id="389" r:id="rId18"/>
    <p:sldId id="396" r:id="rId19"/>
    <p:sldId id="390" r:id="rId20"/>
    <p:sldId id="409" r:id="rId21"/>
    <p:sldId id="392" r:id="rId22"/>
    <p:sldId id="394" r:id="rId23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B63EAB0-1555-444E-AE82-509ED8CF0A93}">
          <p14:sldIdLst>
            <p14:sldId id="258"/>
            <p14:sldId id="260"/>
            <p14:sldId id="397"/>
            <p14:sldId id="398"/>
            <p14:sldId id="379"/>
            <p14:sldId id="371"/>
            <p14:sldId id="367"/>
            <p14:sldId id="399"/>
            <p14:sldId id="400"/>
            <p14:sldId id="401"/>
            <p14:sldId id="402"/>
            <p14:sldId id="362"/>
            <p14:sldId id="383"/>
            <p14:sldId id="404"/>
            <p14:sldId id="368"/>
            <p14:sldId id="384"/>
            <p14:sldId id="389"/>
            <p14:sldId id="396"/>
            <p14:sldId id="390"/>
            <p14:sldId id="409"/>
            <p14:sldId id="392"/>
            <p14:sldId id="3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D3DD"/>
    <a:srgbClr val="66B5C4"/>
    <a:srgbClr val="C8E0E0"/>
    <a:srgbClr val="D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6"/>
    <p:restoredTop sz="96271"/>
  </p:normalViewPr>
  <p:slideViewPr>
    <p:cSldViewPr snapToGrid="0" snapToObjects="1">
      <p:cViewPr varScale="1">
        <p:scale>
          <a:sx n="86" d="100"/>
          <a:sy n="86" d="100"/>
        </p:scale>
        <p:origin x="1075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3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621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911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744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256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437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79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56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68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35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991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902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0703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653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689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852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306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81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300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54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72F2FA0F-CEE0-8F4B-B315-20E302992A19}"/>
              </a:ext>
            </a:extLst>
          </p:cNvPr>
          <p:cNvGrpSpPr/>
          <p:nvPr userDrawn="1"/>
        </p:nvGrpSpPr>
        <p:grpSpPr>
          <a:xfrm rot="10800000">
            <a:off x="-1901715" y="106947"/>
            <a:ext cx="2716508" cy="456773"/>
            <a:chOff x="6740619" y="5558547"/>
            <a:chExt cx="7728078" cy="1299453"/>
          </a:xfrm>
        </p:grpSpPr>
        <p:sp>
          <p:nvSpPr>
            <p:cNvPr id="3" name="平行四边形 2">
              <a:extLst>
                <a:ext uri="{FF2B5EF4-FFF2-40B4-BE49-F238E27FC236}">
                  <a16:creationId xmlns:a16="http://schemas.microsoft.com/office/drawing/2014/main" id="{8F419C47-23B4-0542-9D6C-A2CF0595B6D2}"/>
                </a:ext>
              </a:extLst>
            </p:cNvPr>
            <p:cNvSpPr/>
            <p:nvPr userDrawn="1"/>
          </p:nvSpPr>
          <p:spPr>
            <a:xfrm>
              <a:off x="6740619" y="5715776"/>
              <a:ext cx="5183472" cy="997705"/>
            </a:xfrm>
            <a:prstGeom prst="parallelogram">
              <a:avLst>
                <a:gd name="adj" fmla="val 65230"/>
              </a:avLst>
            </a:prstGeom>
            <a:solidFill>
              <a:srgbClr val="66B5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8F854242-D17C-074F-9E86-4D0F0F7EA0CC}"/>
                </a:ext>
              </a:extLst>
            </p:cNvPr>
            <p:cNvSpPr/>
            <p:nvPr userDrawn="1"/>
          </p:nvSpPr>
          <p:spPr>
            <a:xfrm>
              <a:off x="7717520" y="5558547"/>
              <a:ext cx="6751177" cy="1299453"/>
            </a:xfrm>
            <a:prstGeom prst="parallelogram">
              <a:avLst>
                <a:gd name="adj" fmla="val 6523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CB914E1-D2FA-D144-B2AD-A868449C8EE2}"/>
              </a:ext>
            </a:extLst>
          </p:cNvPr>
          <p:cNvSpPr txBox="1"/>
          <p:nvPr userDrawn="1"/>
        </p:nvSpPr>
        <p:spPr>
          <a:xfrm>
            <a:off x="250704" y="13912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2405AB0-7A7C-AE42-8538-6C2CEFB0B67D}" type="slidenum">
              <a:rPr kumimoji="1" lang="zh-CN" altLang="en-US" i="1">
                <a:solidFill>
                  <a:schemeClr val="bg1"/>
                </a:solidFill>
              </a:rPr>
              <a:pPr algn="ctr"/>
              <a:t>‹#›</a:t>
            </a:fld>
            <a:endParaRPr kumimoji="1" lang="zh-CN" altLang="en-US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3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4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22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80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 userDrawn="1"/>
        </p:nvSpPr>
        <p:spPr>
          <a:xfrm rot="13502129" flipV="1">
            <a:off x="-1115477" y="-3282843"/>
            <a:ext cx="6486441" cy="6486441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 userDrawn="1"/>
        </p:nvSpPr>
        <p:spPr>
          <a:xfrm rot="8097871">
            <a:off x="6104837" y="5907266"/>
            <a:ext cx="1914102" cy="1901468"/>
          </a:xfrm>
          <a:prstGeom prst="rtTriangle">
            <a:avLst/>
          </a:prstGeom>
          <a:solidFill>
            <a:srgbClr val="A3D3DD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直角三角形 7"/>
          <p:cNvSpPr/>
          <p:nvPr userDrawn="1"/>
        </p:nvSpPr>
        <p:spPr>
          <a:xfrm rot="13502129" flipV="1">
            <a:off x="-423526" y="-2550665"/>
            <a:ext cx="5101330" cy="5101330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129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4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  <p:sldLayoutId id="2147483661" r:id="rId5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763071" y="1632246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项目开发计划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4832102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E1F3A06-A3D7-47B3-A729-481499AD1492}"/>
              </a:ext>
            </a:extLst>
          </p:cNvPr>
          <p:cNvSpPr txBox="1"/>
          <p:nvPr/>
        </p:nvSpPr>
        <p:spPr>
          <a:xfrm>
            <a:off x="5581910" y="2886452"/>
            <a:ext cx="75394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基于微信开发者平台的飞翔小鸟游戏开发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73331-E6A2-4D5C-B4D8-DB74E31DF43E}"/>
              </a:ext>
            </a:extLst>
          </p:cNvPr>
          <p:cNvSpPr txBox="1"/>
          <p:nvPr/>
        </p:nvSpPr>
        <p:spPr>
          <a:xfrm>
            <a:off x="8240484" y="5306007"/>
            <a:ext cx="35599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G17</a:t>
            </a:r>
            <a:r>
              <a:rPr lang="zh-CN" altLang="en-US" sz="2800" dirty="0">
                <a:solidFill>
                  <a:schemeClr val="bg1"/>
                </a:solidFill>
              </a:rPr>
              <a:t>小组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组长：周诚信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组员：李以昕、陈骁</a:t>
            </a:r>
          </a:p>
        </p:txBody>
      </p:sp>
    </p:spTree>
    <p:extLst>
      <p:ext uri="{BB962C8B-B14F-4D97-AF65-F5344CB8AC3E}">
        <p14:creationId xmlns:p14="http://schemas.microsoft.com/office/powerpoint/2010/main" val="351292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程序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3074" name="图片 3">
            <a:extLst>
              <a:ext uri="{FF2B5EF4-FFF2-40B4-BE49-F238E27FC236}">
                <a16:creationId xmlns:a16="http://schemas.microsoft.com/office/drawing/2014/main" id="{C14A3F7F-D430-4969-ABAB-75126251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244" y="235158"/>
            <a:ext cx="8549511" cy="6387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8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其他产品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4B8A4C8-C50D-4775-9DA1-66B15D6D2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746925"/>
              </p:ext>
            </p:extLst>
          </p:nvPr>
        </p:nvGraphicFramePr>
        <p:xfrm>
          <a:off x="2253941" y="1308815"/>
          <a:ext cx="2655410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55410">
                  <a:extLst>
                    <a:ext uri="{9D8B030D-6E8A-4147-A177-3AD203B41FA5}">
                      <a16:colId xmlns:a16="http://schemas.microsoft.com/office/drawing/2014/main" val="1044635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5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项目需求分析说明书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6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数据要求说明书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概要设计文档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3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详细设计文档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7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测试计划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13834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A679FE3E-BACA-4470-8ACB-6D0F43D48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149109"/>
              </p:ext>
            </p:extLst>
          </p:nvPr>
        </p:nvGraphicFramePr>
        <p:xfrm>
          <a:off x="6823475" y="1308815"/>
          <a:ext cx="2655410" cy="1483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55410">
                  <a:extLst>
                    <a:ext uri="{9D8B030D-6E8A-4147-A177-3AD203B41FA5}">
                      <a16:colId xmlns:a16="http://schemas.microsoft.com/office/drawing/2014/main" val="1044635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5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修补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6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软件持续运营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游戏内部问题咨询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37024"/>
                  </a:ext>
                </a:extLst>
              </a:tr>
            </a:tbl>
          </a:graphicData>
        </a:graphic>
      </p:graphicFrame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9048F63B-55B7-4B9E-8EE8-6B0630CCC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462083"/>
              </p:ext>
            </p:extLst>
          </p:nvPr>
        </p:nvGraphicFramePr>
        <p:xfrm>
          <a:off x="2120283" y="3839937"/>
          <a:ext cx="7103616" cy="18491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51808">
                  <a:extLst>
                    <a:ext uri="{9D8B030D-6E8A-4147-A177-3AD203B41FA5}">
                      <a16:colId xmlns:a16="http://schemas.microsoft.com/office/drawing/2014/main" val="1044635405"/>
                    </a:ext>
                  </a:extLst>
                </a:gridCol>
                <a:gridCol w="3551808">
                  <a:extLst>
                    <a:ext uri="{9D8B030D-6E8A-4147-A177-3AD203B41FA5}">
                      <a16:colId xmlns:a16="http://schemas.microsoft.com/office/drawing/2014/main" val="33923309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非移交的产品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5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项目介绍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项目计划书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6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可行性分析报告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需求说明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44031"/>
                  </a:ext>
                </a:extLst>
              </a:tr>
              <a:tr h="365612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总体设计报告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项目总结报告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3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会议记录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72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86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验收标准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TextBox 33">
            <a:extLst>
              <a:ext uri="{FF2B5EF4-FFF2-40B4-BE49-F238E27FC236}">
                <a16:creationId xmlns:a16="http://schemas.microsoft.com/office/drawing/2014/main" id="{D4A51CB7-21AF-A244-B22C-BE768F67741B}"/>
              </a:ext>
            </a:extLst>
          </p:cNvPr>
          <p:cNvSpPr txBox="1"/>
          <p:nvPr/>
        </p:nvSpPr>
        <p:spPr>
          <a:xfrm>
            <a:off x="1173131" y="2192700"/>
            <a:ext cx="4863363" cy="498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代码简洁明了，没有无用代码；变量命名规范，变量名称可以反应代表的功能。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文本框 9">
            <a:extLst>
              <a:ext uri="{FF2B5EF4-FFF2-40B4-BE49-F238E27FC236}">
                <a16:creationId xmlns:a16="http://schemas.microsoft.com/office/drawing/2014/main" id="{98C20DFD-A5BD-4646-9410-AB65D926839E}"/>
              </a:ext>
            </a:extLst>
          </p:cNvPr>
          <p:cNvSpPr txBox="1"/>
          <p:nvPr/>
        </p:nvSpPr>
        <p:spPr>
          <a:xfrm>
            <a:off x="1685304" y="1669664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17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0" lvl="1" defTabSz="1219170">
              <a:defRPr sz="2054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lvl="1"/>
            <a:r>
              <a: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代码验收标准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文本框 9">
            <a:extLst>
              <a:ext uri="{FF2B5EF4-FFF2-40B4-BE49-F238E27FC236}">
                <a16:creationId xmlns:a16="http://schemas.microsoft.com/office/drawing/2014/main" id="{CCAAEE1F-7F3F-B84F-AED4-A796F202CC37}"/>
              </a:ext>
            </a:extLst>
          </p:cNvPr>
          <p:cNvSpPr txBox="1"/>
          <p:nvPr/>
        </p:nvSpPr>
        <p:spPr>
          <a:xfrm>
            <a:off x="1062641" y="1641419"/>
            <a:ext cx="52598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itchFamily="34" charset="-122"/>
              </a:rPr>
              <a:t>01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E43837D6-25D8-6A4D-96D4-A46EF29E0567}"/>
              </a:ext>
            </a:extLst>
          </p:cNvPr>
          <p:cNvSpPr txBox="1"/>
          <p:nvPr/>
        </p:nvSpPr>
        <p:spPr>
          <a:xfrm>
            <a:off x="1173131" y="3781759"/>
            <a:ext cx="4863363" cy="498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文档描述清晰易懂，内容充实，涵盖项目的所有方面。同时不缺失项目计划书中所提到的所有文档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文本框 9">
            <a:extLst>
              <a:ext uri="{FF2B5EF4-FFF2-40B4-BE49-F238E27FC236}">
                <a16:creationId xmlns:a16="http://schemas.microsoft.com/office/drawing/2014/main" id="{75EF2E63-00BB-0646-9D48-6DE4B8F79002}"/>
              </a:ext>
            </a:extLst>
          </p:cNvPr>
          <p:cNvSpPr txBox="1"/>
          <p:nvPr/>
        </p:nvSpPr>
        <p:spPr>
          <a:xfrm>
            <a:off x="1685304" y="3258723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17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0" lvl="1" defTabSz="1219170">
              <a:defRPr sz="2054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文档验收标准</a:t>
            </a:r>
          </a:p>
        </p:txBody>
      </p:sp>
      <p:sp>
        <p:nvSpPr>
          <p:cNvPr id="8" name="文本框 9">
            <a:extLst>
              <a:ext uri="{FF2B5EF4-FFF2-40B4-BE49-F238E27FC236}">
                <a16:creationId xmlns:a16="http://schemas.microsoft.com/office/drawing/2014/main" id="{EA90B3F3-DA30-8940-B2D5-00520BED87D7}"/>
              </a:ext>
            </a:extLst>
          </p:cNvPr>
          <p:cNvSpPr txBox="1"/>
          <p:nvPr/>
        </p:nvSpPr>
        <p:spPr>
          <a:xfrm>
            <a:off x="1062641" y="3230478"/>
            <a:ext cx="52598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itchFamily="34" charset="-122"/>
              </a:rPr>
              <a:t>02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9" name="TextBox 33">
            <a:extLst>
              <a:ext uri="{FF2B5EF4-FFF2-40B4-BE49-F238E27FC236}">
                <a16:creationId xmlns:a16="http://schemas.microsoft.com/office/drawing/2014/main" id="{57FC2589-6CC4-8642-9E43-31A1293683D5}"/>
              </a:ext>
            </a:extLst>
          </p:cNvPr>
          <p:cNvSpPr txBox="1"/>
          <p:nvPr/>
        </p:nvSpPr>
        <p:spPr>
          <a:xfrm>
            <a:off x="1232637" y="5483361"/>
            <a:ext cx="4863363" cy="498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软件能够流程运行，实现上文中提到的所有功能。并且支持至少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人同时在线。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CA0ED6-FEA3-0B4F-9F5C-AEEBA243BCCD}"/>
              </a:ext>
            </a:extLst>
          </p:cNvPr>
          <p:cNvSpPr txBox="1"/>
          <p:nvPr/>
        </p:nvSpPr>
        <p:spPr>
          <a:xfrm>
            <a:off x="1685304" y="4960324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17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0" lvl="1" defTabSz="1219170">
              <a:defRPr sz="2054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软件验收标准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182A80-FE60-9D44-981F-1BCCAAD70563}"/>
              </a:ext>
            </a:extLst>
          </p:cNvPr>
          <p:cNvSpPr txBox="1"/>
          <p:nvPr/>
        </p:nvSpPr>
        <p:spPr>
          <a:xfrm>
            <a:off x="1062641" y="4932079"/>
            <a:ext cx="52598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itchFamily="34" charset="-122"/>
              </a:rPr>
              <a:t>03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669FC01C-BC64-464C-8CD6-7D36EFB22E95}"/>
              </a:ext>
            </a:extLst>
          </p:cNvPr>
          <p:cNvSpPr txBox="1"/>
          <p:nvPr/>
        </p:nvSpPr>
        <p:spPr>
          <a:xfrm>
            <a:off x="7573810" y="4311461"/>
            <a:ext cx="83595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4400" dirty="0">
                <a:solidFill>
                  <a:srgbClr val="C8E0E0"/>
                </a:solidFill>
                <a:latin typeface="+mj-lt"/>
                <a:ea typeface="微软雅黑" pitchFamily="34" charset="-122"/>
              </a:rPr>
              <a:t>01</a:t>
            </a:r>
            <a:endParaRPr lang="zh-CN" altLang="en-US" sz="4400" dirty="0">
              <a:solidFill>
                <a:srgbClr val="C8E0E0"/>
              </a:solidFill>
              <a:latin typeface="+mj-lt"/>
              <a:ea typeface="微软雅黑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6ED422B-8C92-6D43-9F10-034AFFF658B5}"/>
              </a:ext>
            </a:extLst>
          </p:cNvPr>
          <p:cNvGrpSpPr/>
          <p:nvPr/>
        </p:nvGrpSpPr>
        <p:grpSpPr>
          <a:xfrm>
            <a:off x="9192344" y="2814521"/>
            <a:ext cx="1650885" cy="4043479"/>
            <a:chOff x="9192344" y="3337683"/>
            <a:chExt cx="1650885" cy="404347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4" name="对角圆角矩形 13">
              <a:extLst>
                <a:ext uri="{FF2B5EF4-FFF2-40B4-BE49-F238E27FC236}">
                  <a16:creationId xmlns:a16="http://schemas.microsoft.com/office/drawing/2014/main" id="{CB24E43C-2D6F-C34A-982A-7870528638E9}"/>
                </a:ext>
              </a:extLst>
            </p:cNvPr>
            <p:cNvSpPr/>
            <p:nvPr/>
          </p:nvSpPr>
          <p:spPr>
            <a:xfrm>
              <a:off x="9192344" y="3337683"/>
              <a:ext cx="1650885" cy="1650885"/>
            </a:xfrm>
            <a:prstGeom prst="round2DiagRect">
              <a:avLst>
                <a:gd name="adj1" fmla="val 34619"/>
                <a:gd name="adj2" fmla="val 0"/>
              </a:avLst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7873D36-BC0D-134D-B8A4-D7EAE262A069}"/>
                </a:ext>
              </a:extLst>
            </p:cNvPr>
            <p:cNvCxnSpPr/>
            <p:nvPr/>
          </p:nvCxnSpPr>
          <p:spPr>
            <a:xfrm>
              <a:off x="9192344" y="4662263"/>
              <a:ext cx="0" cy="2718899"/>
            </a:xfrm>
            <a:prstGeom prst="line">
              <a:avLst/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48F6D06-85E7-1C4F-BF89-AACDB3510762}"/>
              </a:ext>
            </a:extLst>
          </p:cNvPr>
          <p:cNvGrpSpPr/>
          <p:nvPr/>
        </p:nvGrpSpPr>
        <p:grpSpPr>
          <a:xfrm>
            <a:off x="7578837" y="1754294"/>
            <a:ext cx="1222982" cy="4580544"/>
            <a:chOff x="7578837" y="2277456"/>
            <a:chExt cx="1222982" cy="4580544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7" name="对角圆角矩形 16">
              <a:extLst>
                <a:ext uri="{FF2B5EF4-FFF2-40B4-BE49-F238E27FC236}">
                  <a16:creationId xmlns:a16="http://schemas.microsoft.com/office/drawing/2014/main" id="{DE1E0EE7-371E-9E40-A99F-64032051E521}"/>
                </a:ext>
              </a:extLst>
            </p:cNvPr>
            <p:cNvSpPr/>
            <p:nvPr/>
          </p:nvSpPr>
          <p:spPr>
            <a:xfrm flipH="1">
              <a:off x="7578837" y="2277456"/>
              <a:ext cx="1222982" cy="1222982"/>
            </a:xfrm>
            <a:prstGeom prst="round2DiagRect">
              <a:avLst>
                <a:gd name="adj1" fmla="val 34619"/>
                <a:gd name="adj2" fmla="val 0"/>
              </a:avLst>
            </a:prstGeom>
            <a:noFill/>
            <a:ln w="203200">
              <a:solidFill>
                <a:srgbClr val="66B5C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698B588-4BA1-344A-A66E-71297294B9F8}"/>
                </a:ext>
              </a:extLst>
            </p:cNvPr>
            <p:cNvCxnSpPr/>
            <p:nvPr/>
          </p:nvCxnSpPr>
          <p:spPr>
            <a:xfrm>
              <a:off x="8801819" y="3337683"/>
              <a:ext cx="0" cy="3520317"/>
            </a:xfrm>
            <a:prstGeom prst="line">
              <a:avLst/>
            </a:prstGeom>
            <a:noFill/>
            <a:ln w="203200">
              <a:solidFill>
                <a:srgbClr val="66B5C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F006667-9224-ED44-A42A-18928898377C}"/>
              </a:ext>
            </a:extLst>
          </p:cNvPr>
          <p:cNvGrpSpPr/>
          <p:nvPr/>
        </p:nvGrpSpPr>
        <p:grpSpPr>
          <a:xfrm>
            <a:off x="6887293" y="3570171"/>
            <a:ext cx="1914525" cy="3287829"/>
            <a:chOff x="6887293" y="4093333"/>
            <a:chExt cx="1914525" cy="328782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0" name="对角圆角矩形 19">
              <a:extLst>
                <a:ext uri="{FF2B5EF4-FFF2-40B4-BE49-F238E27FC236}">
                  <a16:creationId xmlns:a16="http://schemas.microsoft.com/office/drawing/2014/main" id="{1D663DD2-23D9-524B-9575-49611C21ACBD}"/>
                </a:ext>
              </a:extLst>
            </p:cNvPr>
            <p:cNvSpPr/>
            <p:nvPr/>
          </p:nvSpPr>
          <p:spPr>
            <a:xfrm flipH="1">
              <a:off x="6887293" y="4093333"/>
              <a:ext cx="1914525" cy="1914525"/>
            </a:xfrm>
            <a:prstGeom prst="round2DiagRect">
              <a:avLst>
                <a:gd name="adj1" fmla="val 37007"/>
                <a:gd name="adj2" fmla="val 0"/>
              </a:avLst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4A954AE-C197-4248-9CE9-C1B052B8C798}"/>
                </a:ext>
              </a:extLst>
            </p:cNvPr>
            <p:cNvCxnSpPr>
              <a:stCxn id="20" idx="2"/>
            </p:cNvCxnSpPr>
            <p:nvPr/>
          </p:nvCxnSpPr>
          <p:spPr>
            <a:xfrm flipH="1">
              <a:off x="8800288" y="5050596"/>
              <a:ext cx="1530" cy="2330566"/>
            </a:xfrm>
            <a:prstGeom prst="line">
              <a:avLst/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2" name="文本框 9">
            <a:extLst>
              <a:ext uri="{FF2B5EF4-FFF2-40B4-BE49-F238E27FC236}">
                <a16:creationId xmlns:a16="http://schemas.microsoft.com/office/drawing/2014/main" id="{F33317C9-782C-DC48-AEC3-203EACF0BA69}"/>
              </a:ext>
            </a:extLst>
          </p:cNvPr>
          <p:cNvSpPr txBox="1"/>
          <p:nvPr/>
        </p:nvSpPr>
        <p:spPr>
          <a:xfrm>
            <a:off x="9754792" y="3423991"/>
            <a:ext cx="81202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4000" dirty="0">
                <a:solidFill>
                  <a:srgbClr val="A3D3DD"/>
                </a:solidFill>
                <a:latin typeface="+mj-lt"/>
                <a:ea typeface="微软雅黑" pitchFamily="34" charset="-122"/>
              </a:rPr>
              <a:t>02</a:t>
            </a:r>
            <a:endParaRPr lang="zh-CN" altLang="en-US" sz="4000" dirty="0">
              <a:solidFill>
                <a:srgbClr val="A3D3DD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23" name="文本框 9">
            <a:extLst>
              <a:ext uri="{FF2B5EF4-FFF2-40B4-BE49-F238E27FC236}">
                <a16:creationId xmlns:a16="http://schemas.microsoft.com/office/drawing/2014/main" id="{BDD39A0C-59B4-754C-A0C8-F29FD1D718F2}"/>
              </a:ext>
            </a:extLst>
          </p:cNvPr>
          <p:cNvSpPr txBox="1"/>
          <p:nvPr/>
        </p:nvSpPr>
        <p:spPr>
          <a:xfrm>
            <a:off x="7927334" y="2149813"/>
            <a:ext cx="81202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800" dirty="0">
                <a:solidFill>
                  <a:srgbClr val="66B5C4"/>
                </a:solidFill>
                <a:latin typeface="+mj-lt"/>
                <a:ea typeface="微软雅黑" pitchFamily="34" charset="-122"/>
              </a:rPr>
              <a:t>03</a:t>
            </a:r>
            <a:endParaRPr lang="zh-CN" altLang="en-US" sz="2800" dirty="0">
              <a:solidFill>
                <a:srgbClr val="66B5C4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5C47B5E-13F4-4546-864B-6097553CB7F8}"/>
              </a:ext>
            </a:extLst>
          </p:cNvPr>
          <p:cNvSpPr txBox="1"/>
          <p:nvPr/>
        </p:nvSpPr>
        <p:spPr>
          <a:xfrm>
            <a:off x="8486479" y="254235"/>
            <a:ext cx="2536625" cy="1068498"/>
          </a:xfrm>
          <a:prstGeom prst="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000" b="1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完成项目的最迟期限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54750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04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57" y="158278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项目计划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93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WBS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F894CF8F-EEDF-47FD-A218-BF693712B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905069"/>
            <a:ext cx="10513048" cy="547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8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项目里程杯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F99087DD-D6D3-204F-92F5-35F4C5B1EDEF}"/>
              </a:ext>
            </a:extLst>
          </p:cNvPr>
          <p:cNvSpPr/>
          <p:nvPr/>
        </p:nvSpPr>
        <p:spPr>
          <a:xfrm rot="5400000">
            <a:off x="8370214" y="-458385"/>
            <a:ext cx="404593" cy="4943654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9DFD291-3637-7442-84B9-DA8669B0E764}"/>
              </a:ext>
            </a:extLst>
          </p:cNvPr>
          <p:cNvSpPr/>
          <p:nvPr/>
        </p:nvSpPr>
        <p:spPr>
          <a:xfrm rot="5400000">
            <a:off x="7714277" y="197551"/>
            <a:ext cx="404593" cy="3631781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5" name="Title 20">
            <a:extLst>
              <a:ext uri="{FF2B5EF4-FFF2-40B4-BE49-F238E27FC236}">
                <a16:creationId xmlns:a16="http://schemas.microsoft.com/office/drawing/2014/main" id="{7CBAB8E2-3D2B-0B4C-A961-D9DE6726C771}"/>
              </a:ext>
            </a:extLst>
          </p:cNvPr>
          <p:cNvSpPr txBox="1">
            <a:spLocks/>
          </p:cNvSpPr>
          <p:nvPr/>
        </p:nvSpPr>
        <p:spPr>
          <a:xfrm>
            <a:off x="6547286" y="1886166"/>
            <a:ext cx="2022637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14 – Jan</a:t>
            </a:r>
          </a:p>
        </p:txBody>
      </p:sp>
      <p:sp>
        <p:nvSpPr>
          <p:cNvPr id="6" name="Title 20">
            <a:extLst>
              <a:ext uri="{FF2B5EF4-FFF2-40B4-BE49-F238E27FC236}">
                <a16:creationId xmlns:a16="http://schemas.microsoft.com/office/drawing/2014/main" id="{4E385A95-99D2-3445-8892-7191D41392E7}"/>
              </a:ext>
            </a:extLst>
          </p:cNvPr>
          <p:cNvSpPr txBox="1">
            <a:spLocks/>
          </p:cNvSpPr>
          <p:nvPr/>
        </p:nvSpPr>
        <p:spPr>
          <a:xfrm>
            <a:off x="10399627" y="1901175"/>
            <a:ext cx="741059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100%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D3955C4-F16E-E34C-B790-A0F1A0095D98}"/>
              </a:ext>
            </a:extLst>
          </p:cNvPr>
          <p:cNvSpPr/>
          <p:nvPr/>
        </p:nvSpPr>
        <p:spPr>
          <a:xfrm rot="16200000" flipH="1">
            <a:off x="3426057" y="325689"/>
            <a:ext cx="396221" cy="4943663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84BACAC-5051-754A-9838-57413FA8B99A}"/>
              </a:ext>
            </a:extLst>
          </p:cNvPr>
          <p:cNvSpPr/>
          <p:nvPr/>
        </p:nvSpPr>
        <p:spPr>
          <a:xfrm rot="16200000" flipH="1">
            <a:off x="4497396" y="1397028"/>
            <a:ext cx="396221" cy="2800987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9" name="Title 20">
            <a:extLst>
              <a:ext uri="{FF2B5EF4-FFF2-40B4-BE49-F238E27FC236}">
                <a16:creationId xmlns:a16="http://schemas.microsoft.com/office/drawing/2014/main" id="{AB1B7A0D-21E2-7847-A767-6B1080569326}"/>
              </a:ext>
            </a:extLst>
          </p:cNvPr>
          <p:cNvSpPr txBox="1">
            <a:spLocks/>
          </p:cNvSpPr>
          <p:nvPr/>
        </p:nvSpPr>
        <p:spPr>
          <a:xfrm flipH="1">
            <a:off x="3295013" y="2694135"/>
            <a:ext cx="2354384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31 - Dec</a:t>
            </a:r>
          </a:p>
        </p:txBody>
      </p:sp>
      <p:sp>
        <p:nvSpPr>
          <p:cNvPr id="10" name="Title 20">
            <a:extLst>
              <a:ext uri="{FF2B5EF4-FFF2-40B4-BE49-F238E27FC236}">
                <a16:creationId xmlns:a16="http://schemas.microsoft.com/office/drawing/2014/main" id="{E6C5E357-17B8-E54E-A604-77ECA4BDC827}"/>
              </a:ext>
            </a:extLst>
          </p:cNvPr>
          <p:cNvSpPr txBox="1">
            <a:spLocks/>
          </p:cNvSpPr>
          <p:nvPr/>
        </p:nvSpPr>
        <p:spPr>
          <a:xfrm flipH="1">
            <a:off x="1056000" y="2695355"/>
            <a:ext cx="741057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90%</a:t>
            </a: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F2220AAA-0C91-F848-B334-B608AB73B85F}"/>
              </a:ext>
            </a:extLst>
          </p:cNvPr>
          <p:cNvSpPr/>
          <p:nvPr/>
        </p:nvSpPr>
        <p:spPr>
          <a:xfrm rot="5400000">
            <a:off x="8383260" y="1096728"/>
            <a:ext cx="378506" cy="4943655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F6CD46A6-FE40-0A4A-AB95-9331AA752E28}"/>
              </a:ext>
            </a:extLst>
          </p:cNvPr>
          <p:cNvSpPr/>
          <p:nvPr/>
        </p:nvSpPr>
        <p:spPr>
          <a:xfrm rot="5400000">
            <a:off x="8030782" y="1449206"/>
            <a:ext cx="378506" cy="4238703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13" name="Title 20">
            <a:extLst>
              <a:ext uri="{FF2B5EF4-FFF2-40B4-BE49-F238E27FC236}">
                <a16:creationId xmlns:a16="http://schemas.microsoft.com/office/drawing/2014/main" id="{A1C69DC8-C8AE-3A4B-A566-8BB90818DEAA}"/>
              </a:ext>
            </a:extLst>
          </p:cNvPr>
          <p:cNvSpPr txBox="1">
            <a:spLocks/>
          </p:cNvSpPr>
          <p:nvPr/>
        </p:nvSpPr>
        <p:spPr>
          <a:xfrm>
            <a:off x="6547291" y="3441927"/>
            <a:ext cx="2022642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10 - Dec</a:t>
            </a:r>
          </a:p>
        </p:txBody>
      </p:sp>
      <p:sp>
        <p:nvSpPr>
          <p:cNvPr id="14" name="Title 20">
            <a:extLst>
              <a:ext uri="{FF2B5EF4-FFF2-40B4-BE49-F238E27FC236}">
                <a16:creationId xmlns:a16="http://schemas.microsoft.com/office/drawing/2014/main" id="{BB99FC12-8401-914F-BD35-1B6AB4035E82}"/>
              </a:ext>
            </a:extLst>
          </p:cNvPr>
          <p:cNvSpPr txBox="1">
            <a:spLocks/>
          </p:cNvSpPr>
          <p:nvPr/>
        </p:nvSpPr>
        <p:spPr>
          <a:xfrm>
            <a:off x="10399627" y="3435930"/>
            <a:ext cx="741058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70%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50267C58-127F-DD4F-A751-284382CF70AA}"/>
              </a:ext>
            </a:extLst>
          </p:cNvPr>
          <p:cNvSpPr/>
          <p:nvPr/>
        </p:nvSpPr>
        <p:spPr>
          <a:xfrm rot="16200000" flipH="1">
            <a:off x="3434918" y="1858908"/>
            <a:ext cx="378508" cy="4943654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F4ADEEA-53F4-4345-9C6B-8BAEA9C1DDE4}"/>
              </a:ext>
            </a:extLst>
          </p:cNvPr>
          <p:cNvSpPr/>
          <p:nvPr/>
        </p:nvSpPr>
        <p:spPr>
          <a:xfrm rot="16200000" flipH="1">
            <a:off x="3927345" y="2351335"/>
            <a:ext cx="378508" cy="3958801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17" name="Title 20">
            <a:extLst>
              <a:ext uri="{FF2B5EF4-FFF2-40B4-BE49-F238E27FC236}">
                <a16:creationId xmlns:a16="http://schemas.microsoft.com/office/drawing/2014/main" id="{BE610CAD-7D06-C942-AA9E-9121DDD1857D}"/>
              </a:ext>
            </a:extLst>
          </p:cNvPr>
          <p:cNvSpPr txBox="1">
            <a:spLocks/>
          </p:cNvSpPr>
          <p:nvPr/>
        </p:nvSpPr>
        <p:spPr>
          <a:xfrm flipH="1">
            <a:off x="3626748" y="4226020"/>
            <a:ext cx="2022642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1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cs typeface="Lato Light"/>
              </a:rPr>
              <a:t>9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 -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cs typeface="Lato Light"/>
              </a:rPr>
              <a:t>Nov</a:t>
            </a:r>
            <a:endParaRPr lang="en-US" sz="1400" dirty="0">
              <a:solidFill>
                <a:schemeClr val="bg1"/>
              </a:solidFill>
              <a:latin typeface="+mj-lt"/>
              <a:cs typeface="Lato Light"/>
            </a:endParaRPr>
          </a:p>
        </p:txBody>
      </p:sp>
      <p:sp>
        <p:nvSpPr>
          <p:cNvPr id="18" name="Title 20">
            <a:extLst>
              <a:ext uri="{FF2B5EF4-FFF2-40B4-BE49-F238E27FC236}">
                <a16:creationId xmlns:a16="http://schemas.microsoft.com/office/drawing/2014/main" id="{44FF1D88-86E4-AF4E-9979-17C476EB8C9B}"/>
              </a:ext>
            </a:extLst>
          </p:cNvPr>
          <p:cNvSpPr txBox="1">
            <a:spLocks/>
          </p:cNvSpPr>
          <p:nvPr/>
        </p:nvSpPr>
        <p:spPr>
          <a:xfrm flipH="1">
            <a:off x="1056001" y="4210401"/>
            <a:ext cx="741057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50%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3B5C216-70CF-7141-84AF-CEC1FCDAFA27}"/>
              </a:ext>
            </a:extLst>
          </p:cNvPr>
          <p:cNvSpPr/>
          <p:nvPr/>
        </p:nvSpPr>
        <p:spPr>
          <a:xfrm rot="5400000">
            <a:off x="8383266" y="2621084"/>
            <a:ext cx="378508" cy="4943662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CB3D89D8-D138-B841-B81C-C022F6D97510}"/>
              </a:ext>
            </a:extLst>
          </p:cNvPr>
          <p:cNvSpPr/>
          <p:nvPr/>
        </p:nvSpPr>
        <p:spPr>
          <a:xfrm rot="5400000">
            <a:off x="8071554" y="2932790"/>
            <a:ext cx="378508" cy="4320249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EE5015F-E0A7-3948-BEDD-2E370E70518C}"/>
              </a:ext>
            </a:extLst>
          </p:cNvPr>
          <p:cNvSpPr txBox="1">
            <a:spLocks/>
          </p:cNvSpPr>
          <p:nvPr/>
        </p:nvSpPr>
        <p:spPr>
          <a:xfrm>
            <a:off x="6547293" y="4973265"/>
            <a:ext cx="2022647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05 - </a:t>
            </a:r>
            <a:r>
              <a:rPr lang="en-US" altLang="zh-CN" sz="1482" dirty="0">
                <a:solidFill>
                  <a:schemeClr val="bg1"/>
                </a:solidFill>
                <a:latin typeface="+mj-lt"/>
                <a:cs typeface="Lato Light"/>
              </a:rPr>
              <a:t>Nov</a:t>
            </a:r>
            <a:endParaRPr lang="en-US" sz="1482" dirty="0">
              <a:solidFill>
                <a:schemeClr val="bg1"/>
              </a:solidFill>
              <a:latin typeface="+mj-lt"/>
              <a:cs typeface="Lato Light"/>
            </a:endParaRPr>
          </a:p>
        </p:txBody>
      </p:sp>
      <p:sp>
        <p:nvSpPr>
          <p:cNvPr id="22" name="Title 20">
            <a:extLst>
              <a:ext uri="{FF2B5EF4-FFF2-40B4-BE49-F238E27FC236}">
                <a16:creationId xmlns:a16="http://schemas.microsoft.com/office/drawing/2014/main" id="{7A99CB78-6A36-DF46-B080-B11E08636690}"/>
              </a:ext>
            </a:extLst>
          </p:cNvPr>
          <p:cNvSpPr txBox="1">
            <a:spLocks/>
          </p:cNvSpPr>
          <p:nvPr/>
        </p:nvSpPr>
        <p:spPr>
          <a:xfrm>
            <a:off x="10399624" y="4969158"/>
            <a:ext cx="741059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30%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B8E06122-2496-EE44-AB2A-3F2094490C9C}"/>
              </a:ext>
            </a:extLst>
          </p:cNvPr>
          <p:cNvSpPr/>
          <p:nvPr/>
        </p:nvSpPr>
        <p:spPr>
          <a:xfrm rot="16200000" flipH="1">
            <a:off x="3434915" y="3383267"/>
            <a:ext cx="378508" cy="4943657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A3784619-62F8-4742-8443-E4A3E83D7B6A}"/>
              </a:ext>
            </a:extLst>
          </p:cNvPr>
          <p:cNvSpPr/>
          <p:nvPr/>
        </p:nvSpPr>
        <p:spPr>
          <a:xfrm rot="16200000" flipH="1">
            <a:off x="4090852" y="4039202"/>
            <a:ext cx="378508" cy="3631786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5" name="Title 20">
            <a:extLst>
              <a:ext uri="{FF2B5EF4-FFF2-40B4-BE49-F238E27FC236}">
                <a16:creationId xmlns:a16="http://schemas.microsoft.com/office/drawing/2014/main" id="{C309352E-1307-C041-A717-FBE0108E3C6A}"/>
              </a:ext>
            </a:extLst>
          </p:cNvPr>
          <p:cNvSpPr txBox="1">
            <a:spLocks/>
          </p:cNvSpPr>
          <p:nvPr/>
        </p:nvSpPr>
        <p:spPr>
          <a:xfrm flipH="1">
            <a:off x="3626755" y="5747774"/>
            <a:ext cx="2022638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29 -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cs typeface="Lato Light"/>
              </a:rPr>
              <a:t>Oct</a:t>
            </a:r>
            <a:endParaRPr lang="en-US" sz="1400" dirty="0">
              <a:solidFill>
                <a:schemeClr val="bg1"/>
              </a:solidFill>
              <a:latin typeface="+mj-lt"/>
              <a:cs typeface="Lato Light"/>
            </a:endParaRPr>
          </a:p>
        </p:txBody>
      </p:sp>
      <p:sp>
        <p:nvSpPr>
          <p:cNvPr id="26" name="Title 20">
            <a:extLst>
              <a:ext uri="{FF2B5EF4-FFF2-40B4-BE49-F238E27FC236}">
                <a16:creationId xmlns:a16="http://schemas.microsoft.com/office/drawing/2014/main" id="{C43D08C8-3162-574B-A008-028F5A78A41E}"/>
              </a:ext>
            </a:extLst>
          </p:cNvPr>
          <p:cNvSpPr txBox="1">
            <a:spLocks/>
          </p:cNvSpPr>
          <p:nvPr/>
        </p:nvSpPr>
        <p:spPr>
          <a:xfrm flipH="1">
            <a:off x="1056000" y="5743630"/>
            <a:ext cx="741058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10%</a:t>
            </a:r>
          </a:p>
        </p:txBody>
      </p:sp>
      <p:sp>
        <p:nvSpPr>
          <p:cNvPr id="27" name="TextBox 48">
            <a:extLst>
              <a:ext uri="{FF2B5EF4-FFF2-40B4-BE49-F238E27FC236}">
                <a16:creationId xmlns:a16="http://schemas.microsoft.com/office/drawing/2014/main" id="{5D3618C5-0673-D74F-98F8-CD9B0846BF82}"/>
              </a:ext>
            </a:extLst>
          </p:cNvPr>
          <p:cNvSpPr txBox="1"/>
          <p:nvPr/>
        </p:nvSpPr>
        <p:spPr>
          <a:xfrm>
            <a:off x="6442494" y="2460953"/>
            <a:ext cx="2302917" cy="62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完成游戏项目，并成功通过测试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TextBox 64">
            <a:extLst>
              <a:ext uri="{FF2B5EF4-FFF2-40B4-BE49-F238E27FC236}">
                <a16:creationId xmlns:a16="http://schemas.microsoft.com/office/drawing/2014/main" id="{17D9B8B6-1423-F44A-8E86-6EF2C01F9233}"/>
              </a:ext>
            </a:extLst>
          </p:cNvPr>
          <p:cNvSpPr txBox="1"/>
          <p:nvPr/>
        </p:nvSpPr>
        <p:spPr>
          <a:xfrm>
            <a:off x="3406110" y="1676874"/>
            <a:ext cx="2304790" cy="34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项目总结，完成总评审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PPT</a:t>
            </a:r>
          </a:p>
        </p:txBody>
      </p:sp>
      <p:sp>
        <p:nvSpPr>
          <p:cNvPr id="29" name="TextBox 82">
            <a:extLst>
              <a:ext uri="{FF2B5EF4-FFF2-40B4-BE49-F238E27FC236}">
                <a16:creationId xmlns:a16="http://schemas.microsoft.com/office/drawing/2014/main" id="{04A15419-F9EC-9446-BCC7-63385F88E01D}"/>
              </a:ext>
            </a:extLst>
          </p:cNvPr>
          <p:cNvSpPr txBox="1"/>
          <p:nvPr/>
        </p:nvSpPr>
        <p:spPr>
          <a:xfrm>
            <a:off x="6388965" y="3977222"/>
            <a:ext cx="2301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需求说明通过评审，推出正式版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TextBox 89">
            <a:extLst>
              <a:ext uri="{FF2B5EF4-FFF2-40B4-BE49-F238E27FC236}">
                <a16:creationId xmlns:a16="http://schemas.microsoft.com/office/drawing/2014/main" id="{53AA62E7-BE79-1C42-9AA3-CAF20AD2D5AE}"/>
              </a:ext>
            </a:extLst>
          </p:cNvPr>
          <p:cNvSpPr txBox="1"/>
          <p:nvPr/>
        </p:nvSpPr>
        <p:spPr>
          <a:xfrm>
            <a:off x="3405024" y="3235365"/>
            <a:ext cx="2305876" cy="628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总体设计及详细设计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通过评审，推出正式版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TextBox 96">
            <a:extLst>
              <a:ext uri="{FF2B5EF4-FFF2-40B4-BE49-F238E27FC236}">
                <a16:creationId xmlns:a16="http://schemas.microsoft.com/office/drawing/2014/main" id="{C1DC469A-D87C-1940-8C36-D346D2D9E3CE}"/>
              </a:ext>
            </a:extLst>
          </p:cNvPr>
          <p:cNvSpPr txBox="1"/>
          <p:nvPr/>
        </p:nvSpPr>
        <p:spPr>
          <a:xfrm>
            <a:off x="6418075" y="5526358"/>
            <a:ext cx="2298833" cy="62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项目计划书通过评审，推出正式版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2" name="TextBox 103">
            <a:extLst>
              <a:ext uri="{FF2B5EF4-FFF2-40B4-BE49-F238E27FC236}">
                <a16:creationId xmlns:a16="http://schemas.microsoft.com/office/drawing/2014/main" id="{98A6DD8B-3E69-FD4D-9C84-D9CC2D67CA3E}"/>
              </a:ext>
            </a:extLst>
          </p:cNvPr>
          <p:cNvSpPr txBox="1"/>
          <p:nvPr/>
        </p:nvSpPr>
        <p:spPr>
          <a:xfrm>
            <a:off x="3403135" y="4744234"/>
            <a:ext cx="2307765" cy="629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可行性报告通过评审，推出正式版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3" name="直接连接符 62">
            <a:extLst>
              <a:ext uri="{FF2B5EF4-FFF2-40B4-BE49-F238E27FC236}">
                <a16:creationId xmlns:a16="http://schemas.microsoft.com/office/drawing/2014/main" id="{0E9F7CB6-F2BF-3348-9AC2-BE2FFEC1F87A}"/>
              </a:ext>
            </a:extLst>
          </p:cNvPr>
          <p:cNvCxnSpPr/>
          <p:nvPr/>
        </p:nvCxnSpPr>
        <p:spPr>
          <a:xfrm>
            <a:off x="6096000" y="1238640"/>
            <a:ext cx="0" cy="53199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09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/>
      <p:bldP spid="18" grpId="0"/>
      <p:bldP spid="19" grpId="0" animBg="1"/>
      <p:bldP spid="20" grpId="0" animBg="1"/>
      <p:bldP spid="21" grpId="0"/>
      <p:bldP spid="22" grpId="0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甘特图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pic>
        <p:nvPicPr>
          <p:cNvPr id="4098" name="图片 1">
            <a:extLst>
              <a:ext uri="{FF2B5EF4-FFF2-40B4-BE49-F238E27FC236}">
                <a16:creationId xmlns:a16="http://schemas.microsoft.com/office/drawing/2014/main" id="{B68272F8-BCA6-42FA-93AF-2A39BF2E9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89" y="947245"/>
            <a:ext cx="6126163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1">
            <a:extLst>
              <a:ext uri="{FF2B5EF4-FFF2-40B4-BE49-F238E27FC236}">
                <a16:creationId xmlns:a16="http://schemas.microsoft.com/office/drawing/2014/main" id="{17AB7899-E68B-4EA5-A175-2754DFBF6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326" y="3072946"/>
            <a:ext cx="6278563" cy="326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41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项目预算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74CB3F-F428-4F9D-9112-9DE898389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104505"/>
              </p:ext>
            </p:extLst>
          </p:nvPr>
        </p:nvGraphicFramePr>
        <p:xfrm>
          <a:off x="573572" y="542657"/>
          <a:ext cx="10856427" cy="60727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2220">
                  <a:extLst>
                    <a:ext uri="{9D8B030D-6E8A-4147-A177-3AD203B41FA5}">
                      <a16:colId xmlns:a16="http://schemas.microsoft.com/office/drawing/2014/main" val="3432894516"/>
                    </a:ext>
                  </a:extLst>
                </a:gridCol>
                <a:gridCol w="1763065">
                  <a:extLst>
                    <a:ext uri="{9D8B030D-6E8A-4147-A177-3AD203B41FA5}">
                      <a16:colId xmlns:a16="http://schemas.microsoft.com/office/drawing/2014/main" val="3989938110"/>
                    </a:ext>
                  </a:extLst>
                </a:gridCol>
                <a:gridCol w="1383541">
                  <a:extLst>
                    <a:ext uri="{9D8B030D-6E8A-4147-A177-3AD203B41FA5}">
                      <a16:colId xmlns:a16="http://schemas.microsoft.com/office/drawing/2014/main" val="2456632446"/>
                    </a:ext>
                  </a:extLst>
                </a:gridCol>
                <a:gridCol w="1007678">
                  <a:extLst>
                    <a:ext uri="{9D8B030D-6E8A-4147-A177-3AD203B41FA5}">
                      <a16:colId xmlns:a16="http://schemas.microsoft.com/office/drawing/2014/main" val="626016251"/>
                    </a:ext>
                  </a:extLst>
                </a:gridCol>
                <a:gridCol w="1082840">
                  <a:extLst>
                    <a:ext uri="{9D8B030D-6E8A-4147-A177-3AD203B41FA5}">
                      <a16:colId xmlns:a16="http://schemas.microsoft.com/office/drawing/2014/main" val="4054882081"/>
                    </a:ext>
                  </a:extLst>
                </a:gridCol>
                <a:gridCol w="1625535">
                  <a:extLst>
                    <a:ext uri="{9D8B030D-6E8A-4147-A177-3AD203B41FA5}">
                      <a16:colId xmlns:a16="http://schemas.microsoft.com/office/drawing/2014/main" val="3957277703"/>
                    </a:ext>
                  </a:extLst>
                </a:gridCol>
                <a:gridCol w="2411548">
                  <a:extLst>
                    <a:ext uri="{9D8B030D-6E8A-4147-A177-3AD203B41FA5}">
                      <a16:colId xmlns:a16="http://schemas.microsoft.com/office/drawing/2014/main" val="3234329829"/>
                    </a:ext>
                  </a:extLst>
                </a:gridCol>
              </a:tblGrid>
              <a:tr h="4453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项目名称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>
                          <a:effectLst/>
                        </a:rPr>
                        <a:t>规格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单价（元）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>
                          <a:effectLst/>
                        </a:rPr>
                        <a:t>数量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>
                          <a:effectLst/>
                        </a:rPr>
                        <a:t>单位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>
                          <a:effectLst/>
                        </a:rPr>
                        <a:t>小计（元）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备注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6365355"/>
                  </a:ext>
                </a:extLst>
              </a:tr>
              <a:tr h="6306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域名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com</a:t>
                      </a:r>
                      <a:r>
                        <a:rPr lang="zh-CN" sz="1600" kern="100" dirty="0">
                          <a:effectLst/>
                        </a:rPr>
                        <a:t>或者</a:t>
                      </a:r>
                      <a:r>
                        <a:rPr lang="en-US" sz="1600" kern="100" dirty="0" err="1">
                          <a:effectLst/>
                        </a:rPr>
                        <a:t>cn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30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>
                          <a:effectLst/>
                        </a:rPr>
                        <a:t>个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30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可以持续是使用一年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4217141"/>
                  </a:ext>
                </a:extLst>
              </a:tr>
              <a:tr h="94601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>
                          <a:effectLst/>
                        </a:rPr>
                        <a:t>微信公众平台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在微信平台上发布游戏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>
                          <a:effectLst/>
                        </a:rPr>
                        <a:t>个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个人账户可以免费使用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3214555"/>
                  </a:ext>
                </a:extLst>
              </a:tr>
              <a:tr h="41709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>
                          <a:effectLst/>
                        </a:rPr>
                        <a:t>美工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600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个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300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用于制作美工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2059577"/>
                  </a:ext>
                </a:extLst>
              </a:tr>
              <a:tr h="189099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腾讯服务器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核</a:t>
                      </a:r>
                      <a:r>
                        <a:rPr lang="en-US" sz="1600" kern="100" dirty="0">
                          <a:effectLst/>
                        </a:rPr>
                        <a:t>1GB,windows Server 2012 </a:t>
                      </a:r>
                      <a:r>
                        <a:rPr lang="zh-CN" sz="1600" kern="100" dirty="0">
                          <a:effectLst/>
                        </a:rPr>
                        <a:t>数据中心版 </a:t>
                      </a:r>
                      <a:r>
                        <a:rPr lang="en-US" sz="1600" kern="100" dirty="0">
                          <a:effectLst/>
                        </a:rPr>
                        <a:t>64</a:t>
                      </a:r>
                      <a:r>
                        <a:rPr lang="zh-CN" sz="1600" kern="100" dirty="0">
                          <a:effectLst/>
                        </a:rPr>
                        <a:t>位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662.34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个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8</a:t>
                      </a:r>
                      <a:r>
                        <a:rPr lang="en-US" sz="1600" kern="100" dirty="0">
                          <a:effectLst/>
                        </a:rPr>
                        <a:t>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学生优惠，可以持续使用一年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7766904"/>
                  </a:ext>
                </a:extLst>
              </a:tr>
              <a:tr h="9084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>
                          <a:effectLst/>
                        </a:rPr>
                        <a:t>预备资金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100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>
                          <a:effectLst/>
                        </a:rPr>
                        <a:t>人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300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团队资金，用于购买印刷物资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9268409"/>
                  </a:ext>
                </a:extLst>
              </a:tr>
              <a:tr h="41709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>
                          <a:effectLst/>
                        </a:rPr>
                        <a:t>印刷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r>
                        <a:rPr lang="zh-CN" sz="1600" kern="100" dirty="0">
                          <a:effectLst/>
                        </a:rPr>
                        <a:t>元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704311"/>
                  </a:ext>
                </a:extLst>
              </a:tr>
              <a:tr h="41709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>
                          <a:effectLst/>
                        </a:rPr>
                        <a:t>总计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7</a:t>
                      </a:r>
                      <a:r>
                        <a:rPr lang="en-US" altLang="zh-CN" sz="1600" kern="100" dirty="0">
                          <a:effectLst/>
                        </a:rPr>
                        <a:t>1</a:t>
                      </a:r>
                      <a:r>
                        <a:rPr lang="en-US" sz="1600" kern="100" dirty="0">
                          <a:effectLst/>
                        </a:rPr>
                        <a:t>8</a:t>
                      </a:r>
                      <a:r>
                        <a:rPr lang="zh-CN" sz="1600" kern="100" dirty="0">
                          <a:effectLst/>
                        </a:rPr>
                        <a:t>元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827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45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关键问题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E0418B-1218-4004-9FA0-CDF9752B1D7D}"/>
              </a:ext>
            </a:extLst>
          </p:cNvPr>
          <p:cNvSpPr txBox="1"/>
          <p:nvPr/>
        </p:nvSpPr>
        <p:spPr>
          <a:xfrm>
            <a:off x="2015231" y="1438545"/>
            <a:ext cx="6895504" cy="972000"/>
          </a:xfrm>
          <a:prstGeom prst="rect">
            <a:avLst/>
          </a:prstGeom>
          <a:noFill/>
          <a:ln w="63500" cap="rnd">
            <a:solidFill>
              <a:srgbClr val="A3D3DD"/>
            </a:solidFill>
            <a:round/>
          </a:ln>
        </p:spPr>
        <p:txBody>
          <a:bodyPr wrap="square" rtlCol="0" anchor="ctr" anchorCtr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:</a:t>
            </a:r>
            <a:r>
              <a:rPr lang="zh-CN" altLang="en-US" dirty="0"/>
              <a:t>微信小游戏对软件包规模有限制</a:t>
            </a:r>
            <a:endParaRPr lang="en-US" altLang="zh-CN" dirty="0"/>
          </a:p>
          <a:p>
            <a:r>
              <a:rPr lang="zh-CN" altLang="en-US" dirty="0"/>
              <a:t>解决方案：尽量压缩软件规模；将资源服务器部署到第三方软件上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89A68F-FEDC-4E6B-B86F-10A728BBB5C0}"/>
              </a:ext>
            </a:extLst>
          </p:cNvPr>
          <p:cNvSpPr txBox="1"/>
          <p:nvPr/>
        </p:nvSpPr>
        <p:spPr>
          <a:xfrm>
            <a:off x="2015231" y="3105833"/>
            <a:ext cx="6895504" cy="972000"/>
          </a:xfrm>
          <a:prstGeom prst="rect">
            <a:avLst/>
          </a:prstGeom>
          <a:noFill/>
          <a:ln w="63500" cap="rnd">
            <a:solidFill>
              <a:srgbClr val="A3D3DD"/>
            </a:solidFill>
            <a:round/>
          </a:ln>
        </p:spPr>
        <p:txBody>
          <a:bodyPr wrap="square" rtlCol="0" anchor="ctr" anchorCtr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:</a:t>
            </a:r>
            <a:r>
              <a:rPr lang="zh-CN" altLang="en-US" dirty="0"/>
              <a:t>实际工期长于预计工期</a:t>
            </a:r>
            <a:endParaRPr lang="en-US" altLang="zh-CN" dirty="0"/>
          </a:p>
          <a:p>
            <a:r>
              <a:rPr lang="zh-CN" altLang="en-US" dirty="0"/>
              <a:t>解决方案：加班；削减不重要的功能；请外包完成部分工作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7112DA-5AEC-40C5-BB26-413AFD45BEFD}"/>
              </a:ext>
            </a:extLst>
          </p:cNvPr>
          <p:cNvSpPr txBox="1"/>
          <p:nvPr/>
        </p:nvSpPr>
        <p:spPr>
          <a:xfrm>
            <a:off x="2015231" y="4773121"/>
            <a:ext cx="6895504" cy="972000"/>
          </a:xfrm>
          <a:prstGeom prst="rect">
            <a:avLst/>
          </a:prstGeom>
          <a:noFill/>
          <a:ln w="63500" cap="rnd">
            <a:solidFill>
              <a:srgbClr val="A3D3DD"/>
            </a:solidFill>
            <a:round/>
          </a:ln>
        </p:spPr>
        <p:txBody>
          <a:bodyPr wrap="square" rtlCol="0" anchor="ctr" anchorCtr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:</a:t>
            </a:r>
            <a:r>
              <a:rPr lang="zh-CN" altLang="en-US" dirty="0"/>
              <a:t>游戏美工问题</a:t>
            </a:r>
            <a:endParaRPr lang="en-US" altLang="zh-CN" dirty="0"/>
          </a:p>
          <a:p>
            <a:r>
              <a:rPr lang="zh-CN" altLang="en-US" dirty="0"/>
              <a:t>解决方案：请创意学院的同学做美术指导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704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05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60" y="158278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小组分工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53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直角三角形 46">
            <a:extLst>
              <a:ext uri="{FF2B5EF4-FFF2-40B4-BE49-F238E27FC236}">
                <a16:creationId xmlns:a16="http://schemas.microsoft.com/office/drawing/2014/main" id="{1AB88D4D-0B88-4A72-A1C9-51A04F951A28}"/>
              </a:ext>
            </a:extLst>
          </p:cNvPr>
          <p:cNvSpPr/>
          <p:nvPr/>
        </p:nvSpPr>
        <p:spPr>
          <a:xfrm rot="18895550">
            <a:off x="4932676" y="-1163273"/>
            <a:ext cx="2326545" cy="2326545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37775" y="-58365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目  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298886" y="625030"/>
            <a:ext cx="164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直角三角形 31">
            <a:extLst>
              <a:ext uri="{FF2B5EF4-FFF2-40B4-BE49-F238E27FC236}">
                <a16:creationId xmlns:a16="http://schemas.microsoft.com/office/drawing/2014/main" id="{B3FEA7FD-8A93-45D6-B8DF-10666662C28A}"/>
              </a:ext>
            </a:extLst>
          </p:cNvPr>
          <p:cNvSpPr/>
          <p:nvPr/>
        </p:nvSpPr>
        <p:spPr>
          <a:xfrm rot="8097871">
            <a:off x="4280297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直角三角形 32">
            <a:extLst>
              <a:ext uri="{FF2B5EF4-FFF2-40B4-BE49-F238E27FC236}">
                <a16:creationId xmlns:a16="http://schemas.microsoft.com/office/drawing/2014/main" id="{A99548FA-DDEF-4472-A413-DA217780CAFC}"/>
              </a:ext>
            </a:extLst>
          </p:cNvPr>
          <p:cNvSpPr/>
          <p:nvPr/>
        </p:nvSpPr>
        <p:spPr>
          <a:xfrm rot="8097871">
            <a:off x="3085261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直角三角形 39">
            <a:extLst>
              <a:ext uri="{FF2B5EF4-FFF2-40B4-BE49-F238E27FC236}">
                <a16:creationId xmlns:a16="http://schemas.microsoft.com/office/drawing/2014/main" id="{C5085ADF-C007-4FA0-B838-F03C3072B910}"/>
              </a:ext>
            </a:extLst>
          </p:cNvPr>
          <p:cNvSpPr/>
          <p:nvPr/>
        </p:nvSpPr>
        <p:spPr>
          <a:xfrm rot="8097871">
            <a:off x="5725266" y="5167263"/>
            <a:ext cx="3381473" cy="338147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5EA8196-9C65-4043-A0CE-F940DC5460C8}"/>
              </a:ext>
            </a:extLst>
          </p:cNvPr>
          <p:cNvSpPr txBox="1"/>
          <p:nvPr/>
        </p:nvSpPr>
        <p:spPr>
          <a:xfrm>
            <a:off x="3451987" y="1373376"/>
            <a:ext cx="1648208" cy="2710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1.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背景介绍</a:t>
            </a:r>
            <a:endParaRPr kumimoji="1"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2.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项目概述</a:t>
            </a:r>
            <a:endParaRPr kumimoji="1"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3.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产品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1F48F47-5089-4ADC-94E2-C5FF6AA2BF4E}"/>
              </a:ext>
            </a:extLst>
          </p:cNvPr>
          <p:cNvSpPr txBox="1"/>
          <p:nvPr/>
        </p:nvSpPr>
        <p:spPr>
          <a:xfrm>
            <a:off x="8219236" y="1368860"/>
            <a:ext cx="1648208" cy="2710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4.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项目计划</a:t>
            </a:r>
            <a:endParaRPr kumimoji="1"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5.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小组分工</a:t>
            </a:r>
            <a:endParaRPr kumimoji="1"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6</a:t>
            </a: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355628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9"/>
          <p:cNvSpPr/>
          <p:nvPr/>
        </p:nvSpPr>
        <p:spPr>
          <a:xfrm>
            <a:off x="1218061" y="1423513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Oval 9"/>
          <p:cNvSpPr/>
          <p:nvPr/>
        </p:nvSpPr>
        <p:spPr>
          <a:xfrm>
            <a:off x="1598101" y="1743912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5400000">
            <a:off x="1051444" y="1030124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周诚信</a:t>
            </a:r>
          </a:p>
        </p:txBody>
      </p:sp>
      <p:sp>
        <p:nvSpPr>
          <p:cNvPr id="12" name="六边形 11"/>
          <p:cNvSpPr/>
          <p:nvPr/>
        </p:nvSpPr>
        <p:spPr>
          <a:xfrm rot="5400000">
            <a:off x="1075193" y="2608783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陈骁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71236" y="1156995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讨论项目，撰写文档中的产品部分，制作</a:t>
            </a:r>
            <a:r>
              <a:rPr lang="en-US" altLang="zh-CN" dirty="0"/>
              <a:t>PPT</a:t>
            </a:r>
          </a:p>
          <a:p>
            <a:pPr algn="ctr"/>
            <a:r>
              <a:rPr lang="zh-CN" altLang="en-US" dirty="0"/>
              <a:t>评分：</a:t>
            </a:r>
            <a:r>
              <a:rPr lang="en-US" altLang="zh-CN" dirty="0"/>
              <a:t>8.5</a:t>
            </a:r>
            <a:r>
              <a:rPr lang="zh-CN" altLang="en-US" dirty="0"/>
              <a:t>分</a:t>
            </a:r>
          </a:p>
        </p:txBody>
      </p:sp>
      <p:sp>
        <p:nvSpPr>
          <p:cNvPr id="18" name="矩形 17"/>
          <p:cNvSpPr/>
          <p:nvPr/>
        </p:nvSpPr>
        <p:spPr>
          <a:xfrm>
            <a:off x="2771236" y="2793916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讨论项目，对任务进行</a:t>
            </a:r>
            <a:r>
              <a:rPr lang="en-US" altLang="zh-CN" dirty="0"/>
              <a:t>WBS</a:t>
            </a:r>
            <a:r>
              <a:rPr lang="zh-CN" altLang="en-US" dirty="0"/>
              <a:t>结构，绘制甘特图，撰写文档中的项目计划部分</a:t>
            </a:r>
            <a:endParaRPr lang="en-US" altLang="zh-CN" dirty="0"/>
          </a:p>
          <a:p>
            <a:pPr algn="ctr"/>
            <a:r>
              <a:rPr lang="zh-CN" altLang="en-US" dirty="0"/>
              <a:t>评分：</a:t>
            </a:r>
            <a:r>
              <a:rPr lang="en-US" altLang="zh-CN" dirty="0"/>
              <a:t>9</a:t>
            </a:r>
            <a:r>
              <a:rPr lang="zh-CN" altLang="en-US" dirty="0"/>
              <a:t>分</a:t>
            </a:r>
          </a:p>
        </p:txBody>
      </p:sp>
      <p:sp>
        <p:nvSpPr>
          <p:cNvPr id="20" name="矩形 19"/>
          <p:cNvSpPr/>
          <p:nvPr/>
        </p:nvSpPr>
        <p:spPr>
          <a:xfrm>
            <a:off x="2771236" y="4345338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讨论项目，撰写文档中的引言部分</a:t>
            </a:r>
            <a:endParaRPr lang="en-US" altLang="zh-CN" dirty="0"/>
          </a:p>
          <a:p>
            <a:pPr algn="ctr"/>
            <a:r>
              <a:rPr lang="zh-CN" altLang="en-US" dirty="0"/>
              <a:t>评分：</a:t>
            </a:r>
            <a:r>
              <a:rPr lang="en-US" altLang="zh-CN" dirty="0"/>
              <a:t>8.0</a:t>
            </a:r>
            <a:r>
              <a:rPr lang="zh-CN" altLang="en-US" dirty="0"/>
              <a:t>分</a:t>
            </a:r>
          </a:p>
        </p:txBody>
      </p:sp>
      <p:sp>
        <p:nvSpPr>
          <p:cNvPr id="21" name="六边形 20"/>
          <p:cNvSpPr/>
          <p:nvPr/>
        </p:nvSpPr>
        <p:spPr>
          <a:xfrm rot="5400000">
            <a:off x="1051444" y="4174487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李以昕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94715" y="1143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小组成员分工及评价</a:t>
            </a:r>
          </a:p>
        </p:txBody>
      </p:sp>
      <p:sp>
        <p:nvSpPr>
          <p:cNvPr id="30" name="直角三角形 29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06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60" y="158278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参考资料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8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会议记录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FCA927-4F0F-4230-B465-DF891D600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535" y="0"/>
            <a:ext cx="7102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3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01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60" y="158278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背景介绍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2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背景介绍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47692" y="2605340"/>
            <a:ext cx="4467225" cy="419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         Flappy Bird</a:t>
            </a:r>
            <a:r>
              <a:rPr kumimoji="1" lang="en-US" sz="20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[3]</a:t>
            </a:r>
            <a:r>
              <a:rPr kumimoji="1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是由一位越南的程序员开发的一个小游戏</a:t>
            </a:r>
            <a:r>
              <a:rPr kumimoji="1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，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适合消磨零碎时间，游戏因未知原因下架。但是，在各种应用商店中有许多复制版飞翔的小鸟。单单在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app store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中搜索“飞翔的小鸟”，这一关键词就可以发现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2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款“小鸟游戏”，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       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我们项目组的也有同学曾使用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App Inventor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开发了一款飞翔的小鸟游戏。</a:t>
            </a:r>
            <a:endParaRPr kumimoji="1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6" name="KSO_Shape"/>
          <p:cNvSpPr/>
          <p:nvPr/>
        </p:nvSpPr>
        <p:spPr bwMode="auto">
          <a:xfrm>
            <a:off x="4314667" y="652392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/>
          <p:cNvSpPr/>
          <p:nvPr/>
        </p:nvSpPr>
        <p:spPr bwMode="auto">
          <a:xfrm>
            <a:off x="3382657" y="591143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/>
          <p:cNvSpPr/>
          <p:nvPr/>
        </p:nvSpPr>
        <p:spPr bwMode="auto">
          <a:xfrm>
            <a:off x="2446079" y="640774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700"/>
          </a:p>
        </p:txBody>
      </p:sp>
      <p:sp>
        <p:nvSpPr>
          <p:cNvPr id="29" name="Freeform 163"/>
          <p:cNvSpPr>
            <a:spLocks noEditPoints="1"/>
          </p:cNvSpPr>
          <p:nvPr/>
        </p:nvSpPr>
        <p:spPr bwMode="auto">
          <a:xfrm>
            <a:off x="1462552" y="575759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/>
          <a:lstStyle/>
          <a:p>
            <a:endParaRPr lang="zh-CN" altLang="en-US" sz="1700"/>
          </a:p>
        </p:txBody>
      </p:sp>
      <p:pic>
        <p:nvPicPr>
          <p:cNvPr id="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42317" y="3481982"/>
            <a:ext cx="2780030" cy="21424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656580" y="6013369"/>
            <a:ext cx="2780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</a:t>
            </a:r>
            <a:r>
              <a:rPr lang="zh-CN" altLang="en-US" dirty="0"/>
              <a:t>飞翔的小鸟游戏截图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545" y="446405"/>
            <a:ext cx="2695575" cy="26466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37300" y="3145790"/>
            <a:ext cx="2242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游戏概念图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7640" y="446405"/>
            <a:ext cx="2859405" cy="19354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531667" y="2579370"/>
            <a:ext cx="1661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开发者 阮哈东</a:t>
            </a:r>
          </a:p>
        </p:txBody>
      </p:sp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5"/>
          <a:stretch>
            <a:fillRect/>
          </a:stretch>
        </p:blipFill>
        <p:spPr>
          <a:xfrm>
            <a:off x="9463446" y="2947670"/>
            <a:ext cx="1937456" cy="33377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8972231" y="6366854"/>
            <a:ext cx="278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app store </a:t>
            </a:r>
            <a:r>
              <a:rPr lang="zh-CN" altLang="en-US" dirty="0"/>
              <a:t>的搜索结果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549917" y="874776"/>
            <a:ext cx="4871085" cy="1442085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79482" y="999871"/>
            <a:ext cx="4105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       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本次作业，本项目决定将将该游戏与市面上常见的手游模式结合起来，制作一款微信小程序版的飞翔的小鸟。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02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60" y="158278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项目概述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2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工作内容</a:t>
            </a:r>
          </a:p>
        </p:txBody>
      </p:sp>
      <p:sp>
        <p:nvSpPr>
          <p:cNvPr id="3" name="燕尾形箭头 2">
            <a:extLst>
              <a:ext uri="{FF2B5EF4-FFF2-40B4-BE49-F238E27FC236}">
                <a16:creationId xmlns:a16="http://schemas.microsoft.com/office/drawing/2014/main" id="{9B3A8D54-C81A-5344-8F6E-02F927440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7259" y="3422609"/>
            <a:ext cx="1113530" cy="551760"/>
          </a:xfrm>
          <a:prstGeom prst="notchedRightArrow">
            <a:avLst>
              <a:gd name="adj1" fmla="val 50000"/>
              <a:gd name="adj2" fmla="val 49984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lIns="34281" tIns="17140" rIns="34281" bIns="17140"/>
          <a:lstStyle/>
          <a:p>
            <a:pPr>
              <a:defRPr/>
            </a:pPr>
            <a:endParaRPr lang="zh-CN" altLang="en-US" sz="1400" dirty="0">
              <a:latin typeface="Corbel" pitchFamily="34" charset="0"/>
            </a:endParaRPr>
          </a:p>
        </p:txBody>
      </p:sp>
      <p:sp>
        <p:nvSpPr>
          <p:cNvPr id="4" name="任意多边形 4">
            <a:extLst>
              <a:ext uri="{FF2B5EF4-FFF2-40B4-BE49-F238E27FC236}">
                <a16:creationId xmlns:a16="http://schemas.microsoft.com/office/drawing/2014/main" id="{3307B1D3-1FD5-B34F-96F3-A90566DC3083}"/>
              </a:ext>
            </a:extLst>
          </p:cNvPr>
          <p:cNvSpPr/>
          <p:nvPr/>
        </p:nvSpPr>
        <p:spPr bwMode="auto">
          <a:xfrm>
            <a:off x="7427071" y="1503834"/>
            <a:ext cx="1397246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34">
            <a:extLst>
              <a:ext uri="{FF2B5EF4-FFF2-40B4-BE49-F238E27FC236}">
                <a16:creationId xmlns:a16="http://schemas.microsoft.com/office/drawing/2014/main" id="{80C7BA4A-97E6-F445-BAA4-F64BB9EAF4AA}"/>
              </a:ext>
            </a:extLst>
          </p:cNvPr>
          <p:cNvSpPr txBox="1"/>
          <p:nvPr/>
        </p:nvSpPr>
        <p:spPr>
          <a:xfrm>
            <a:off x="7421812" y="2417860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完成项目计划书</a:t>
            </a:r>
          </a:p>
        </p:txBody>
      </p:sp>
      <p:sp>
        <p:nvSpPr>
          <p:cNvPr id="6" name="Freeform 270">
            <a:extLst>
              <a:ext uri="{FF2B5EF4-FFF2-40B4-BE49-F238E27FC236}">
                <a16:creationId xmlns:a16="http://schemas.microsoft.com/office/drawing/2014/main" id="{15DC789A-D715-B146-85F1-E60C2226AB84}"/>
              </a:ext>
            </a:extLst>
          </p:cNvPr>
          <p:cNvSpPr>
            <a:spLocks noEditPoints="1"/>
          </p:cNvSpPr>
          <p:nvPr/>
        </p:nvSpPr>
        <p:spPr bwMode="auto">
          <a:xfrm>
            <a:off x="7860390" y="1742314"/>
            <a:ext cx="525347" cy="561923"/>
          </a:xfrm>
          <a:custGeom>
            <a:avLst/>
            <a:gdLst>
              <a:gd name="T0" fmla="*/ 46 w 158"/>
              <a:gd name="T1" fmla="*/ 68 h 169"/>
              <a:gd name="T2" fmla="*/ 66 w 158"/>
              <a:gd name="T3" fmla="*/ 62 h 169"/>
              <a:gd name="T4" fmla="*/ 81 w 158"/>
              <a:gd name="T5" fmla="*/ 75 h 169"/>
              <a:gd name="T6" fmla="*/ 94 w 158"/>
              <a:gd name="T7" fmla="*/ 88 h 169"/>
              <a:gd name="T8" fmla="*/ 107 w 158"/>
              <a:gd name="T9" fmla="*/ 103 h 169"/>
              <a:gd name="T10" fmla="*/ 101 w 158"/>
              <a:gd name="T11" fmla="*/ 117 h 169"/>
              <a:gd name="T12" fmla="*/ 101 w 158"/>
              <a:gd name="T13" fmla="*/ 139 h 169"/>
              <a:gd name="T14" fmla="*/ 85 w 158"/>
              <a:gd name="T15" fmla="*/ 150 h 169"/>
              <a:gd name="T16" fmla="*/ 70 w 158"/>
              <a:gd name="T17" fmla="*/ 160 h 169"/>
              <a:gd name="T18" fmla="*/ 52 w 158"/>
              <a:gd name="T19" fmla="*/ 169 h 169"/>
              <a:gd name="T20" fmla="*/ 39 w 158"/>
              <a:gd name="T21" fmla="*/ 160 h 169"/>
              <a:gd name="T22" fmla="*/ 19 w 158"/>
              <a:gd name="T23" fmla="*/ 154 h 169"/>
              <a:gd name="T24" fmla="*/ 11 w 158"/>
              <a:gd name="T25" fmla="*/ 136 h 169"/>
              <a:gd name="T26" fmla="*/ 8 w 158"/>
              <a:gd name="T27" fmla="*/ 117 h 169"/>
              <a:gd name="T28" fmla="*/ 2 w 158"/>
              <a:gd name="T29" fmla="*/ 99 h 169"/>
              <a:gd name="T30" fmla="*/ 15 w 158"/>
              <a:gd name="T31" fmla="*/ 88 h 169"/>
              <a:gd name="T32" fmla="*/ 26 w 158"/>
              <a:gd name="T33" fmla="*/ 70 h 169"/>
              <a:gd name="T34" fmla="*/ 94 w 158"/>
              <a:gd name="T35" fmla="*/ 13 h 169"/>
              <a:gd name="T36" fmla="*/ 83 w 158"/>
              <a:gd name="T37" fmla="*/ 24 h 169"/>
              <a:gd name="T38" fmla="*/ 74 w 158"/>
              <a:gd name="T39" fmla="*/ 35 h 169"/>
              <a:gd name="T40" fmla="*/ 79 w 158"/>
              <a:gd name="T41" fmla="*/ 48 h 169"/>
              <a:gd name="T42" fmla="*/ 79 w 158"/>
              <a:gd name="T43" fmla="*/ 64 h 169"/>
              <a:gd name="T44" fmla="*/ 92 w 158"/>
              <a:gd name="T45" fmla="*/ 72 h 169"/>
              <a:gd name="T46" fmla="*/ 105 w 158"/>
              <a:gd name="T47" fmla="*/ 79 h 169"/>
              <a:gd name="T48" fmla="*/ 120 w 158"/>
              <a:gd name="T49" fmla="*/ 86 h 169"/>
              <a:gd name="T50" fmla="*/ 129 w 158"/>
              <a:gd name="T51" fmla="*/ 77 h 169"/>
              <a:gd name="T52" fmla="*/ 145 w 158"/>
              <a:gd name="T53" fmla="*/ 73 h 169"/>
              <a:gd name="T54" fmla="*/ 149 w 158"/>
              <a:gd name="T55" fmla="*/ 59 h 169"/>
              <a:gd name="T56" fmla="*/ 153 w 158"/>
              <a:gd name="T57" fmla="*/ 44 h 169"/>
              <a:gd name="T58" fmla="*/ 155 w 158"/>
              <a:gd name="T59" fmla="*/ 29 h 169"/>
              <a:gd name="T60" fmla="*/ 145 w 158"/>
              <a:gd name="T61" fmla="*/ 22 h 169"/>
              <a:gd name="T62" fmla="*/ 136 w 158"/>
              <a:gd name="T63" fmla="*/ 7 h 169"/>
              <a:gd name="T64" fmla="*/ 122 w 158"/>
              <a:gd name="T65" fmla="*/ 5 h 169"/>
              <a:gd name="T66" fmla="*/ 107 w 158"/>
              <a:gd name="T67" fmla="*/ 7 h 169"/>
              <a:gd name="T68" fmla="*/ 109 w 158"/>
              <a:gd name="T69" fmla="*/ 31 h 169"/>
              <a:gd name="T70" fmla="*/ 127 w 158"/>
              <a:gd name="T71" fmla="*/ 37 h 169"/>
              <a:gd name="T72" fmla="*/ 118 w 158"/>
              <a:gd name="T73" fmla="*/ 55 h 169"/>
              <a:gd name="T74" fmla="*/ 103 w 158"/>
              <a:gd name="T75" fmla="*/ 40 h 169"/>
              <a:gd name="T76" fmla="*/ 122 w 158"/>
              <a:gd name="T77" fmla="*/ 37 h 169"/>
              <a:gd name="T78" fmla="*/ 120 w 158"/>
              <a:gd name="T79" fmla="*/ 51 h 169"/>
              <a:gd name="T80" fmla="*/ 107 w 158"/>
              <a:gd name="T81" fmla="*/ 48 h 169"/>
              <a:gd name="T82" fmla="*/ 114 w 158"/>
              <a:gd name="T83" fmla="*/ 35 h 169"/>
              <a:gd name="T84" fmla="*/ 101 w 158"/>
              <a:gd name="T85" fmla="*/ 20 h 169"/>
              <a:gd name="T86" fmla="*/ 101 w 158"/>
              <a:gd name="T87" fmla="*/ 64 h 169"/>
              <a:gd name="T88" fmla="*/ 140 w 158"/>
              <a:gd name="T89" fmla="*/ 49 h 169"/>
              <a:gd name="T90" fmla="*/ 122 w 158"/>
              <a:gd name="T91" fmla="*/ 18 h 169"/>
              <a:gd name="T92" fmla="*/ 43 w 158"/>
              <a:gd name="T93" fmla="*/ 121 h 169"/>
              <a:gd name="T94" fmla="*/ 61 w 158"/>
              <a:gd name="T95" fmla="*/ 127 h 169"/>
              <a:gd name="T96" fmla="*/ 63 w 158"/>
              <a:gd name="T97" fmla="*/ 105 h 169"/>
              <a:gd name="T98" fmla="*/ 57 w 158"/>
              <a:gd name="T99" fmla="*/ 106 h 169"/>
              <a:gd name="T100" fmla="*/ 46 w 158"/>
              <a:gd name="T101" fmla="*/ 116 h 169"/>
              <a:gd name="T102" fmla="*/ 59 w 158"/>
              <a:gd name="T103" fmla="*/ 123 h 169"/>
              <a:gd name="T104" fmla="*/ 63 w 158"/>
              <a:gd name="T105" fmla="*/ 110 h 169"/>
              <a:gd name="T106" fmla="*/ 50 w 158"/>
              <a:gd name="T107" fmla="*/ 83 h 169"/>
              <a:gd name="T108" fmla="*/ 22 w 158"/>
              <a:gd name="T109" fmla="*/ 106 h 169"/>
              <a:gd name="T110" fmla="*/ 30 w 158"/>
              <a:gd name="T111" fmla="*/ 136 h 169"/>
              <a:gd name="T112" fmla="*/ 65 w 158"/>
              <a:gd name="T113" fmla="*/ 147 h 169"/>
              <a:gd name="T114" fmla="*/ 87 w 158"/>
              <a:gd name="T115" fmla="*/ 123 h 169"/>
              <a:gd name="T116" fmla="*/ 74 w 158"/>
              <a:gd name="T117" fmla="*/ 8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8" h="169">
                <a:moveTo>
                  <a:pt x="33" y="73"/>
                </a:moveTo>
                <a:lnTo>
                  <a:pt x="33" y="73"/>
                </a:lnTo>
                <a:lnTo>
                  <a:pt x="39" y="70"/>
                </a:lnTo>
                <a:lnTo>
                  <a:pt x="39" y="64"/>
                </a:lnTo>
                <a:lnTo>
                  <a:pt x="43" y="62"/>
                </a:lnTo>
                <a:lnTo>
                  <a:pt x="46" y="68"/>
                </a:lnTo>
                <a:lnTo>
                  <a:pt x="46" y="68"/>
                </a:lnTo>
                <a:lnTo>
                  <a:pt x="52" y="68"/>
                </a:lnTo>
                <a:lnTo>
                  <a:pt x="52" y="61"/>
                </a:lnTo>
                <a:lnTo>
                  <a:pt x="57" y="61"/>
                </a:lnTo>
                <a:lnTo>
                  <a:pt x="57" y="68"/>
                </a:lnTo>
                <a:lnTo>
                  <a:pt x="57" y="68"/>
                </a:lnTo>
                <a:lnTo>
                  <a:pt x="63" y="68"/>
                </a:lnTo>
                <a:lnTo>
                  <a:pt x="66" y="62"/>
                </a:lnTo>
                <a:lnTo>
                  <a:pt x="70" y="64"/>
                </a:lnTo>
                <a:lnTo>
                  <a:pt x="70" y="70"/>
                </a:lnTo>
                <a:lnTo>
                  <a:pt x="70" y="70"/>
                </a:lnTo>
                <a:lnTo>
                  <a:pt x="76" y="73"/>
                </a:lnTo>
                <a:lnTo>
                  <a:pt x="79" y="68"/>
                </a:lnTo>
                <a:lnTo>
                  <a:pt x="83" y="70"/>
                </a:lnTo>
                <a:lnTo>
                  <a:pt x="81" y="75"/>
                </a:lnTo>
                <a:lnTo>
                  <a:pt x="81" y="75"/>
                </a:lnTo>
                <a:lnTo>
                  <a:pt x="85" y="79"/>
                </a:lnTo>
                <a:lnTo>
                  <a:pt x="90" y="75"/>
                </a:lnTo>
                <a:lnTo>
                  <a:pt x="94" y="79"/>
                </a:lnTo>
                <a:lnTo>
                  <a:pt x="90" y="84"/>
                </a:lnTo>
                <a:lnTo>
                  <a:pt x="90" y="84"/>
                </a:lnTo>
                <a:lnTo>
                  <a:pt x="94" y="88"/>
                </a:lnTo>
                <a:lnTo>
                  <a:pt x="99" y="86"/>
                </a:lnTo>
                <a:lnTo>
                  <a:pt x="101" y="90"/>
                </a:lnTo>
                <a:lnTo>
                  <a:pt x="96" y="94"/>
                </a:lnTo>
                <a:lnTo>
                  <a:pt x="96" y="94"/>
                </a:lnTo>
                <a:lnTo>
                  <a:pt x="99" y="99"/>
                </a:lnTo>
                <a:lnTo>
                  <a:pt x="105" y="99"/>
                </a:lnTo>
                <a:lnTo>
                  <a:pt x="107" y="103"/>
                </a:lnTo>
                <a:lnTo>
                  <a:pt x="101" y="106"/>
                </a:lnTo>
                <a:lnTo>
                  <a:pt x="101" y="106"/>
                </a:lnTo>
                <a:lnTo>
                  <a:pt x="101" y="112"/>
                </a:lnTo>
                <a:lnTo>
                  <a:pt x="109" y="112"/>
                </a:lnTo>
                <a:lnTo>
                  <a:pt x="109" y="117"/>
                </a:lnTo>
                <a:lnTo>
                  <a:pt x="101" y="117"/>
                </a:lnTo>
                <a:lnTo>
                  <a:pt x="101" y="117"/>
                </a:lnTo>
                <a:lnTo>
                  <a:pt x="101" y="123"/>
                </a:lnTo>
                <a:lnTo>
                  <a:pt x="107" y="127"/>
                </a:lnTo>
                <a:lnTo>
                  <a:pt x="105" y="130"/>
                </a:lnTo>
                <a:lnTo>
                  <a:pt x="99" y="130"/>
                </a:lnTo>
                <a:lnTo>
                  <a:pt x="99" y="130"/>
                </a:lnTo>
                <a:lnTo>
                  <a:pt x="96" y="136"/>
                </a:lnTo>
                <a:lnTo>
                  <a:pt x="101" y="139"/>
                </a:lnTo>
                <a:lnTo>
                  <a:pt x="99" y="143"/>
                </a:lnTo>
                <a:lnTo>
                  <a:pt x="94" y="141"/>
                </a:lnTo>
                <a:lnTo>
                  <a:pt x="94" y="141"/>
                </a:lnTo>
                <a:lnTo>
                  <a:pt x="90" y="145"/>
                </a:lnTo>
                <a:lnTo>
                  <a:pt x="94" y="150"/>
                </a:lnTo>
                <a:lnTo>
                  <a:pt x="90" y="154"/>
                </a:lnTo>
                <a:lnTo>
                  <a:pt x="85" y="150"/>
                </a:lnTo>
                <a:lnTo>
                  <a:pt x="85" y="150"/>
                </a:lnTo>
                <a:lnTo>
                  <a:pt x="81" y="154"/>
                </a:lnTo>
                <a:lnTo>
                  <a:pt x="83" y="160"/>
                </a:lnTo>
                <a:lnTo>
                  <a:pt x="79" y="163"/>
                </a:lnTo>
                <a:lnTo>
                  <a:pt x="76" y="158"/>
                </a:lnTo>
                <a:lnTo>
                  <a:pt x="76" y="158"/>
                </a:lnTo>
                <a:lnTo>
                  <a:pt x="70" y="160"/>
                </a:lnTo>
                <a:lnTo>
                  <a:pt x="70" y="167"/>
                </a:lnTo>
                <a:lnTo>
                  <a:pt x="66" y="167"/>
                </a:lnTo>
                <a:lnTo>
                  <a:pt x="63" y="161"/>
                </a:lnTo>
                <a:lnTo>
                  <a:pt x="63" y="161"/>
                </a:lnTo>
                <a:lnTo>
                  <a:pt x="57" y="161"/>
                </a:lnTo>
                <a:lnTo>
                  <a:pt x="57" y="169"/>
                </a:lnTo>
                <a:lnTo>
                  <a:pt x="52" y="169"/>
                </a:lnTo>
                <a:lnTo>
                  <a:pt x="52" y="161"/>
                </a:lnTo>
                <a:lnTo>
                  <a:pt x="52" y="161"/>
                </a:lnTo>
                <a:lnTo>
                  <a:pt x="46" y="161"/>
                </a:lnTo>
                <a:lnTo>
                  <a:pt x="43" y="167"/>
                </a:lnTo>
                <a:lnTo>
                  <a:pt x="39" y="167"/>
                </a:lnTo>
                <a:lnTo>
                  <a:pt x="39" y="160"/>
                </a:lnTo>
                <a:lnTo>
                  <a:pt x="39" y="160"/>
                </a:lnTo>
                <a:lnTo>
                  <a:pt x="33" y="158"/>
                </a:lnTo>
                <a:lnTo>
                  <a:pt x="30" y="163"/>
                </a:lnTo>
                <a:lnTo>
                  <a:pt x="26" y="160"/>
                </a:lnTo>
                <a:lnTo>
                  <a:pt x="28" y="154"/>
                </a:lnTo>
                <a:lnTo>
                  <a:pt x="28" y="154"/>
                </a:lnTo>
                <a:lnTo>
                  <a:pt x="24" y="150"/>
                </a:lnTo>
                <a:lnTo>
                  <a:pt x="19" y="154"/>
                </a:lnTo>
                <a:lnTo>
                  <a:pt x="15" y="150"/>
                </a:lnTo>
                <a:lnTo>
                  <a:pt x="19" y="145"/>
                </a:lnTo>
                <a:lnTo>
                  <a:pt x="19" y="145"/>
                </a:lnTo>
                <a:lnTo>
                  <a:pt x="15" y="141"/>
                </a:lnTo>
                <a:lnTo>
                  <a:pt x="10" y="143"/>
                </a:lnTo>
                <a:lnTo>
                  <a:pt x="6" y="139"/>
                </a:lnTo>
                <a:lnTo>
                  <a:pt x="11" y="136"/>
                </a:lnTo>
                <a:lnTo>
                  <a:pt x="11" y="136"/>
                </a:lnTo>
                <a:lnTo>
                  <a:pt x="10" y="130"/>
                </a:lnTo>
                <a:lnTo>
                  <a:pt x="2" y="130"/>
                </a:lnTo>
                <a:lnTo>
                  <a:pt x="2" y="127"/>
                </a:lnTo>
                <a:lnTo>
                  <a:pt x="8" y="123"/>
                </a:lnTo>
                <a:lnTo>
                  <a:pt x="8" y="123"/>
                </a:lnTo>
                <a:lnTo>
                  <a:pt x="8" y="117"/>
                </a:lnTo>
                <a:lnTo>
                  <a:pt x="0" y="117"/>
                </a:lnTo>
                <a:lnTo>
                  <a:pt x="0" y="112"/>
                </a:lnTo>
                <a:lnTo>
                  <a:pt x="8" y="112"/>
                </a:lnTo>
                <a:lnTo>
                  <a:pt x="8" y="112"/>
                </a:lnTo>
                <a:lnTo>
                  <a:pt x="8" y="106"/>
                </a:lnTo>
                <a:lnTo>
                  <a:pt x="2" y="103"/>
                </a:lnTo>
                <a:lnTo>
                  <a:pt x="2" y="99"/>
                </a:lnTo>
                <a:lnTo>
                  <a:pt x="10" y="99"/>
                </a:lnTo>
                <a:lnTo>
                  <a:pt x="10" y="99"/>
                </a:lnTo>
                <a:lnTo>
                  <a:pt x="11" y="94"/>
                </a:lnTo>
                <a:lnTo>
                  <a:pt x="6" y="90"/>
                </a:lnTo>
                <a:lnTo>
                  <a:pt x="10" y="86"/>
                </a:lnTo>
                <a:lnTo>
                  <a:pt x="15" y="88"/>
                </a:lnTo>
                <a:lnTo>
                  <a:pt x="15" y="88"/>
                </a:lnTo>
                <a:lnTo>
                  <a:pt x="19" y="84"/>
                </a:lnTo>
                <a:lnTo>
                  <a:pt x="15" y="79"/>
                </a:lnTo>
                <a:lnTo>
                  <a:pt x="19" y="75"/>
                </a:lnTo>
                <a:lnTo>
                  <a:pt x="24" y="79"/>
                </a:lnTo>
                <a:lnTo>
                  <a:pt x="24" y="79"/>
                </a:lnTo>
                <a:lnTo>
                  <a:pt x="28" y="75"/>
                </a:lnTo>
                <a:lnTo>
                  <a:pt x="26" y="70"/>
                </a:lnTo>
                <a:lnTo>
                  <a:pt x="30" y="68"/>
                </a:lnTo>
                <a:lnTo>
                  <a:pt x="33" y="73"/>
                </a:lnTo>
                <a:lnTo>
                  <a:pt x="33" y="73"/>
                </a:lnTo>
                <a:close/>
                <a:moveTo>
                  <a:pt x="98" y="11"/>
                </a:moveTo>
                <a:lnTo>
                  <a:pt x="94" y="5"/>
                </a:lnTo>
                <a:lnTo>
                  <a:pt x="90" y="7"/>
                </a:lnTo>
                <a:lnTo>
                  <a:pt x="94" y="13"/>
                </a:lnTo>
                <a:lnTo>
                  <a:pt x="94" y="13"/>
                </a:lnTo>
                <a:lnTo>
                  <a:pt x="90" y="16"/>
                </a:lnTo>
                <a:lnTo>
                  <a:pt x="85" y="13"/>
                </a:lnTo>
                <a:lnTo>
                  <a:pt x="83" y="16"/>
                </a:lnTo>
                <a:lnTo>
                  <a:pt x="87" y="20"/>
                </a:lnTo>
                <a:lnTo>
                  <a:pt x="87" y="20"/>
                </a:lnTo>
                <a:lnTo>
                  <a:pt x="83" y="24"/>
                </a:lnTo>
                <a:lnTo>
                  <a:pt x="79" y="22"/>
                </a:lnTo>
                <a:lnTo>
                  <a:pt x="77" y="26"/>
                </a:lnTo>
                <a:lnTo>
                  <a:pt x="81" y="27"/>
                </a:lnTo>
                <a:lnTo>
                  <a:pt x="81" y="27"/>
                </a:lnTo>
                <a:lnTo>
                  <a:pt x="79" y="33"/>
                </a:lnTo>
                <a:lnTo>
                  <a:pt x="74" y="31"/>
                </a:lnTo>
                <a:lnTo>
                  <a:pt x="74" y="35"/>
                </a:lnTo>
                <a:lnTo>
                  <a:pt x="79" y="37"/>
                </a:lnTo>
                <a:lnTo>
                  <a:pt x="79" y="37"/>
                </a:lnTo>
                <a:lnTo>
                  <a:pt x="77" y="42"/>
                </a:lnTo>
                <a:lnTo>
                  <a:pt x="74" y="42"/>
                </a:lnTo>
                <a:lnTo>
                  <a:pt x="74" y="46"/>
                </a:lnTo>
                <a:lnTo>
                  <a:pt x="79" y="48"/>
                </a:lnTo>
                <a:lnTo>
                  <a:pt x="79" y="48"/>
                </a:lnTo>
                <a:lnTo>
                  <a:pt x="79" y="51"/>
                </a:lnTo>
                <a:lnTo>
                  <a:pt x="74" y="53"/>
                </a:lnTo>
                <a:lnTo>
                  <a:pt x="76" y="57"/>
                </a:lnTo>
                <a:lnTo>
                  <a:pt x="81" y="57"/>
                </a:lnTo>
                <a:lnTo>
                  <a:pt x="81" y="57"/>
                </a:lnTo>
                <a:lnTo>
                  <a:pt x="83" y="61"/>
                </a:lnTo>
                <a:lnTo>
                  <a:pt x="79" y="64"/>
                </a:lnTo>
                <a:lnTo>
                  <a:pt x="81" y="68"/>
                </a:lnTo>
                <a:lnTo>
                  <a:pt x="85" y="64"/>
                </a:lnTo>
                <a:lnTo>
                  <a:pt x="85" y="64"/>
                </a:lnTo>
                <a:lnTo>
                  <a:pt x="88" y="68"/>
                </a:lnTo>
                <a:lnTo>
                  <a:pt x="85" y="73"/>
                </a:lnTo>
                <a:lnTo>
                  <a:pt x="88" y="75"/>
                </a:lnTo>
                <a:lnTo>
                  <a:pt x="92" y="72"/>
                </a:lnTo>
                <a:lnTo>
                  <a:pt x="92" y="72"/>
                </a:lnTo>
                <a:lnTo>
                  <a:pt x="96" y="75"/>
                </a:lnTo>
                <a:lnTo>
                  <a:pt x="94" y="79"/>
                </a:lnTo>
                <a:lnTo>
                  <a:pt x="98" y="81"/>
                </a:lnTo>
                <a:lnTo>
                  <a:pt x="99" y="77"/>
                </a:lnTo>
                <a:lnTo>
                  <a:pt x="99" y="77"/>
                </a:lnTo>
                <a:lnTo>
                  <a:pt x="105" y="79"/>
                </a:lnTo>
                <a:lnTo>
                  <a:pt x="105" y="84"/>
                </a:lnTo>
                <a:lnTo>
                  <a:pt x="109" y="84"/>
                </a:lnTo>
                <a:lnTo>
                  <a:pt x="110" y="79"/>
                </a:lnTo>
                <a:lnTo>
                  <a:pt x="110" y="79"/>
                </a:lnTo>
                <a:lnTo>
                  <a:pt x="114" y="81"/>
                </a:lnTo>
                <a:lnTo>
                  <a:pt x="116" y="86"/>
                </a:lnTo>
                <a:lnTo>
                  <a:pt x="120" y="86"/>
                </a:lnTo>
                <a:lnTo>
                  <a:pt x="120" y="81"/>
                </a:lnTo>
                <a:lnTo>
                  <a:pt x="120" y="81"/>
                </a:lnTo>
                <a:lnTo>
                  <a:pt x="123" y="79"/>
                </a:lnTo>
                <a:lnTo>
                  <a:pt x="127" y="84"/>
                </a:lnTo>
                <a:lnTo>
                  <a:pt x="129" y="83"/>
                </a:lnTo>
                <a:lnTo>
                  <a:pt x="129" y="77"/>
                </a:lnTo>
                <a:lnTo>
                  <a:pt x="129" y="77"/>
                </a:lnTo>
                <a:lnTo>
                  <a:pt x="133" y="75"/>
                </a:lnTo>
                <a:lnTo>
                  <a:pt x="136" y="81"/>
                </a:lnTo>
                <a:lnTo>
                  <a:pt x="140" y="77"/>
                </a:lnTo>
                <a:lnTo>
                  <a:pt x="138" y="73"/>
                </a:lnTo>
                <a:lnTo>
                  <a:pt x="138" y="73"/>
                </a:lnTo>
                <a:lnTo>
                  <a:pt x="140" y="70"/>
                </a:lnTo>
                <a:lnTo>
                  <a:pt x="145" y="73"/>
                </a:lnTo>
                <a:lnTo>
                  <a:pt x="147" y="70"/>
                </a:lnTo>
                <a:lnTo>
                  <a:pt x="144" y="66"/>
                </a:lnTo>
                <a:lnTo>
                  <a:pt x="144" y="66"/>
                </a:lnTo>
                <a:lnTo>
                  <a:pt x="147" y="62"/>
                </a:lnTo>
                <a:lnTo>
                  <a:pt x="153" y="64"/>
                </a:lnTo>
                <a:lnTo>
                  <a:pt x="155" y="61"/>
                </a:lnTo>
                <a:lnTo>
                  <a:pt x="149" y="59"/>
                </a:lnTo>
                <a:lnTo>
                  <a:pt x="149" y="59"/>
                </a:lnTo>
                <a:lnTo>
                  <a:pt x="151" y="53"/>
                </a:lnTo>
                <a:lnTo>
                  <a:pt x="156" y="55"/>
                </a:lnTo>
                <a:lnTo>
                  <a:pt x="156" y="51"/>
                </a:lnTo>
                <a:lnTo>
                  <a:pt x="153" y="49"/>
                </a:lnTo>
                <a:lnTo>
                  <a:pt x="153" y="49"/>
                </a:lnTo>
                <a:lnTo>
                  <a:pt x="153" y="44"/>
                </a:lnTo>
                <a:lnTo>
                  <a:pt x="158" y="44"/>
                </a:lnTo>
                <a:lnTo>
                  <a:pt x="158" y="40"/>
                </a:lnTo>
                <a:lnTo>
                  <a:pt x="153" y="38"/>
                </a:lnTo>
                <a:lnTo>
                  <a:pt x="153" y="38"/>
                </a:lnTo>
                <a:lnTo>
                  <a:pt x="151" y="35"/>
                </a:lnTo>
                <a:lnTo>
                  <a:pt x="156" y="33"/>
                </a:lnTo>
                <a:lnTo>
                  <a:pt x="155" y="29"/>
                </a:lnTo>
                <a:lnTo>
                  <a:pt x="151" y="29"/>
                </a:lnTo>
                <a:lnTo>
                  <a:pt x="151" y="29"/>
                </a:lnTo>
                <a:lnTo>
                  <a:pt x="147" y="26"/>
                </a:lnTo>
                <a:lnTo>
                  <a:pt x="153" y="22"/>
                </a:lnTo>
                <a:lnTo>
                  <a:pt x="151" y="18"/>
                </a:lnTo>
                <a:lnTo>
                  <a:pt x="145" y="22"/>
                </a:lnTo>
                <a:lnTo>
                  <a:pt x="145" y="22"/>
                </a:lnTo>
                <a:lnTo>
                  <a:pt x="142" y="18"/>
                </a:lnTo>
                <a:lnTo>
                  <a:pt x="145" y="13"/>
                </a:lnTo>
                <a:lnTo>
                  <a:pt x="144" y="11"/>
                </a:lnTo>
                <a:lnTo>
                  <a:pt x="138" y="15"/>
                </a:lnTo>
                <a:lnTo>
                  <a:pt x="138" y="15"/>
                </a:lnTo>
                <a:lnTo>
                  <a:pt x="134" y="11"/>
                </a:lnTo>
                <a:lnTo>
                  <a:pt x="136" y="7"/>
                </a:lnTo>
                <a:lnTo>
                  <a:pt x="134" y="5"/>
                </a:lnTo>
                <a:lnTo>
                  <a:pt x="131" y="9"/>
                </a:lnTo>
                <a:lnTo>
                  <a:pt x="131" y="9"/>
                </a:lnTo>
                <a:lnTo>
                  <a:pt x="127" y="7"/>
                </a:lnTo>
                <a:lnTo>
                  <a:pt x="127" y="2"/>
                </a:lnTo>
                <a:lnTo>
                  <a:pt x="123" y="2"/>
                </a:lnTo>
                <a:lnTo>
                  <a:pt x="122" y="5"/>
                </a:lnTo>
                <a:lnTo>
                  <a:pt x="122" y="5"/>
                </a:lnTo>
                <a:lnTo>
                  <a:pt x="116" y="5"/>
                </a:lnTo>
                <a:lnTo>
                  <a:pt x="116" y="0"/>
                </a:lnTo>
                <a:lnTo>
                  <a:pt x="112" y="0"/>
                </a:lnTo>
                <a:lnTo>
                  <a:pt x="110" y="5"/>
                </a:lnTo>
                <a:lnTo>
                  <a:pt x="110" y="5"/>
                </a:lnTo>
                <a:lnTo>
                  <a:pt x="107" y="7"/>
                </a:lnTo>
                <a:lnTo>
                  <a:pt x="105" y="2"/>
                </a:lnTo>
                <a:lnTo>
                  <a:pt x="101" y="4"/>
                </a:lnTo>
                <a:lnTo>
                  <a:pt x="101" y="9"/>
                </a:lnTo>
                <a:lnTo>
                  <a:pt x="101" y="9"/>
                </a:lnTo>
                <a:lnTo>
                  <a:pt x="98" y="11"/>
                </a:lnTo>
                <a:lnTo>
                  <a:pt x="98" y="11"/>
                </a:lnTo>
                <a:close/>
                <a:moveTo>
                  <a:pt x="109" y="31"/>
                </a:moveTo>
                <a:lnTo>
                  <a:pt x="109" y="31"/>
                </a:lnTo>
                <a:lnTo>
                  <a:pt x="114" y="29"/>
                </a:lnTo>
                <a:lnTo>
                  <a:pt x="118" y="31"/>
                </a:lnTo>
                <a:lnTo>
                  <a:pt x="118" y="31"/>
                </a:lnTo>
                <a:lnTo>
                  <a:pt x="123" y="33"/>
                </a:lnTo>
                <a:lnTo>
                  <a:pt x="127" y="37"/>
                </a:lnTo>
                <a:lnTo>
                  <a:pt x="127" y="37"/>
                </a:lnTo>
                <a:lnTo>
                  <a:pt x="129" y="42"/>
                </a:lnTo>
                <a:lnTo>
                  <a:pt x="127" y="46"/>
                </a:lnTo>
                <a:lnTo>
                  <a:pt x="127" y="46"/>
                </a:lnTo>
                <a:lnTo>
                  <a:pt x="125" y="51"/>
                </a:lnTo>
                <a:lnTo>
                  <a:pt x="122" y="55"/>
                </a:lnTo>
                <a:lnTo>
                  <a:pt x="122" y="55"/>
                </a:lnTo>
                <a:lnTo>
                  <a:pt x="118" y="55"/>
                </a:lnTo>
                <a:lnTo>
                  <a:pt x="112" y="55"/>
                </a:lnTo>
                <a:lnTo>
                  <a:pt x="112" y="55"/>
                </a:lnTo>
                <a:lnTo>
                  <a:pt x="107" y="53"/>
                </a:lnTo>
                <a:lnTo>
                  <a:pt x="105" y="49"/>
                </a:lnTo>
                <a:lnTo>
                  <a:pt x="105" y="49"/>
                </a:lnTo>
                <a:lnTo>
                  <a:pt x="103" y="44"/>
                </a:lnTo>
                <a:lnTo>
                  <a:pt x="103" y="40"/>
                </a:lnTo>
                <a:lnTo>
                  <a:pt x="103" y="40"/>
                </a:lnTo>
                <a:lnTo>
                  <a:pt x="105" y="35"/>
                </a:lnTo>
                <a:lnTo>
                  <a:pt x="109" y="31"/>
                </a:lnTo>
                <a:lnTo>
                  <a:pt x="109" y="31"/>
                </a:lnTo>
                <a:close/>
                <a:moveTo>
                  <a:pt x="118" y="35"/>
                </a:moveTo>
                <a:lnTo>
                  <a:pt x="118" y="35"/>
                </a:lnTo>
                <a:lnTo>
                  <a:pt x="122" y="37"/>
                </a:lnTo>
                <a:lnTo>
                  <a:pt x="123" y="38"/>
                </a:lnTo>
                <a:lnTo>
                  <a:pt x="123" y="38"/>
                </a:lnTo>
                <a:lnTo>
                  <a:pt x="125" y="42"/>
                </a:lnTo>
                <a:lnTo>
                  <a:pt x="123" y="46"/>
                </a:lnTo>
                <a:lnTo>
                  <a:pt x="123" y="46"/>
                </a:lnTo>
                <a:lnTo>
                  <a:pt x="123" y="48"/>
                </a:lnTo>
                <a:lnTo>
                  <a:pt x="120" y="51"/>
                </a:lnTo>
                <a:lnTo>
                  <a:pt x="120" y="51"/>
                </a:lnTo>
                <a:lnTo>
                  <a:pt x="116" y="51"/>
                </a:lnTo>
                <a:lnTo>
                  <a:pt x="112" y="51"/>
                </a:lnTo>
                <a:lnTo>
                  <a:pt x="112" y="51"/>
                </a:lnTo>
                <a:lnTo>
                  <a:pt x="110" y="49"/>
                </a:lnTo>
                <a:lnTo>
                  <a:pt x="107" y="48"/>
                </a:lnTo>
                <a:lnTo>
                  <a:pt x="107" y="48"/>
                </a:lnTo>
                <a:lnTo>
                  <a:pt x="107" y="44"/>
                </a:lnTo>
                <a:lnTo>
                  <a:pt x="107" y="40"/>
                </a:lnTo>
                <a:lnTo>
                  <a:pt x="107" y="40"/>
                </a:lnTo>
                <a:lnTo>
                  <a:pt x="109" y="37"/>
                </a:lnTo>
                <a:lnTo>
                  <a:pt x="110" y="35"/>
                </a:lnTo>
                <a:lnTo>
                  <a:pt x="110" y="35"/>
                </a:lnTo>
                <a:lnTo>
                  <a:pt x="114" y="35"/>
                </a:lnTo>
                <a:lnTo>
                  <a:pt x="118" y="35"/>
                </a:lnTo>
                <a:lnTo>
                  <a:pt x="118" y="35"/>
                </a:lnTo>
                <a:close/>
                <a:moveTo>
                  <a:pt x="122" y="18"/>
                </a:moveTo>
                <a:lnTo>
                  <a:pt x="122" y="18"/>
                </a:lnTo>
                <a:lnTo>
                  <a:pt x="110" y="18"/>
                </a:lnTo>
                <a:lnTo>
                  <a:pt x="101" y="20"/>
                </a:lnTo>
                <a:lnTo>
                  <a:pt x="101" y="20"/>
                </a:lnTo>
                <a:lnTo>
                  <a:pt x="94" y="27"/>
                </a:lnTo>
                <a:lnTo>
                  <a:pt x="90" y="37"/>
                </a:lnTo>
                <a:lnTo>
                  <a:pt x="90" y="37"/>
                </a:lnTo>
                <a:lnTo>
                  <a:pt x="90" y="48"/>
                </a:lnTo>
                <a:lnTo>
                  <a:pt x="94" y="57"/>
                </a:lnTo>
                <a:lnTo>
                  <a:pt x="94" y="57"/>
                </a:lnTo>
                <a:lnTo>
                  <a:pt x="101" y="64"/>
                </a:lnTo>
                <a:lnTo>
                  <a:pt x="109" y="68"/>
                </a:lnTo>
                <a:lnTo>
                  <a:pt x="109" y="68"/>
                </a:lnTo>
                <a:lnTo>
                  <a:pt x="120" y="68"/>
                </a:lnTo>
                <a:lnTo>
                  <a:pt x="129" y="64"/>
                </a:lnTo>
                <a:lnTo>
                  <a:pt x="129" y="64"/>
                </a:lnTo>
                <a:lnTo>
                  <a:pt x="136" y="59"/>
                </a:lnTo>
                <a:lnTo>
                  <a:pt x="140" y="49"/>
                </a:lnTo>
                <a:lnTo>
                  <a:pt x="140" y="49"/>
                </a:lnTo>
                <a:lnTo>
                  <a:pt x="142" y="38"/>
                </a:lnTo>
                <a:lnTo>
                  <a:pt x="138" y="29"/>
                </a:lnTo>
                <a:lnTo>
                  <a:pt x="138" y="29"/>
                </a:lnTo>
                <a:lnTo>
                  <a:pt x="131" y="22"/>
                </a:lnTo>
                <a:lnTo>
                  <a:pt x="122" y="18"/>
                </a:lnTo>
                <a:lnTo>
                  <a:pt x="122" y="18"/>
                </a:lnTo>
                <a:close/>
                <a:moveTo>
                  <a:pt x="48" y="103"/>
                </a:moveTo>
                <a:lnTo>
                  <a:pt x="48" y="103"/>
                </a:lnTo>
                <a:lnTo>
                  <a:pt x="44" y="106"/>
                </a:lnTo>
                <a:lnTo>
                  <a:pt x="43" y="112"/>
                </a:lnTo>
                <a:lnTo>
                  <a:pt x="43" y="112"/>
                </a:lnTo>
                <a:lnTo>
                  <a:pt x="41" y="116"/>
                </a:lnTo>
                <a:lnTo>
                  <a:pt x="43" y="121"/>
                </a:lnTo>
                <a:lnTo>
                  <a:pt x="43" y="121"/>
                </a:lnTo>
                <a:lnTo>
                  <a:pt x="46" y="125"/>
                </a:lnTo>
                <a:lnTo>
                  <a:pt x="52" y="127"/>
                </a:lnTo>
                <a:lnTo>
                  <a:pt x="52" y="127"/>
                </a:lnTo>
                <a:lnTo>
                  <a:pt x="55" y="128"/>
                </a:lnTo>
                <a:lnTo>
                  <a:pt x="61" y="127"/>
                </a:lnTo>
                <a:lnTo>
                  <a:pt x="61" y="127"/>
                </a:lnTo>
                <a:lnTo>
                  <a:pt x="65" y="123"/>
                </a:lnTo>
                <a:lnTo>
                  <a:pt x="66" y="117"/>
                </a:lnTo>
                <a:lnTo>
                  <a:pt x="66" y="117"/>
                </a:lnTo>
                <a:lnTo>
                  <a:pt x="66" y="114"/>
                </a:lnTo>
                <a:lnTo>
                  <a:pt x="66" y="108"/>
                </a:lnTo>
                <a:lnTo>
                  <a:pt x="66" y="108"/>
                </a:lnTo>
                <a:lnTo>
                  <a:pt x="63" y="105"/>
                </a:lnTo>
                <a:lnTo>
                  <a:pt x="57" y="103"/>
                </a:lnTo>
                <a:lnTo>
                  <a:pt x="57" y="103"/>
                </a:lnTo>
                <a:lnTo>
                  <a:pt x="54" y="103"/>
                </a:lnTo>
                <a:lnTo>
                  <a:pt x="48" y="103"/>
                </a:lnTo>
                <a:lnTo>
                  <a:pt x="48" y="103"/>
                </a:lnTo>
                <a:close/>
                <a:moveTo>
                  <a:pt x="57" y="106"/>
                </a:moveTo>
                <a:lnTo>
                  <a:pt x="57" y="106"/>
                </a:lnTo>
                <a:lnTo>
                  <a:pt x="54" y="106"/>
                </a:lnTo>
                <a:lnTo>
                  <a:pt x="50" y="106"/>
                </a:lnTo>
                <a:lnTo>
                  <a:pt x="50" y="106"/>
                </a:lnTo>
                <a:lnTo>
                  <a:pt x="46" y="110"/>
                </a:lnTo>
                <a:lnTo>
                  <a:pt x="46" y="112"/>
                </a:lnTo>
                <a:lnTo>
                  <a:pt x="46" y="112"/>
                </a:lnTo>
                <a:lnTo>
                  <a:pt x="46" y="116"/>
                </a:lnTo>
                <a:lnTo>
                  <a:pt x="46" y="119"/>
                </a:lnTo>
                <a:lnTo>
                  <a:pt x="46" y="119"/>
                </a:lnTo>
                <a:lnTo>
                  <a:pt x="48" y="123"/>
                </a:lnTo>
                <a:lnTo>
                  <a:pt x="52" y="123"/>
                </a:lnTo>
                <a:lnTo>
                  <a:pt x="52" y="123"/>
                </a:lnTo>
                <a:lnTo>
                  <a:pt x="55" y="123"/>
                </a:lnTo>
                <a:lnTo>
                  <a:pt x="59" y="123"/>
                </a:lnTo>
                <a:lnTo>
                  <a:pt x="59" y="123"/>
                </a:lnTo>
                <a:lnTo>
                  <a:pt x="61" y="121"/>
                </a:lnTo>
                <a:lnTo>
                  <a:pt x="63" y="117"/>
                </a:lnTo>
                <a:lnTo>
                  <a:pt x="63" y="117"/>
                </a:lnTo>
                <a:lnTo>
                  <a:pt x="63" y="114"/>
                </a:lnTo>
                <a:lnTo>
                  <a:pt x="63" y="110"/>
                </a:lnTo>
                <a:lnTo>
                  <a:pt x="63" y="110"/>
                </a:lnTo>
                <a:lnTo>
                  <a:pt x="59" y="108"/>
                </a:lnTo>
                <a:lnTo>
                  <a:pt x="57" y="106"/>
                </a:lnTo>
                <a:lnTo>
                  <a:pt x="57" y="106"/>
                </a:lnTo>
                <a:close/>
                <a:moveTo>
                  <a:pt x="63" y="83"/>
                </a:moveTo>
                <a:lnTo>
                  <a:pt x="63" y="83"/>
                </a:lnTo>
                <a:lnTo>
                  <a:pt x="57" y="83"/>
                </a:lnTo>
                <a:lnTo>
                  <a:pt x="50" y="83"/>
                </a:lnTo>
                <a:lnTo>
                  <a:pt x="44" y="84"/>
                </a:lnTo>
                <a:lnTo>
                  <a:pt x="37" y="86"/>
                </a:lnTo>
                <a:lnTo>
                  <a:pt x="37" y="86"/>
                </a:lnTo>
                <a:lnTo>
                  <a:pt x="33" y="90"/>
                </a:lnTo>
                <a:lnTo>
                  <a:pt x="28" y="95"/>
                </a:lnTo>
                <a:lnTo>
                  <a:pt x="24" y="101"/>
                </a:lnTo>
                <a:lnTo>
                  <a:pt x="22" y="106"/>
                </a:lnTo>
                <a:lnTo>
                  <a:pt x="22" y="106"/>
                </a:lnTo>
                <a:lnTo>
                  <a:pt x="22" y="112"/>
                </a:lnTo>
                <a:lnTo>
                  <a:pt x="22" y="119"/>
                </a:lnTo>
                <a:lnTo>
                  <a:pt x="22" y="125"/>
                </a:lnTo>
                <a:lnTo>
                  <a:pt x="26" y="132"/>
                </a:lnTo>
                <a:lnTo>
                  <a:pt x="26" y="132"/>
                </a:lnTo>
                <a:lnTo>
                  <a:pt x="30" y="136"/>
                </a:lnTo>
                <a:lnTo>
                  <a:pt x="35" y="141"/>
                </a:lnTo>
                <a:lnTo>
                  <a:pt x="41" y="145"/>
                </a:lnTo>
                <a:lnTo>
                  <a:pt x="46" y="147"/>
                </a:lnTo>
                <a:lnTo>
                  <a:pt x="46" y="147"/>
                </a:lnTo>
                <a:lnTo>
                  <a:pt x="52" y="147"/>
                </a:lnTo>
                <a:lnTo>
                  <a:pt x="59" y="147"/>
                </a:lnTo>
                <a:lnTo>
                  <a:pt x="65" y="147"/>
                </a:lnTo>
                <a:lnTo>
                  <a:pt x="70" y="143"/>
                </a:lnTo>
                <a:lnTo>
                  <a:pt x="70" y="143"/>
                </a:lnTo>
                <a:lnTo>
                  <a:pt x="76" y="139"/>
                </a:lnTo>
                <a:lnTo>
                  <a:pt x="81" y="134"/>
                </a:lnTo>
                <a:lnTo>
                  <a:pt x="85" y="128"/>
                </a:lnTo>
                <a:lnTo>
                  <a:pt x="87" y="123"/>
                </a:lnTo>
                <a:lnTo>
                  <a:pt x="87" y="123"/>
                </a:lnTo>
                <a:lnTo>
                  <a:pt x="87" y="117"/>
                </a:lnTo>
                <a:lnTo>
                  <a:pt x="87" y="110"/>
                </a:lnTo>
                <a:lnTo>
                  <a:pt x="85" y="105"/>
                </a:lnTo>
                <a:lnTo>
                  <a:pt x="83" y="99"/>
                </a:lnTo>
                <a:lnTo>
                  <a:pt x="83" y="99"/>
                </a:lnTo>
                <a:lnTo>
                  <a:pt x="79" y="94"/>
                </a:lnTo>
                <a:lnTo>
                  <a:pt x="74" y="88"/>
                </a:lnTo>
                <a:lnTo>
                  <a:pt x="68" y="84"/>
                </a:lnTo>
                <a:lnTo>
                  <a:pt x="63" y="83"/>
                </a:lnTo>
                <a:lnTo>
                  <a:pt x="63" y="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任意多边形 8">
            <a:extLst>
              <a:ext uri="{FF2B5EF4-FFF2-40B4-BE49-F238E27FC236}">
                <a16:creationId xmlns:a16="http://schemas.microsoft.com/office/drawing/2014/main" id="{F9272171-A933-EA45-A2CA-8D40BDFB36A0}"/>
              </a:ext>
            </a:extLst>
          </p:cNvPr>
          <p:cNvSpPr/>
          <p:nvPr/>
        </p:nvSpPr>
        <p:spPr bwMode="auto">
          <a:xfrm>
            <a:off x="9030791" y="1484784"/>
            <a:ext cx="1397246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rgbClr val="C8E0E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35">
            <a:extLst>
              <a:ext uri="{FF2B5EF4-FFF2-40B4-BE49-F238E27FC236}">
                <a16:creationId xmlns:a16="http://schemas.microsoft.com/office/drawing/2014/main" id="{9F2DEA09-8EBE-3F43-ACDD-559DE1D5C2F6}"/>
              </a:ext>
            </a:extLst>
          </p:cNvPr>
          <p:cNvSpPr txBox="1"/>
          <p:nvPr/>
        </p:nvSpPr>
        <p:spPr>
          <a:xfrm>
            <a:off x="8989664" y="2392651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调研项目可行性</a:t>
            </a:r>
          </a:p>
        </p:txBody>
      </p:sp>
      <p:sp>
        <p:nvSpPr>
          <p:cNvPr id="9" name="Freeform 296">
            <a:extLst>
              <a:ext uri="{FF2B5EF4-FFF2-40B4-BE49-F238E27FC236}">
                <a16:creationId xmlns:a16="http://schemas.microsoft.com/office/drawing/2014/main" id="{F3083669-E8C4-D945-A20E-48EC742A1E62}"/>
              </a:ext>
            </a:extLst>
          </p:cNvPr>
          <p:cNvSpPr>
            <a:spLocks/>
          </p:cNvSpPr>
          <p:nvPr/>
        </p:nvSpPr>
        <p:spPr bwMode="auto">
          <a:xfrm>
            <a:off x="9568553" y="1811711"/>
            <a:ext cx="430761" cy="430761"/>
          </a:xfrm>
          <a:custGeom>
            <a:avLst/>
            <a:gdLst>
              <a:gd name="T0" fmla="*/ 24 w 165"/>
              <a:gd name="T1" fmla="*/ 31 h 165"/>
              <a:gd name="T2" fmla="*/ 40 w 165"/>
              <a:gd name="T3" fmla="*/ 37 h 165"/>
              <a:gd name="T4" fmla="*/ 48 w 165"/>
              <a:gd name="T5" fmla="*/ 53 h 165"/>
              <a:gd name="T6" fmla="*/ 123 w 165"/>
              <a:gd name="T7" fmla="*/ 72 h 165"/>
              <a:gd name="T8" fmla="*/ 110 w 165"/>
              <a:gd name="T9" fmla="*/ 35 h 165"/>
              <a:gd name="T10" fmla="*/ 105 w 165"/>
              <a:gd name="T11" fmla="*/ 37 h 165"/>
              <a:gd name="T12" fmla="*/ 97 w 165"/>
              <a:gd name="T13" fmla="*/ 35 h 165"/>
              <a:gd name="T14" fmla="*/ 88 w 165"/>
              <a:gd name="T15" fmla="*/ 26 h 165"/>
              <a:gd name="T16" fmla="*/ 86 w 165"/>
              <a:gd name="T17" fmla="*/ 19 h 165"/>
              <a:gd name="T18" fmla="*/ 92 w 165"/>
              <a:gd name="T19" fmla="*/ 6 h 165"/>
              <a:gd name="T20" fmla="*/ 105 w 165"/>
              <a:gd name="T21" fmla="*/ 0 h 165"/>
              <a:gd name="T22" fmla="*/ 112 w 165"/>
              <a:gd name="T23" fmla="*/ 2 h 165"/>
              <a:gd name="T24" fmla="*/ 121 w 165"/>
              <a:gd name="T25" fmla="*/ 11 h 165"/>
              <a:gd name="T26" fmla="*/ 123 w 165"/>
              <a:gd name="T27" fmla="*/ 19 h 165"/>
              <a:gd name="T28" fmla="*/ 119 w 165"/>
              <a:gd name="T29" fmla="*/ 30 h 165"/>
              <a:gd name="T30" fmla="*/ 138 w 165"/>
              <a:gd name="T31" fmla="*/ 59 h 165"/>
              <a:gd name="T32" fmla="*/ 143 w 165"/>
              <a:gd name="T33" fmla="*/ 57 h 165"/>
              <a:gd name="T34" fmla="*/ 160 w 165"/>
              <a:gd name="T35" fmla="*/ 64 h 165"/>
              <a:gd name="T36" fmla="*/ 165 w 165"/>
              <a:gd name="T37" fmla="*/ 79 h 165"/>
              <a:gd name="T38" fmla="*/ 163 w 165"/>
              <a:gd name="T39" fmla="*/ 88 h 165"/>
              <a:gd name="T40" fmla="*/ 152 w 165"/>
              <a:gd name="T41" fmla="*/ 101 h 165"/>
              <a:gd name="T42" fmla="*/ 143 w 165"/>
              <a:gd name="T43" fmla="*/ 103 h 165"/>
              <a:gd name="T44" fmla="*/ 130 w 165"/>
              <a:gd name="T45" fmla="*/ 97 h 165"/>
              <a:gd name="T46" fmla="*/ 121 w 165"/>
              <a:gd name="T47" fmla="*/ 85 h 165"/>
              <a:gd name="T48" fmla="*/ 46 w 165"/>
              <a:gd name="T49" fmla="*/ 66 h 165"/>
              <a:gd name="T50" fmla="*/ 37 w 165"/>
              <a:gd name="T51" fmla="*/ 74 h 165"/>
              <a:gd name="T52" fmla="*/ 50 w 165"/>
              <a:gd name="T53" fmla="*/ 110 h 165"/>
              <a:gd name="T54" fmla="*/ 53 w 165"/>
              <a:gd name="T55" fmla="*/ 108 h 165"/>
              <a:gd name="T56" fmla="*/ 64 w 165"/>
              <a:gd name="T57" fmla="*/ 112 h 165"/>
              <a:gd name="T58" fmla="*/ 79 w 165"/>
              <a:gd name="T59" fmla="*/ 127 h 165"/>
              <a:gd name="T60" fmla="*/ 81 w 165"/>
              <a:gd name="T61" fmla="*/ 138 h 165"/>
              <a:gd name="T62" fmla="*/ 81 w 165"/>
              <a:gd name="T63" fmla="*/ 143 h 165"/>
              <a:gd name="T64" fmla="*/ 73 w 165"/>
              <a:gd name="T65" fmla="*/ 156 h 165"/>
              <a:gd name="T66" fmla="*/ 59 w 165"/>
              <a:gd name="T67" fmla="*/ 164 h 165"/>
              <a:gd name="T68" fmla="*/ 53 w 165"/>
              <a:gd name="T69" fmla="*/ 165 h 165"/>
              <a:gd name="T70" fmla="*/ 42 w 165"/>
              <a:gd name="T71" fmla="*/ 164 h 165"/>
              <a:gd name="T72" fmla="*/ 28 w 165"/>
              <a:gd name="T73" fmla="*/ 149 h 165"/>
              <a:gd name="T74" fmla="*/ 26 w 165"/>
              <a:gd name="T75" fmla="*/ 138 h 165"/>
              <a:gd name="T76" fmla="*/ 26 w 165"/>
              <a:gd name="T77" fmla="*/ 131 h 165"/>
              <a:gd name="T78" fmla="*/ 33 w 165"/>
              <a:gd name="T79" fmla="*/ 118 h 165"/>
              <a:gd name="T80" fmla="*/ 26 w 165"/>
              <a:gd name="T81" fmla="*/ 77 h 165"/>
              <a:gd name="T82" fmla="*/ 24 w 165"/>
              <a:gd name="T83" fmla="*/ 77 h 165"/>
              <a:gd name="T84" fmla="*/ 15 w 165"/>
              <a:gd name="T85" fmla="*/ 75 h 165"/>
              <a:gd name="T86" fmla="*/ 2 w 165"/>
              <a:gd name="T87" fmla="*/ 63 h 165"/>
              <a:gd name="T88" fmla="*/ 0 w 165"/>
              <a:gd name="T89" fmla="*/ 53 h 165"/>
              <a:gd name="T90" fmla="*/ 7 w 165"/>
              <a:gd name="T91" fmla="*/ 37 h 165"/>
              <a:gd name="T92" fmla="*/ 24 w 165"/>
              <a:gd name="T93" fmla="*/ 3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65" h="165">
                <a:moveTo>
                  <a:pt x="24" y="31"/>
                </a:moveTo>
                <a:lnTo>
                  <a:pt x="24" y="31"/>
                </a:lnTo>
                <a:lnTo>
                  <a:pt x="33" y="33"/>
                </a:lnTo>
                <a:lnTo>
                  <a:pt x="40" y="37"/>
                </a:lnTo>
                <a:lnTo>
                  <a:pt x="46" y="44"/>
                </a:lnTo>
                <a:lnTo>
                  <a:pt x="48" y="53"/>
                </a:lnTo>
                <a:lnTo>
                  <a:pt x="123" y="72"/>
                </a:lnTo>
                <a:lnTo>
                  <a:pt x="123" y="72"/>
                </a:lnTo>
                <a:lnTo>
                  <a:pt x="127" y="64"/>
                </a:lnTo>
                <a:lnTo>
                  <a:pt x="110" y="35"/>
                </a:lnTo>
                <a:lnTo>
                  <a:pt x="110" y="35"/>
                </a:lnTo>
                <a:lnTo>
                  <a:pt x="105" y="37"/>
                </a:lnTo>
                <a:lnTo>
                  <a:pt x="105" y="37"/>
                </a:lnTo>
                <a:lnTo>
                  <a:pt x="97" y="35"/>
                </a:lnTo>
                <a:lnTo>
                  <a:pt x="92" y="31"/>
                </a:lnTo>
                <a:lnTo>
                  <a:pt x="88" y="26"/>
                </a:lnTo>
                <a:lnTo>
                  <a:pt x="86" y="19"/>
                </a:lnTo>
                <a:lnTo>
                  <a:pt x="86" y="19"/>
                </a:lnTo>
                <a:lnTo>
                  <a:pt x="88" y="11"/>
                </a:lnTo>
                <a:lnTo>
                  <a:pt x="92" y="6"/>
                </a:lnTo>
                <a:lnTo>
                  <a:pt x="97" y="2"/>
                </a:lnTo>
                <a:lnTo>
                  <a:pt x="105" y="0"/>
                </a:lnTo>
                <a:lnTo>
                  <a:pt x="105" y="0"/>
                </a:lnTo>
                <a:lnTo>
                  <a:pt x="112" y="2"/>
                </a:lnTo>
                <a:lnTo>
                  <a:pt x="117" y="6"/>
                </a:lnTo>
                <a:lnTo>
                  <a:pt x="121" y="11"/>
                </a:lnTo>
                <a:lnTo>
                  <a:pt x="123" y="19"/>
                </a:lnTo>
                <a:lnTo>
                  <a:pt x="123" y="19"/>
                </a:lnTo>
                <a:lnTo>
                  <a:pt x="121" y="24"/>
                </a:lnTo>
                <a:lnTo>
                  <a:pt x="119" y="30"/>
                </a:lnTo>
                <a:lnTo>
                  <a:pt x="138" y="59"/>
                </a:lnTo>
                <a:lnTo>
                  <a:pt x="138" y="59"/>
                </a:lnTo>
                <a:lnTo>
                  <a:pt x="143" y="57"/>
                </a:lnTo>
                <a:lnTo>
                  <a:pt x="143" y="57"/>
                </a:lnTo>
                <a:lnTo>
                  <a:pt x="152" y="59"/>
                </a:lnTo>
                <a:lnTo>
                  <a:pt x="160" y="64"/>
                </a:lnTo>
                <a:lnTo>
                  <a:pt x="163" y="72"/>
                </a:lnTo>
                <a:lnTo>
                  <a:pt x="165" y="79"/>
                </a:lnTo>
                <a:lnTo>
                  <a:pt x="165" y="79"/>
                </a:lnTo>
                <a:lnTo>
                  <a:pt x="163" y="88"/>
                </a:lnTo>
                <a:lnTo>
                  <a:pt x="160" y="96"/>
                </a:lnTo>
                <a:lnTo>
                  <a:pt x="152" y="101"/>
                </a:lnTo>
                <a:lnTo>
                  <a:pt x="143" y="103"/>
                </a:lnTo>
                <a:lnTo>
                  <a:pt x="143" y="103"/>
                </a:lnTo>
                <a:lnTo>
                  <a:pt x="136" y="101"/>
                </a:lnTo>
                <a:lnTo>
                  <a:pt x="130" y="97"/>
                </a:lnTo>
                <a:lnTo>
                  <a:pt x="125" y="92"/>
                </a:lnTo>
                <a:lnTo>
                  <a:pt x="121" y="85"/>
                </a:lnTo>
                <a:lnTo>
                  <a:pt x="46" y="66"/>
                </a:lnTo>
                <a:lnTo>
                  <a:pt x="46" y="66"/>
                </a:lnTo>
                <a:lnTo>
                  <a:pt x="42" y="70"/>
                </a:lnTo>
                <a:lnTo>
                  <a:pt x="37" y="74"/>
                </a:lnTo>
                <a:lnTo>
                  <a:pt x="50" y="110"/>
                </a:lnTo>
                <a:lnTo>
                  <a:pt x="50" y="110"/>
                </a:lnTo>
                <a:lnTo>
                  <a:pt x="53" y="108"/>
                </a:lnTo>
                <a:lnTo>
                  <a:pt x="53" y="108"/>
                </a:lnTo>
                <a:lnTo>
                  <a:pt x="59" y="110"/>
                </a:lnTo>
                <a:lnTo>
                  <a:pt x="64" y="112"/>
                </a:lnTo>
                <a:lnTo>
                  <a:pt x="73" y="118"/>
                </a:lnTo>
                <a:lnTo>
                  <a:pt x="79" y="127"/>
                </a:lnTo>
                <a:lnTo>
                  <a:pt x="81" y="132"/>
                </a:lnTo>
                <a:lnTo>
                  <a:pt x="81" y="138"/>
                </a:lnTo>
                <a:lnTo>
                  <a:pt x="81" y="138"/>
                </a:lnTo>
                <a:lnTo>
                  <a:pt x="81" y="143"/>
                </a:lnTo>
                <a:lnTo>
                  <a:pt x="79" y="149"/>
                </a:lnTo>
                <a:lnTo>
                  <a:pt x="73" y="156"/>
                </a:lnTo>
                <a:lnTo>
                  <a:pt x="64" y="164"/>
                </a:lnTo>
                <a:lnTo>
                  <a:pt x="59" y="164"/>
                </a:lnTo>
                <a:lnTo>
                  <a:pt x="53" y="165"/>
                </a:lnTo>
                <a:lnTo>
                  <a:pt x="53" y="165"/>
                </a:lnTo>
                <a:lnTo>
                  <a:pt x="48" y="164"/>
                </a:lnTo>
                <a:lnTo>
                  <a:pt x="42" y="164"/>
                </a:lnTo>
                <a:lnTo>
                  <a:pt x="33" y="156"/>
                </a:lnTo>
                <a:lnTo>
                  <a:pt x="28" y="149"/>
                </a:lnTo>
                <a:lnTo>
                  <a:pt x="26" y="143"/>
                </a:lnTo>
                <a:lnTo>
                  <a:pt x="26" y="138"/>
                </a:lnTo>
                <a:lnTo>
                  <a:pt x="26" y="138"/>
                </a:lnTo>
                <a:lnTo>
                  <a:pt x="26" y="131"/>
                </a:lnTo>
                <a:lnTo>
                  <a:pt x="29" y="123"/>
                </a:lnTo>
                <a:lnTo>
                  <a:pt x="33" y="118"/>
                </a:lnTo>
                <a:lnTo>
                  <a:pt x="39" y="114"/>
                </a:lnTo>
                <a:lnTo>
                  <a:pt x="26" y="77"/>
                </a:lnTo>
                <a:lnTo>
                  <a:pt x="26" y="77"/>
                </a:lnTo>
                <a:lnTo>
                  <a:pt x="24" y="77"/>
                </a:lnTo>
                <a:lnTo>
                  <a:pt x="24" y="77"/>
                </a:lnTo>
                <a:lnTo>
                  <a:pt x="15" y="75"/>
                </a:lnTo>
                <a:lnTo>
                  <a:pt x="7" y="70"/>
                </a:lnTo>
                <a:lnTo>
                  <a:pt x="2" y="63"/>
                </a:lnTo>
                <a:lnTo>
                  <a:pt x="0" y="53"/>
                </a:lnTo>
                <a:lnTo>
                  <a:pt x="0" y="53"/>
                </a:lnTo>
                <a:lnTo>
                  <a:pt x="2" y="44"/>
                </a:lnTo>
                <a:lnTo>
                  <a:pt x="7" y="37"/>
                </a:lnTo>
                <a:lnTo>
                  <a:pt x="15" y="33"/>
                </a:lnTo>
                <a:lnTo>
                  <a:pt x="24" y="31"/>
                </a:lnTo>
                <a:lnTo>
                  <a:pt x="24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任意多边形 12">
            <a:extLst>
              <a:ext uri="{FF2B5EF4-FFF2-40B4-BE49-F238E27FC236}">
                <a16:creationId xmlns:a16="http://schemas.microsoft.com/office/drawing/2014/main" id="{A73BEEA6-3E5D-ED46-AC2E-620051CC56ED}"/>
              </a:ext>
            </a:extLst>
          </p:cNvPr>
          <p:cNvSpPr/>
          <p:nvPr/>
        </p:nvSpPr>
        <p:spPr bwMode="auto">
          <a:xfrm>
            <a:off x="9805968" y="2919911"/>
            <a:ext cx="1396535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36">
            <a:extLst>
              <a:ext uri="{FF2B5EF4-FFF2-40B4-BE49-F238E27FC236}">
                <a16:creationId xmlns:a16="http://schemas.microsoft.com/office/drawing/2014/main" id="{4907951D-E4D6-3742-AABE-1A6F40812094}"/>
              </a:ext>
            </a:extLst>
          </p:cNvPr>
          <p:cNvSpPr txBox="1"/>
          <p:nvPr/>
        </p:nvSpPr>
        <p:spPr>
          <a:xfrm>
            <a:off x="9783934" y="3819276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在代码层落实功能</a:t>
            </a:r>
          </a:p>
        </p:txBody>
      </p:sp>
      <p:sp>
        <p:nvSpPr>
          <p:cNvPr id="12" name="Freeform 302">
            <a:extLst>
              <a:ext uri="{FF2B5EF4-FFF2-40B4-BE49-F238E27FC236}">
                <a16:creationId xmlns:a16="http://schemas.microsoft.com/office/drawing/2014/main" id="{9D34B27D-DE15-D342-9F85-D55834954340}"/>
              </a:ext>
            </a:extLst>
          </p:cNvPr>
          <p:cNvSpPr>
            <a:spLocks noEditPoints="1"/>
          </p:cNvSpPr>
          <p:nvPr/>
        </p:nvSpPr>
        <p:spPr bwMode="auto">
          <a:xfrm>
            <a:off x="10315882" y="3240469"/>
            <a:ext cx="326629" cy="476935"/>
          </a:xfrm>
          <a:custGeom>
            <a:avLst/>
            <a:gdLst>
              <a:gd name="T0" fmla="*/ 57 w 113"/>
              <a:gd name="T1" fmla="*/ 0 h 165"/>
              <a:gd name="T2" fmla="*/ 79 w 113"/>
              <a:gd name="T3" fmla="*/ 4 h 165"/>
              <a:gd name="T4" fmla="*/ 97 w 113"/>
              <a:gd name="T5" fmla="*/ 17 h 165"/>
              <a:gd name="T6" fmla="*/ 102 w 113"/>
              <a:gd name="T7" fmla="*/ 24 h 165"/>
              <a:gd name="T8" fmla="*/ 112 w 113"/>
              <a:gd name="T9" fmla="*/ 44 h 165"/>
              <a:gd name="T10" fmla="*/ 113 w 113"/>
              <a:gd name="T11" fmla="*/ 55 h 165"/>
              <a:gd name="T12" fmla="*/ 108 w 113"/>
              <a:gd name="T13" fmla="*/ 77 h 165"/>
              <a:gd name="T14" fmla="*/ 97 w 113"/>
              <a:gd name="T15" fmla="*/ 96 h 165"/>
              <a:gd name="T16" fmla="*/ 58 w 113"/>
              <a:gd name="T17" fmla="*/ 165 h 165"/>
              <a:gd name="T18" fmla="*/ 16 w 113"/>
              <a:gd name="T19" fmla="*/ 96 h 165"/>
              <a:gd name="T20" fmla="*/ 9 w 113"/>
              <a:gd name="T21" fmla="*/ 86 h 165"/>
              <a:gd name="T22" fmla="*/ 1 w 113"/>
              <a:gd name="T23" fmla="*/ 68 h 165"/>
              <a:gd name="T24" fmla="*/ 0 w 113"/>
              <a:gd name="T25" fmla="*/ 55 h 165"/>
              <a:gd name="T26" fmla="*/ 5 w 113"/>
              <a:gd name="T27" fmla="*/ 33 h 165"/>
              <a:gd name="T28" fmla="*/ 16 w 113"/>
              <a:gd name="T29" fmla="*/ 17 h 165"/>
              <a:gd name="T30" fmla="*/ 25 w 113"/>
              <a:gd name="T31" fmla="*/ 9 h 165"/>
              <a:gd name="T32" fmla="*/ 46 w 113"/>
              <a:gd name="T33" fmla="*/ 0 h 165"/>
              <a:gd name="T34" fmla="*/ 57 w 113"/>
              <a:gd name="T35" fmla="*/ 0 h 165"/>
              <a:gd name="T36" fmla="*/ 80 w 113"/>
              <a:gd name="T37" fmla="*/ 33 h 165"/>
              <a:gd name="T38" fmla="*/ 69 w 113"/>
              <a:gd name="T39" fmla="*/ 26 h 165"/>
              <a:gd name="T40" fmla="*/ 57 w 113"/>
              <a:gd name="T41" fmla="*/ 22 h 165"/>
              <a:gd name="T42" fmla="*/ 49 w 113"/>
              <a:gd name="T43" fmla="*/ 24 h 165"/>
              <a:gd name="T44" fmla="*/ 38 w 113"/>
              <a:gd name="T45" fmla="*/ 28 h 165"/>
              <a:gd name="T46" fmla="*/ 33 w 113"/>
              <a:gd name="T47" fmla="*/ 33 h 165"/>
              <a:gd name="T48" fmla="*/ 25 w 113"/>
              <a:gd name="T49" fmla="*/ 42 h 165"/>
              <a:gd name="T50" fmla="*/ 23 w 113"/>
              <a:gd name="T51" fmla="*/ 55 h 165"/>
              <a:gd name="T52" fmla="*/ 23 w 113"/>
              <a:gd name="T53" fmla="*/ 63 h 165"/>
              <a:gd name="T54" fmla="*/ 29 w 113"/>
              <a:gd name="T55" fmla="*/ 75 h 165"/>
              <a:gd name="T56" fmla="*/ 33 w 113"/>
              <a:gd name="T57" fmla="*/ 79 h 165"/>
              <a:gd name="T58" fmla="*/ 44 w 113"/>
              <a:gd name="T59" fmla="*/ 86 h 165"/>
              <a:gd name="T60" fmla="*/ 57 w 113"/>
              <a:gd name="T61" fmla="*/ 90 h 165"/>
              <a:gd name="T62" fmla="*/ 64 w 113"/>
              <a:gd name="T63" fmla="*/ 88 h 165"/>
              <a:gd name="T64" fmla="*/ 75 w 113"/>
              <a:gd name="T65" fmla="*/ 85 h 165"/>
              <a:gd name="T66" fmla="*/ 80 w 113"/>
              <a:gd name="T67" fmla="*/ 79 h 165"/>
              <a:gd name="T68" fmla="*/ 88 w 113"/>
              <a:gd name="T69" fmla="*/ 70 h 165"/>
              <a:gd name="T70" fmla="*/ 90 w 113"/>
              <a:gd name="T71" fmla="*/ 55 h 165"/>
              <a:gd name="T72" fmla="*/ 90 w 113"/>
              <a:gd name="T73" fmla="*/ 50 h 165"/>
              <a:gd name="T74" fmla="*/ 84 w 113"/>
              <a:gd name="T75" fmla="*/ 37 h 165"/>
              <a:gd name="T76" fmla="*/ 80 w 113"/>
              <a:gd name="T77" fmla="*/ 33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3" h="165">
                <a:moveTo>
                  <a:pt x="57" y="0"/>
                </a:moveTo>
                <a:lnTo>
                  <a:pt x="57" y="0"/>
                </a:lnTo>
                <a:lnTo>
                  <a:pt x="68" y="0"/>
                </a:lnTo>
                <a:lnTo>
                  <a:pt x="79" y="4"/>
                </a:lnTo>
                <a:lnTo>
                  <a:pt x="88" y="9"/>
                </a:lnTo>
                <a:lnTo>
                  <a:pt x="97" y="17"/>
                </a:lnTo>
                <a:lnTo>
                  <a:pt x="97" y="17"/>
                </a:lnTo>
                <a:lnTo>
                  <a:pt x="102" y="24"/>
                </a:lnTo>
                <a:lnTo>
                  <a:pt x="108" y="33"/>
                </a:lnTo>
                <a:lnTo>
                  <a:pt x="112" y="44"/>
                </a:lnTo>
                <a:lnTo>
                  <a:pt x="113" y="55"/>
                </a:lnTo>
                <a:lnTo>
                  <a:pt x="113" y="55"/>
                </a:lnTo>
                <a:lnTo>
                  <a:pt x="112" y="68"/>
                </a:lnTo>
                <a:lnTo>
                  <a:pt x="108" y="77"/>
                </a:lnTo>
                <a:lnTo>
                  <a:pt x="102" y="88"/>
                </a:lnTo>
                <a:lnTo>
                  <a:pt x="97" y="96"/>
                </a:lnTo>
                <a:lnTo>
                  <a:pt x="58" y="165"/>
                </a:lnTo>
                <a:lnTo>
                  <a:pt x="58" y="165"/>
                </a:lnTo>
                <a:lnTo>
                  <a:pt x="42" y="138"/>
                </a:lnTo>
                <a:lnTo>
                  <a:pt x="16" y="96"/>
                </a:lnTo>
                <a:lnTo>
                  <a:pt x="16" y="96"/>
                </a:lnTo>
                <a:lnTo>
                  <a:pt x="9" y="86"/>
                </a:lnTo>
                <a:lnTo>
                  <a:pt x="3" y="77"/>
                </a:lnTo>
                <a:lnTo>
                  <a:pt x="1" y="68"/>
                </a:lnTo>
                <a:lnTo>
                  <a:pt x="0" y="55"/>
                </a:lnTo>
                <a:lnTo>
                  <a:pt x="0" y="55"/>
                </a:lnTo>
                <a:lnTo>
                  <a:pt x="1" y="44"/>
                </a:lnTo>
                <a:lnTo>
                  <a:pt x="5" y="33"/>
                </a:lnTo>
                <a:lnTo>
                  <a:pt x="9" y="24"/>
                </a:lnTo>
                <a:lnTo>
                  <a:pt x="16" y="17"/>
                </a:lnTo>
                <a:lnTo>
                  <a:pt x="16" y="17"/>
                </a:lnTo>
                <a:lnTo>
                  <a:pt x="25" y="9"/>
                </a:lnTo>
                <a:lnTo>
                  <a:pt x="35" y="4"/>
                </a:lnTo>
                <a:lnTo>
                  <a:pt x="46" y="0"/>
                </a:lnTo>
                <a:lnTo>
                  <a:pt x="57" y="0"/>
                </a:lnTo>
                <a:lnTo>
                  <a:pt x="57" y="0"/>
                </a:lnTo>
                <a:close/>
                <a:moveTo>
                  <a:pt x="80" y="33"/>
                </a:moveTo>
                <a:lnTo>
                  <a:pt x="80" y="33"/>
                </a:lnTo>
                <a:lnTo>
                  <a:pt x="75" y="28"/>
                </a:lnTo>
                <a:lnTo>
                  <a:pt x="69" y="26"/>
                </a:lnTo>
                <a:lnTo>
                  <a:pt x="64" y="24"/>
                </a:lnTo>
                <a:lnTo>
                  <a:pt x="57" y="22"/>
                </a:lnTo>
                <a:lnTo>
                  <a:pt x="57" y="22"/>
                </a:lnTo>
                <a:lnTo>
                  <a:pt x="49" y="24"/>
                </a:lnTo>
                <a:lnTo>
                  <a:pt x="44" y="26"/>
                </a:lnTo>
                <a:lnTo>
                  <a:pt x="38" y="28"/>
                </a:lnTo>
                <a:lnTo>
                  <a:pt x="33" y="33"/>
                </a:lnTo>
                <a:lnTo>
                  <a:pt x="33" y="33"/>
                </a:lnTo>
                <a:lnTo>
                  <a:pt x="29" y="37"/>
                </a:lnTo>
                <a:lnTo>
                  <a:pt x="25" y="42"/>
                </a:lnTo>
                <a:lnTo>
                  <a:pt x="23" y="50"/>
                </a:lnTo>
                <a:lnTo>
                  <a:pt x="23" y="55"/>
                </a:lnTo>
                <a:lnTo>
                  <a:pt x="23" y="55"/>
                </a:lnTo>
                <a:lnTo>
                  <a:pt x="23" y="63"/>
                </a:lnTo>
                <a:lnTo>
                  <a:pt x="25" y="70"/>
                </a:lnTo>
                <a:lnTo>
                  <a:pt x="29" y="75"/>
                </a:lnTo>
                <a:lnTo>
                  <a:pt x="33" y="79"/>
                </a:lnTo>
                <a:lnTo>
                  <a:pt x="33" y="79"/>
                </a:lnTo>
                <a:lnTo>
                  <a:pt x="38" y="85"/>
                </a:lnTo>
                <a:lnTo>
                  <a:pt x="44" y="86"/>
                </a:lnTo>
                <a:lnTo>
                  <a:pt x="49" y="88"/>
                </a:lnTo>
                <a:lnTo>
                  <a:pt x="57" y="90"/>
                </a:lnTo>
                <a:lnTo>
                  <a:pt x="57" y="90"/>
                </a:lnTo>
                <a:lnTo>
                  <a:pt x="64" y="88"/>
                </a:lnTo>
                <a:lnTo>
                  <a:pt x="69" y="86"/>
                </a:lnTo>
                <a:lnTo>
                  <a:pt x="75" y="85"/>
                </a:lnTo>
                <a:lnTo>
                  <a:pt x="80" y="79"/>
                </a:lnTo>
                <a:lnTo>
                  <a:pt x="80" y="79"/>
                </a:lnTo>
                <a:lnTo>
                  <a:pt x="84" y="75"/>
                </a:lnTo>
                <a:lnTo>
                  <a:pt x="88" y="70"/>
                </a:lnTo>
                <a:lnTo>
                  <a:pt x="90" y="63"/>
                </a:lnTo>
                <a:lnTo>
                  <a:pt x="90" y="55"/>
                </a:lnTo>
                <a:lnTo>
                  <a:pt x="90" y="55"/>
                </a:lnTo>
                <a:lnTo>
                  <a:pt x="90" y="50"/>
                </a:lnTo>
                <a:lnTo>
                  <a:pt x="88" y="42"/>
                </a:lnTo>
                <a:lnTo>
                  <a:pt x="84" y="37"/>
                </a:lnTo>
                <a:lnTo>
                  <a:pt x="80" y="33"/>
                </a:lnTo>
                <a:lnTo>
                  <a:pt x="80" y="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任意多边形 16">
            <a:extLst>
              <a:ext uri="{FF2B5EF4-FFF2-40B4-BE49-F238E27FC236}">
                <a16:creationId xmlns:a16="http://schemas.microsoft.com/office/drawing/2014/main" id="{186AE52C-8230-424E-8A6F-1DC3CD399D06}"/>
              </a:ext>
            </a:extLst>
          </p:cNvPr>
          <p:cNvSpPr/>
          <p:nvPr/>
        </p:nvSpPr>
        <p:spPr bwMode="auto">
          <a:xfrm>
            <a:off x="8220588" y="2919911"/>
            <a:ext cx="1396535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37">
            <a:extLst>
              <a:ext uri="{FF2B5EF4-FFF2-40B4-BE49-F238E27FC236}">
                <a16:creationId xmlns:a16="http://schemas.microsoft.com/office/drawing/2014/main" id="{A4092F9D-2029-CE46-975D-11ACCC2E7407}"/>
              </a:ext>
            </a:extLst>
          </p:cNvPr>
          <p:cNvSpPr txBox="1"/>
          <p:nvPr/>
        </p:nvSpPr>
        <p:spPr>
          <a:xfrm>
            <a:off x="8236652" y="3835869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对游戏整体进行设计</a:t>
            </a:r>
          </a:p>
        </p:txBody>
      </p:sp>
      <p:sp>
        <p:nvSpPr>
          <p:cNvPr id="15" name="Freeform 359">
            <a:extLst>
              <a:ext uri="{FF2B5EF4-FFF2-40B4-BE49-F238E27FC236}">
                <a16:creationId xmlns:a16="http://schemas.microsoft.com/office/drawing/2014/main" id="{21F18FC8-4533-9C48-ABDB-6EC9C54FB4FE}"/>
              </a:ext>
            </a:extLst>
          </p:cNvPr>
          <p:cNvSpPr>
            <a:spLocks noEditPoints="1"/>
          </p:cNvSpPr>
          <p:nvPr/>
        </p:nvSpPr>
        <p:spPr bwMode="auto">
          <a:xfrm>
            <a:off x="8665619" y="3240470"/>
            <a:ext cx="443446" cy="529078"/>
          </a:xfrm>
          <a:custGeom>
            <a:avLst/>
            <a:gdLst>
              <a:gd name="T0" fmla="*/ 62 w 145"/>
              <a:gd name="T1" fmla="*/ 94 h 173"/>
              <a:gd name="T2" fmla="*/ 73 w 145"/>
              <a:gd name="T3" fmla="*/ 98 h 173"/>
              <a:gd name="T4" fmla="*/ 73 w 145"/>
              <a:gd name="T5" fmla="*/ 107 h 173"/>
              <a:gd name="T6" fmla="*/ 64 w 145"/>
              <a:gd name="T7" fmla="*/ 112 h 173"/>
              <a:gd name="T8" fmla="*/ 44 w 145"/>
              <a:gd name="T9" fmla="*/ 112 h 173"/>
              <a:gd name="T10" fmla="*/ 33 w 145"/>
              <a:gd name="T11" fmla="*/ 109 h 173"/>
              <a:gd name="T12" fmla="*/ 27 w 145"/>
              <a:gd name="T13" fmla="*/ 101 h 173"/>
              <a:gd name="T14" fmla="*/ 45 w 145"/>
              <a:gd name="T15" fmla="*/ 54 h 173"/>
              <a:gd name="T16" fmla="*/ 51 w 145"/>
              <a:gd name="T17" fmla="*/ 46 h 173"/>
              <a:gd name="T18" fmla="*/ 58 w 145"/>
              <a:gd name="T19" fmla="*/ 44 h 173"/>
              <a:gd name="T20" fmla="*/ 64 w 145"/>
              <a:gd name="T21" fmla="*/ 46 h 173"/>
              <a:gd name="T22" fmla="*/ 68 w 145"/>
              <a:gd name="T23" fmla="*/ 54 h 173"/>
              <a:gd name="T24" fmla="*/ 53 w 145"/>
              <a:gd name="T25" fmla="*/ 94 h 173"/>
              <a:gd name="T26" fmla="*/ 101 w 145"/>
              <a:gd name="T27" fmla="*/ 173 h 173"/>
              <a:gd name="T28" fmla="*/ 141 w 145"/>
              <a:gd name="T29" fmla="*/ 151 h 173"/>
              <a:gd name="T30" fmla="*/ 113 w 145"/>
              <a:gd name="T31" fmla="*/ 77 h 173"/>
              <a:gd name="T32" fmla="*/ 115 w 145"/>
              <a:gd name="T33" fmla="*/ 96 h 173"/>
              <a:gd name="T34" fmla="*/ 119 w 145"/>
              <a:gd name="T35" fmla="*/ 90 h 173"/>
              <a:gd name="T36" fmla="*/ 126 w 145"/>
              <a:gd name="T37" fmla="*/ 101 h 173"/>
              <a:gd name="T38" fmla="*/ 130 w 145"/>
              <a:gd name="T39" fmla="*/ 98 h 173"/>
              <a:gd name="T40" fmla="*/ 135 w 145"/>
              <a:gd name="T41" fmla="*/ 99 h 173"/>
              <a:gd name="T42" fmla="*/ 141 w 145"/>
              <a:gd name="T43" fmla="*/ 109 h 173"/>
              <a:gd name="T44" fmla="*/ 132 w 145"/>
              <a:gd name="T45" fmla="*/ 149 h 173"/>
              <a:gd name="T46" fmla="*/ 102 w 145"/>
              <a:gd name="T47" fmla="*/ 153 h 173"/>
              <a:gd name="T48" fmla="*/ 91 w 145"/>
              <a:gd name="T49" fmla="*/ 116 h 173"/>
              <a:gd name="T50" fmla="*/ 99 w 145"/>
              <a:gd name="T51" fmla="*/ 107 h 173"/>
              <a:gd name="T52" fmla="*/ 101 w 145"/>
              <a:gd name="T53" fmla="*/ 83 h 173"/>
              <a:gd name="T54" fmla="*/ 104 w 145"/>
              <a:gd name="T55" fmla="*/ 61 h 173"/>
              <a:gd name="T56" fmla="*/ 73 w 145"/>
              <a:gd name="T57" fmla="*/ 0 h 173"/>
              <a:gd name="T58" fmla="*/ 44 w 145"/>
              <a:gd name="T59" fmla="*/ 6 h 173"/>
              <a:gd name="T60" fmla="*/ 12 w 145"/>
              <a:gd name="T61" fmla="*/ 32 h 173"/>
              <a:gd name="T62" fmla="*/ 0 w 145"/>
              <a:gd name="T63" fmla="*/ 72 h 173"/>
              <a:gd name="T64" fmla="*/ 7 w 145"/>
              <a:gd name="T65" fmla="*/ 99 h 173"/>
              <a:gd name="T66" fmla="*/ 33 w 145"/>
              <a:gd name="T67" fmla="*/ 133 h 173"/>
              <a:gd name="T68" fmla="*/ 73 w 145"/>
              <a:gd name="T69" fmla="*/ 144 h 173"/>
              <a:gd name="T70" fmla="*/ 88 w 145"/>
              <a:gd name="T71" fmla="*/ 144 h 173"/>
              <a:gd name="T72" fmla="*/ 80 w 145"/>
              <a:gd name="T73" fmla="*/ 99 h 173"/>
              <a:gd name="T74" fmla="*/ 91 w 145"/>
              <a:gd name="T75" fmla="*/ 85 h 173"/>
              <a:gd name="T76" fmla="*/ 95 w 145"/>
              <a:gd name="T77" fmla="*/ 52 h 173"/>
              <a:gd name="T78" fmla="*/ 112 w 145"/>
              <a:gd name="T79" fmla="*/ 52 h 173"/>
              <a:gd name="T80" fmla="*/ 121 w 145"/>
              <a:gd name="T81" fmla="*/ 59 h 173"/>
              <a:gd name="T82" fmla="*/ 123 w 145"/>
              <a:gd name="T83" fmla="*/ 81 h 173"/>
              <a:gd name="T84" fmla="*/ 134 w 145"/>
              <a:gd name="T85" fmla="*/ 88 h 173"/>
              <a:gd name="T86" fmla="*/ 143 w 145"/>
              <a:gd name="T87" fmla="*/ 92 h 173"/>
              <a:gd name="T88" fmla="*/ 145 w 145"/>
              <a:gd name="T89" fmla="*/ 72 h 173"/>
              <a:gd name="T90" fmla="*/ 139 w 145"/>
              <a:gd name="T91" fmla="*/ 44 h 173"/>
              <a:gd name="T92" fmla="*/ 113 w 145"/>
              <a:gd name="T93" fmla="*/ 11 h 173"/>
              <a:gd name="T94" fmla="*/ 73 w 145"/>
              <a:gd name="T95" fmla="*/ 0 h 173"/>
              <a:gd name="T96" fmla="*/ 64 w 145"/>
              <a:gd name="T97" fmla="*/ 15 h 173"/>
              <a:gd name="T98" fmla="*/ 73 w 145"/>
              <a:gd name="T99" fmla="*/ 19 h 173"/>
              <a:gd name="T100" fmla="*/ 77 w 145"/>
              <a:gd name="T101" fmla="*/ 28 h 173"/>
              <a:gd name="T102" fmla="*/ 73 w 145"/>
              <a:gd name="T103" fmla="*/ 37 h 173"/>
              <a:gd name="T104" fmla="*/ 64 w 145"/>
              <a:gd name="T105" fmla="*/ 41 h 173"/>
              <a:gd name="T106" fmla="*/ 55 w 145"/>
              <a:gd name="T107" fmla="*/ 37 h 173"/>
              <a:gd name="T108" fmla="*/ 51 w 145"/>
              <a:gd name="T109" fmla="*/ 28 h 173"/>
              <a:gd name="T110" fmla="*/ 55 w 145"/>
              <a:gd name="T111" fmla="*/ 19 h 173"/>
              <a:gd name="T112" fmla="*/ 64 w 145"/>
              <a:gd name="T113" fmla="*/ 1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5" h="173">
                <a:moveTo>
                  <a:pt x="53" y="94"/>
                </a:moveTo>
                <a:lnTo>
                  <a:pt x="62" y="94"/>
                </a:lnTo>
                <a:lnTo>
                  <a:pt x="62" y="94"/>
                </a:lnTo>
                <a:lnTo>
                  <a:pt x="68" y="94"/>
                </a:lnTo>
                <a:lnTo>
                  <a:pt x="71" y="96"/>
                </a:lnTo>
                <a:lnTo>
                  <a:pt x="73" y="98"/>
                </a:lnTo>
                <a:lnTo>
                  <a:pt x="73" y="101"/>
                </a:lnTo>
                <a:lnTo>
                  <a:pt x="73" y="101"/>
                </a:lnTo>
                <a:lnTo>
                  <a:pt x="73" y="107"/>
                </a:lnTo>
                <a:lnTo>
                  <a:pt x="69" y="110"/>
                </a:lnTo>
                <a:lnTo>
                  <a:pt x="69" y="110"/>
                </a:lnTo>
                <a:lnTo>
                  <a:pt x="64" y="112"/>
                </a:lnTo>
                <a:lnTo>
                  <a:pt x="58" y="112"/>
                </a:lnTo>
                <a:lnTo>
                  <a:pt x="44" y="112"/>
                </a:lnTo>
                <a:lnTo>
                  <a:pt x="44" y="112"/>
                </a:lnTo>
                <a:lnTo>
                  <a:pt x="36" y="112"/>
                </a:lnTo>
                <a:lnTo>
                  <a:pt x="33" y="109"/>
                </a:lnTo>
                <a:lnTo>
                  <a:pt x="33" y="109"/>
                </a:lnTo>
                <a:lnTo>
                  <a:pt x="29" y="105"/>
                </a:lnTo>
                <a:lnTo>
                  <a:pt x="27" y="101"/>
                </a:lnTo>
                <a:lnTo>
                  <a:pt x="27" y="101"/>
                </a:lnTo>
                <a:lnTo>
                  <a:pt x="29" y="94"/>
                </a:lnTo>
                <a:lnTo>
                  <a:pt x="44" y="57"/>
                </a:lnTo>
                <a:lnTo>
                  <a:pt x="45" y="54"/>
                </a:lnTo>
                <a:lnTo>
                  <a:pt x="45" y="54"/>
                </a:lnTo>
                <a:lnTo>
                  <a:pt x="47" y="50"/>
                </a:lnTo>
                <a:lnTo>
                  <a:pt x="51" y="46"/>
                </a:lnTo>
                <a:lnTo>
                  <a:pt x="55" y="44"/>
                </a:lnTo>
                <a:lnTo>
                  <a:pt x="58" y="44"/>
                </a:lnTo>
                <a:lnTo>
                  <a:pt x="58" y="44"/>
                </a:lnTo>
                <a:lnTo>
                  <a:pt x="62" y="44"/>
                </a:lnTo>
                <a:lnTo>
                  <a:pt x="64" y="46"/>
                </a:lnTo>
                <a:lnTo>
                  <a:pt x="64" y="46"/>
                </a:lnTo>
                <a:lnTo>
                  <a:pt x="68" y="50"/>
                </a:lnTo>
                <a:lnTo>
                  <a:pt x="68" y="54"/>
                </a:lnTo>
                <a:lnTo>
                  <a:pt x="68" y="54"/>
                </a:lnTo>
                <a:lnTo>
                  <a:pt x="66" y="61"/>
                </a:lnTo>
                <a:lnTo>
                  <a:pt x="53" y="94"/>
                </a:lnTo>
                <a:lnTo>
                  <a:pt x="53" y="94"/>
                </a:lnTo>
                <a:close/>
                <a:moveTo>
                  <a:pt x="141" y="151"/>
                </a:moveTo>
                <a:lnTo>
                  <a:pt x="97" y="160"/>
                </a:lnTo>
                <a:lnTo>
                  <a:pt x="101" y="173"/>
                </a:lnTo>
                <a:lnTo>
                  <a:pt x="143" y="164"/>
                </a:lnTo>
                <a:lnTo>
                  <a:pt x="141" y="151"/>
                </a:lnTo>
                <a:lnTo>
                  <a:pt x="141" y="151"/>
                </a:lnTo>
                <a:close/>
                <a:moveTo>
                  <a:pt x="112" y="61"/>
                </a:moveTo>
                <a:lnTo>
                  <a:pt x="112" y="61"/>
                </a:lnTo>
                <a:lnTo>
                  <a:pt x="113" y="77"/>
                </a:lnTo>
                <a:lnTo>
                  <a:pt x="113" y="96"/>
                </a:lnTo>
                <a:lnTo>
                  <a:pt x="113" y="96"/>
                </a:lnTo>
                <a:lnTo>
                  <a:pt x="115" y="96"/>
                </a:lnTo>
                <a:lnTo>
                  <a:pt x="115" y="96"/>
                </a:lnTo>
                <a:lnTo>
                  <a:pt x="119" y="90"/>
                </a:lnTo>
                <a:lnTo>
                  <a:pt x="119" y="90"/>
                </a:lnTo>
                <a:lnTo>
                  <a:pt x="124" y="92"/>
                </a:lnTo>
                <a:lnTo>
                  <a:pt x="124" y="92"/>
                </a:lnTo>
                <a:lnTo>
                  <a:pt x="126" y="101"/>
                </a:lnTo>
                <a:lnTo>
                  <a:pt x="126" y="101"/>
                </a:lnTo>
                <a:lnTo>
                  <a:pt x="126" y="101"/>
                </a:lnTo>
                <a:lnTo>
                  <a:pt x="130" y="98"/>
                </a:lnTo>
                <a:lnTo>
                  <a:pt x="130" y="98"/>
                </a:lnTo>
                <a:lnTo>
                  <a:pt x="135" y="99"/>
                </a:lnTo>
                <a:lnTo>
                  <a:pt x="135" y="99"/>
                </a:lnTo>
                <a:lnTo>
                  <a:pt x="135" y="107"/>
                </a:lnTo>
                <a:lnTo>
                  <a:pt x="135" y="107"/>
                </a:lnTo>
                <a:lnTo>
                  <a:pt x="141" y="109"/>
                </a:lnTo>
                <a:lnTo>
                  <a:pt x="141" y="109"/>
                </a:lnTo>
                <a:lnTo>
                  <a:pt x="137" y="133"/>
                </a:lnTo>
                <a:lnTo>
                  <a:pt x="132" y="149"/>
                </a:lnTo>
                <a:lnTo>
                  <a:pt x="132" y="149"/>
                </a:lnTo>
                <a:lnTo>
                  <a:pt x="102" y="153"/>
                </a:lnTo>
                <a:lnTo>
                  <a:pt x="102" y="153"/>
                </a:lnTo>
                <a:lnTo>
                  <a:pt x="97" y="144"/>
                </a:lnTo>
                <a:lnTo>
                  <a:pt x="93" y="131"/>
                </a:lnTo>
                <a:lnTo>
                  <a:pt x="91" y="116"/>
                </a:lnTo>
                <a:lnTo>
                  <a:pt x="90" y="99"/>
                </a:lnTo>
                <a:lnTo>
                  <a:pt x="97" y="90"/>
                </a:lnTo>
                <a:lnTo>
                  <a:pt x="99" y="107"/>
                </a:lnTo>
                <a:lnTo>
                  <a:pt x="101" y="105"/>
                </a:lnTo>
                <a:lnTo>
                  <a:pt x="101" y="105"/>
                </a:lnTo>
                <a:lnTo>
                  <a:pt x="101" y="83"/>
                </a:lnTo>
                <a:lnTo>
                  <a:pt x="101" y="72"/>
                </a:lnTo>
                <a:lnTo>
                  <a:pt x="104" y="61"/>
                </a:lnTo>
                <a:lnTo>
                  <a:pt x="104" y="61"/>
                </a:lnTo>
                <a:lnTo>
                  <a:pt x="112" y="61"/>
                </a:lnTo>
                <a:lnTo>
                  <a:pt x="112" y="61"/>
                </a:lnTo>
                <a:close/>
                <a:moveTo>
                  <a:pt x="73" y="0"/>
                </a:moveTo>
                <a:lnTo>
                  <a:pt x="73" y="0"/>
                </a:lnTo>
                <a:lnTo>
                  <a:pt x="58" y="0"/>
                </a:lnTo>
                <a:lnTo>
                  <a:pt x="44" y="6"/>
                </a:lnTo>
                <a:lnTo>
                  <a:pt x="33" y="11"/>
                </a:lnTo>
                <a:lnTo>
                  <a:pt x="22" y="21"/>
                </a:lnTo>
                <a:lnTo>
                  <a:pt x="12" y="32"/>
                </a:lnTo>
                <a:lnTo>
                  <a:pt x="7" y="44"/>
                </a:lnTo>
                <a:lnTo>
                  <a:pt x="1" y="57"/>
                </a:lnTo>
                <a:lnTo>
                  <a:pt x="0" y="72"/>
                </a:lnTo>
                <a:lnTo>
                  <a:pt x="0" y="72"/>
                </a:lnTo>
                <a:lnTo>
                  <a:pt x="1" y="87"/>
                </a:lnTo>
                <a:lnTo>
                  <a:pt x="7" y="99"/>
                </a:lnTo>
                <a:lnTo>
                  <a:pt x="12" y="112"/>
                </a:lnTo>
                <a:lnTo>
                  <a:pt x="22" y="123"/>
                </a:lnTo>
                <a:lnTo>
                  <a:pt x="33" y="133"/>
                </a:lnTo>
                <a:lnTo>
                  <a:pt x="44" y="138"/>
                </a:lnTo>
                <a:lnTo>
                  <a:pt x="58" y="144"/>
                </a:lnTo>
                <a:lnTo>
                  <a:pt x="73" y="144"/>
                </a:lnTo>
                <a:lnTo>
                  <a:pt x="73" y="144"/>
                </a:lnTo>
                <a:lnTo>
                  <a:pt x="88" y="144"/>
                </a:lnTo>
                <a:lnTo>
                  <a:pt x="88" y="144"/>
                </a:lnTo>
                <a:lnTo>
                  <a:pt x="84" y="133"/>
                </a:lnTo>
                <a:lnTo>
                  <a:pt x="82" y="120"/>
                </a:lnTo>
                <a:lnTo>
                  <a:pt x="80" y="99"/>
                </a:lnTo>
                <a:lnTo>
                  <a:pt x="80" y="94"/>
                </a:lnTo>
                <a:lnTo>
                  <a:pt x="91" y="85"/>
                </a:lnTo>
                <a:lnTo>
                  <a:pt x="91" y="85"/>
                </a:lnTo>
                <a:lnTo>
                  <a:pt x="91" y="72"/>
                </a:lnTo>
                <a:lnTo>
                  <a:pt x="95" y="59"/>
                </a:lnTo>
                <a:lnTo>
                  <a:pt x="95" y="52"/>
                </a:lnTo>
                <a:lnTo>
                  <a:pt x="104" y="52"/>
                </a:lnTo>
                <a:lnTo>
                  <a:pt x="104" y="52"/>
                </a:lnTo>
                <a:lnTo>
                  <a:pt x="112" y="52"/>
                </a:lnTo>
                <a:lnTo>
                  <a:pt x="119" y="52"/>
                </a:lnTo>
                <a:lnTo>
                  <a:pt x="121" y="59"/>
                </a:lnTo>
                <a:lnTo>
                  <a:pt x="121" y="59"/>
                </a:lnTo>
                <a:lnTo>
                  <a:pt x="123" y="70"/>
                </a:lnTo>
                <a:lnTo>
                  <a:pt x="123" y="81"/>
                </a:lnTo>
                <a:lnTo>
                  <a:pt x="123" y="81"/>
                </a:lnTo>
                <a:lnTo>
                  <a:pt x="126" y="83"/>
                </a:lnTo>
                <a:lnTo>
                  <a:pt x="134" y="85"/>
                </a:lnTo>
                <a:lnTo>
                  <a:pt x="134" y="88"/>
                </a:lnTo>
                <a:lnTo>
                  <a:pt x="134" y="88"/>
                </a:lnTo>
                <a:lnTo>
                  <a:pt x="137" y="90"/>
                </a:lnTo>
                <a:lnTo>
                  <a:pt x="143" y="92"/>
                </a:lnTo>
                <a:lnTo>
                  <a:pt x="143" y="92"/>
                </a:lnTo>
                <a:lnTo>
                  <a:pt x="145" y="81"/>
                </a:lnTo>
                <a:lnTo>
                  <a:pt x="145" y="72"/>
                </a:lnTo>
                <a:lnTo>
                  <a:pt x="145" y="72"/>
                </a:lnTo>
                <a:lnTo>
                  <a:pt x="143" y="57"/>
                </a:lnTo>
                <a:lnTo>
                  <a:pt x="139" y="44"/>
                </a:lnTo>
                <a:lnTo>
                  <a:pt x="132" y="32"/>
                </a:lnTo>
                <a:lnTo>
                  <a:pt x="124" y="21"/>
                </a:lnTo>
                <a:lnTo>
                  <a:pt x="113" y="11"/>
                </a:lnTo>
                <a:lnTo>
                  <a:pt x="101" y="6"/>
                </a:lnTo>
                <a:lnTo>
                  <a:pt x="88" y="0"/>
                </a:lnTo>
                <a:lnTo>
                  <a:pt x="73" y="0"/>
                </a:lnTo>
                <a:lnTo>
                  <a:pt x="73" y="0"/>
                </a:lnTo>
                <a:close/>
                <a:moveTo>
                  <a:pt x="64" y="15"/>
                </a:moveTo>
                <a:lnTo>
                  <a:pt x="64" y="15"/>
                </a:lnTo>
                <a:lnTo>
                  <a:pt x="69" y="17"/>
                </a:lnTo>
                <a:lnTo>
                  <a:pt x="73" y="19"/>
                </a:lnTo>
                <a:lnTo>
                  <a:pt x="73" y="19"/>
                </a:lnTo>
                <a:lnTo>
                  <a:pt x="75" y="24"/>
                </a:lnTo>
                <a:lnTo>
                  <a:pt x="77" y="28"/>
                </a:lnTo>
                <a:lnTo>
                  <a:pt x="77" y="28"/>
                </a:lnTo>
                <a:lnTo>
                  <a:pt x="75" y="33"/>
                </a:lnTo>
                <a:lnTo>
                  <a:pt x="73" y="37"/>
                </a:lnTo>
                <a:lnTo>
                  <a:pt x="73" y="37"/>
                </a:lnTo>
                <a:lnTo>
                  <a:pt x="69" y="39"/>
                </a:lnTo>
                <a:lnTo>
                  <a:pt x="64" y="41"/>
                </a:lnTo>
                <a:lnTo>
                  <a:pt x="64" y="41"/>
                </a:lnTo>
                <a:lnTo>
                  <a:pt x="58" y="39"/>
                </a:lnTo>
                <a:lnTo>
                  <a:pt x="55" y="37"/>
                </a:lnTo>
                <a:lnTo>
                  <a:pt x="55" y="37"/>
                </a:lnTo>
                <a:lnTo>
                  <a:pt x="53" y="33"/>
                </a:lnTo>
                <a:lnTo>
                  <a:pt x="51" y="28"/>
                </a:lnTo>
                <a:lnTo>
                  <a:pt x="51" y="28"/>
                </a:lnTo>
                <a:lnTo>
                  <a:pt x="53" y="24"/>
                </a:lnTo>
                <a:lnTo>
                  <a:pt x="55" y="19"/>
                </a:lnTo>
                <a:lnTo>
                  <a:pt x="55" y="19"/>
                </a:lnTo>
                <a:lnTo>
                  <a:pt x="58" y="17"/>
                </a:lnTo>
                <a:lnTo>
                  <a:pt x="64" y="15"/>
                </a:lnTo>
                <a:lnTo>
                  <a:pt x="64" y="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任意多边形 20">
            <a:extLst>
              <a:ext uri="{FF2B5EF4-FFF2-40B4-BE49-F238E27FC236}">
                <a16:creationId xmlns:a16="http://schemas.microsoft.com/office/drawing/2014/main" id="{9D00937B-450C-C54F-9A73-A5B2DAE6DC50}"/>
              </a:ext>
            </a:extLst>
          </p:cNvPr>
          <p:cNvSpPr/>
          <p:nvPr/>
        </p:nvSpPr>
        <p:spPr bwMode="auto">
          <a:xfrm>
            <a:off x="9087941" y="4311813"/>
            <a:ext cx="1397246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rgbClr val="C8E0E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39">
            <a:extLst>
              <a:ext uri="{FF2B5EF4-FFF2-40B4-BE49-F238E27FC236}">
                <a16:creationId xmlns:a16="http://schemas.microsoft.com/office/drawing/2014/main" id="{63F5AB9D-FA3A-104C-B8DB-4637AE6F6AC3}"/>
              </a:ext>
            </a:extLst>
          </p:cNvPr>
          <p:cNvSpPr txBox="1"/>
          <p:nvPr/>
        </p:nvSpPr>
        <p:spPr>
          <a:xfrm>
            <a:off x="9101240" y="5251946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运营，维护游戏</a:t>
            </a:r>
          </a:p>
        </p:txBody>
      </p:sp>
      <p:sp>
        <p:nvSpPr>
          <p:cNvPr id="18" name="Freeform 309">
            <a:extLst>
              <a:ext uri="{FF2B5EF4-FFF2-40B4-BE49-F238E27FC236}">
                <a16:creationId xmlns:a16="http://schemas.microsoft.com/office/drawing/2014/main" id="{730B7DC9-5AA0-BE45-ACF6-842433460246}"/>
              </a:ext>
            </a:extLst>
          </p:cNvPr>
          <p:cNvSpPr>
            <a:spLocks noEditPoints="1"/>
          </p:cNvSpPr>
          <p:nvPr/>
        </p:nvSpPr>
        <p:spPr bwMode="auto">
          <a:xfrm>
            <a:off x="9593431" y="4659566"/>
            <a:ext cx="371455" cy="396037"/>
          </a:xfrm>
          <a:custGeom>
            <a:avLst/>
            <a:gdLst>
              <a:gd name="T0" fmla="*/ 9 w 136"/>
              <a:gd name="T1" fmla="*/ 10 h 145"/>
              <a:gd name="T2" fmla="*/ 36 w 136"/>
              <a:gd name="T3" fmla="*/ 8 h 145"/>
              <a:gd name="T4" fmla="*/ 51 w 136"/>
              <a:gd name="T5" fmla="*/ 6 h 145"/>
              <a:gd name="T6" fmla="*/ 68 w 136"/>
              <a:gd name="T7" fmla="*/ 0 h 145"/>
              <a:gd name="T8" fmla="*/ 70 w 136"/>
              <a:gd name="T9" fmla="*/ 0 h 145"/>
              <a:gd name="T10" fmla="*/ 99 w 136"/>
              <a:gd name="T11" fmla="*/ 8 h 145"/>
              <a:gd name="T12" fmla="*/ 112 w 136"/>
              <a:gd name="T13" fmla="*/ 10 h 145"/>
              <a:gd name="T14" fmla="*/ 136 w 136"/>
              <a:gd name="T15" fmla="*/ 8 h 145"/>
              <a:gd name="T16" fmla="*/ 136 w 136"/>
              <a:gd name="T17" fmla="*/ 19 h 145"/>
              <a:gd name="T18" fmla="*/ 130 w 136"/>
              <a:gd name="T19" fmla="*/ 74 h 145"/>
              <a:gd name="T20" fmla="*/ 115 w 136"/>
              <a:gd name="T21" fmla="*/ 111 h 145"/>
              <a:gd name="T22" fmla="*/ 106 w 136"/>
              <a:gd name="T23" fmla="*/ 123 h 145"/>
              <a:gd name="T24" fmla="*/ 82 w 136"/>
              <a:gd name="T25" fmla="*/ 140 h 145"/>
              <a:gd name="T26" fmla="*/ 68 w 136"/>
              <a:gd name="T27" fmla="*/ 145 h 145"/>
              <a:gd name="T28" fmla="*/ 66 w 136"/>
              <a:gd name="T29" fmla="*/ 145 h 145"/>
              <a:gd name="T30" fmla="*/ 40 w 136"/>
              <a:gd name="T31" fmla="*/ 133 h 145"/>
              <a:gd name="T32" fmla="*/ 20 w 136"/>
              <a:gd name="T33" fmla="*/ 111 h 145"/>
              <a:gd name="T34" fmla="*/ 11 w 136"/>
              <a:gd name="T35" fmla="*/ 94 h 145"/>
              <a:gd name="T36" fmla="*/ 2 w 136"/>
              <a:gd name="T37" fmla="*/ 48 h 145"/>
              <a:gd name="T38" fmla="*/ 0 w 136"/>
              <a:gd name="T39" fmla="*/ 8 h 145"/>
              <a:gd name="T40" fmla="*/ 9 w 136"/>
              <a:gd name="T41" fmla="*/ 10 h 145"/>
              <a:gd name="T42" fmla="*/ 112 w 136"/>
              <a:gd name="T43" fmla="*/ 74 h 145"/>
              <a:gd name="T44" fmla="*/ 115 w 136"/>
              <a:gd name="T45" fmla="*/ 54 h 145"/>
              <a:gd name="T46" fmla="*/ 119 w 136"/>
              <a:gd name="T47" fmla="*/ 28 h 145"/>
              <a:gd name="T48" fmla="*/ 97 w 136"/>
              <a:gd name="T49" fmla="*/ 26 h 145"/>
              <a:gd name="T50" fmla="*/ 68 w 136"/>
              <a:gd name="T51" fmla="*/ 19 h 145"/>
              <a:gd name="T52" fmla="*/ 68 w 136"/>
              <a:gd name="T53" fmla="*/ 74 h 145"/>
              <a:gd name="T54" fmla="*/ 68 w 136"/>
              <a:gd name="T55" fmla="*/ 74 h 145"/>
              <a:gd name="T56" fmla="*/ 24 w 136"/>
              <a:gd name="T57" fmla="*/ 74 h 145"/>
              <a:gd name="T58" fmla="*/ 33 w 136"/>
              <a:gd name="T59" fmla="*/ 100 h 145"/>
              <a:gd name="T60" fmla="*/ 40 w 136"/>
              <a:gd name="T61" fmla="*/ 111 h 145"/>
              <a:gd name="T62" fmla="*/ 59 w 136"/>
              <a:gd name="T63" fmla="*/ 123 h 145"/>
              <a:gd name="T64" fmla="*/ 68 w 136"/>
              <a:gd name="T65" fmla="*/ 12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36" h="145">
                <a:moveTo>
                  <a:pt x="9" y="10"/>
                </a:moveTo>
                <a:lnTo>
                  <a:pt x="9" y="10"/>
                </a:lnTo>
                <a:lnTo>
                  <a:pt x="22" y="10"/>
                </a:lnTo>
                <a:lnTo>
                  <a:pt x="36" y="8"/>
                </a:lnTo>
                <a:lnTo>
                  <a:pt x="36" y="8"/>
                </a:lnTo>
                <a:lnTo>
                  <a:pt x="51" y="6"/>
                </a:lnTo>
                <a:lnTo>
                  <a:pt x="64" y="0"/>
                </a:lnTo>
                <a:lnTo>
                  <a:pt x="68" y="0"/>
                </a:lnTo>
                <a:lnTo>
                  <a:pt x="70" y="0"/>
                </a:lnTo>
                <a:lnTo>
                  <a:pt x="70" y="0"/>
                </a:lnTo>
                <a:lnTo>
                  <a:pt x="84" y="6"/>
                </a:lnTo>
                <a:lnTo>
                  <a:pt x="99" y="8"/>
                </a:lnTo>
                <a:lnTo>
                  <a:pt x="99" y="8"/>
                </a:lnTo>
                <a:lnTo>
                  <a:pt x="112" y="10"/>
                </a:lnTo>
                <a:lnTo>
                  <a:pt x="126" y="10"/>
                </a:lnTo>
                <a:lnTo>
                  <a:pt x="136" y="8"/>
                </a:lnTo>
                <a:lnTo>
                  <a:pt x="136" y="19"/>
                </a:lnTo>
                <a:lnTo>
                  <a:pt x="136" y="19"/>
                </a:lnTo>
                <a:lnTo>
                  <a:pt x="134" y="48"/>
                </a:lnTo>
                <a:lnTo>
                  <a:pt x="130" y="74"/>
                </a:lnTo>
                <a:lnTo>
                  <a:pt x="123" y="94"/>
                </a:lnTo>
                <a:lnTo>
                  <a:pt x="115" y="111"/>
                </a:lnTo>
                <a:lnTo>
                  <a:pt x="115" y="111"/>
                </a:lnTo>
                <a:lnTo>
                  <a:pt x="106" y="123"/>
                </a:lnTo>
                <a:lnTo>
                  <a:pt x="95" y="133"/>
                </a:lnTo>
                <a:lnTo>
                  <a:pt x="82" y="140"/>
                </a:lnTo>
                <a:lnTo>
                  <a:pt x="70" y="145"/>
                </a:lnTo>
                <a:lnTo>
                  <a:pt x="68" y="145"/>
                </a:lnTo>
                <a:lnTo>
                  <a:pt x="66" y="145"/>
                </a:lnTo>
                <a:lnTo>
                  <a:pt x="66" y="145"/>
                </a:lnTo>
                <a:lnTo>
                  <a:pt x="53" y="140"/>
                </a:lnTo>
                <a:lnTo>
                  <a:pt x="40" y="133"/>
                </a:lnTo>
                <a:lnTo>
                  <a:pt x="29" y="123"/>
                </a:lnTo>
                <a:lnTo>
                  <a:pt x="20" y="111"/>
                </a:lnTo>
                <a:lnTo>
                  <a:pt x="20" y="111"/>
                </a:lnTo>
                <a:lnTo>
                  <a:pt x="11" y="94"/>
                </a:lnTo>
                <a:lnTo>
                  <a:pt x="5" y="74"/>
                </a:lnTo>
                <a:lnTo>
                  <a:pt x="2" y="48"/>
                </a:lnTo>
                <a:lnTo>
                  <a:pt x="0" y="19"/>
                </a:lnTo>
                <a:lnTo>
                  <a:pt x="0" y="8"/>
                </a:lnTo>
                <a:lnTo>
                  <a:pt x="9" y="10"/>
                </a:lnTo>
                <a:lnTo>
                  <a:pt x="9" y="10"/>
                </a:lnTo>
                <a:close/>
                <a:moveTo>
                  <a:pt x="68" y="74"/>
                </a:moveTo>
                <a:lnTo>
                  <a:pt x="112" y="74"/>
                </a:lnTo>
                <a:lnTo>
                  <a:pt x="112" y="74"/>
                </a:lnTo>
                <a:lnTo>
                  <a:pt x="115" y="54"/>
                </a:lnTo>
                <a:lnTo>
                  <a:pt x="119" y="28"/>
                </a:lnTo>
                <a:lnTo>
                  <a:pt x="119" y="28"/>
                </a:lnTo>
                <a:lnTo>
                  <a:pt x="97" y="26"/>
                </a:lnTo>
                <a:lnTo>
                  <a:pt x="97" y="26"/>
                </a:lnTo>
                <a:lnTo>
                  <a:pt x="82" y="24"/>
                </a:lnTo>
                <a:lnTo>
                  <a:pt x="68" y="19"/>
                </a:lnTo>
                <a:lnTo>
                  <a:pt x="68" y="74"/>
                </a:lnTo>
                <a:lnTo>
                  <a:pt x="68" y="74"/>
                </a:lnTo>
                <a:close/>
                <a:moveTo>
                  <a:pt x="68" y="127"/>
                </a:moveTo>
                <a:lnTo>
                  <a:pt x="68" y="74"/>
                </a:lnTo>
                <a:lnTo>
                  <a:pt x="24" y="74"/>
                </a:lnTo>
                <a:lnTo>
                  <a:pt x="24" y="74"/>
                </a:lnTo>
                <a:lnTo>
                  <a:pt x="27" y="89"/>
                </a:lnTo>
                <a:lnTo>
                  <a:pt x="33" y="100"/>
                </a:lnTo>
                <a:lnTo>
                  <a:pt x="33" y="100"/>
                </a:lnTo>
                <a:lnTo>
                  <a:pt x="40" y="111"/>
                </a:lnTo>
                <a:lnTo>
                  <a:pt x="49" y="118"/>
                </a:lnTo>
                <a:lnTo>
                  <a:pt x="59" y="123"/>
                </a:lnTo>
                <a:lnTo>
                  <a:pt x="68" y="127"/>
                </a:lnTo>
                <a:lnTo>
                  <a:pt x="68" y="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任意多边形 24">
            <a:extLst>
              <a:ext uri="{FF2B5EF4-FFF2-40B4-BE49-F238E27FC236}">
                <a16:creationId xmlns:a16="http://schemas.microsoft.com/office/drawing/2014/main" id="{67282DCB-9B6D-3F46-B6CE-9085733B42FC}"/>
              </a:ext>
            </a:extLst>
          </p:cNvPr>
          <p:cNvSpPr/>
          <p:nvPr/>
        </p:nvSpPr>
        <p:spPr bwMode="auto">
          <a:xfrm>
            <a:off x="3624858" y="2111666"/>
            <a:ext cx="2885653" cy="3315763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289">
            <a:extLst>
              <a:ext uri="{FF2B5EF4-FFF2-40B4-BE49-F238E27FC236}">
                <a16:creationId xmlns:a16="http://schemas.microsoft.com/office/drawing/2014/main" id="{70282C14-B433-2445-9E28-37C9BA52684F}"/>
              </a:ext>
            </a:extLst>
          </p:cNvPr>
          <p:cNvSpPr>
            <a:spLocks noEditPoints="1"/>
          </p:cNvSpPr>
          <p:nvPr/>
        </p:nvSpPr>
        <p:spPr bwMode="auto">
          <a:xfrm>
            <a:off x="4706763" y="2493749"/>
            <a:ext cx="736147" cy="708882"/>
          </a:xfrm>
          <a:custGeom>
            <a:avLst/>
            <a:gdLst>
              <a:gd name="T0" fmla="*/ 129 w 162"/>
              <a:gd name="T1" fmla="*/ 11 h 156"/>
              <a:gd name="T2" fmla="*/ 129 w 162"/>
              <a:gd name="T3" fmla="*/ 3 h 156"/>
              <a:gd name="T4" fmla="*/ 134 w 162"/>
              <a:gd name="T5" fmla="*/ 0 h 156"/>
              <a:gd name="T6" fmla="*/ 140 w 162"/>
              <a:gd name="T7" fmla="*/ 1 h 156"/>
              <a:gd name="T8" fmla="*/ 156 w 162"/>
              <a:gd name="T9" fmla="*/ 25 h 156"/>
              <a:gd name="T10" fmla="*/ 162 w 162"/>
              <a:gd name="T11" fmla="*/ 55 h 156"/>
              <a:gd name="T12" fmla="*/ 156 w 162"/>
              <a:gd name="T13" fmla="*/ 80 h 156"/>
              <a:gd name="T14" fmla="*/ 140 w 162"/>
              <a:gd name="T15" fmla="*/ 100 h 156"/>
              <a:gd name="T16" fmla="*/ 132 w 162"/>
              <a:gd name="T17" fmla="*/ 102 h 156"/>
              <a:gd name="T18" fmla="*/ 129 w 162"/>
              <a:gd name="T19" fmla="*/ 97 h 156"/>
              <a:gd name="T20" fmla="*/ 131 w 162"/>
              <a:gd name="T21" fmla="*/ 89 h 156"/>
              <a:gd name="T22" fmla="*/ 143 w 162"/>
              <a:gd name="T23" fmla="*/ 75 h 156"/>
              <a:gd name="T24" fmla="*/ 147 w 162"/>
              <a:gd name="T25" fmla="*/ 55 h 156"/>
              <a:gd name="T26" fmla="*/ 143 w 162"/>
              <a:gd name="T27" fmla="*/ 33 h 156"/>
              <a:gd name="T28" fmla="*/ 131 w 162"/>
              <a:gd name="T29" fmla="*/ 12 h 156"/>
              <a:gd name="T30" fmla="*/ 83 w 162"/>
              <a:gd name="T31" fmla="*/ 36 h 156"/>
              <a:gd name="T32" fmla="*/ 96 w 162"/>
              <a:gd name="T33" fmla="*/ 45 h 156"/>
              <a:gd name="T34" fmla="*/ 96 w 162"/>
              <a:gd name="T35" fmla="*/ 55 h 156"/>
              <a:gd name="T36" fmla="*/ 88 w 162"/>
              <a:gd name="T37" fmla="*/ 64 h 156"/>
              <a:gd name="T38" fmla="*/ 76 w 162"/>
              <a:gd name="T39" fmla="*/ 64 h 156"/>
              <a:gd name="T40" fmla="*/ 68 w 162"/>
              <a:gd name="T41" fmla="*/ 55 h 156"/>
              <a:gd name="T42" fmla="*/ 68 w 162"/>
              <a:gd name="T43" fmla="*/ 45 h 156"/>
              <a:gd name="T44" fmla="*/ 83 w 162"/>
              <a:gd name="T45" fmla="*/ 36 h 156"/>
              <a:gd name="T46" fmla="*/ 33 w 162"/>
              <a:gd name="T47" fmla="*/ 12 h 156"/>
              <a:gd name="T48" fmla="*/ 35 w 162"/>
              <a:gd name="T49" fmla="*/ 5 h 156"/>
              <a:gd name="T50" fmla="*/ 31 w 162"/>
              <a:gd name="T51" fmla="*/ 1 h 156"/>
              <a:gd name="T52" fmla="*/ 24 w 162"/>
              <a:gd name="T53" fmla="*/ 1 h 156"/>
              <a:gd name="T54" fmla="*/ 6 w 162"/>
              <a:gd name="T55" fmla="*/ 25 h 156"/>
              <a:gd name="T56" fmla="*/ 0 w 162"/>
              <a:gd name="T57" fmla="*/ 55 h 156"/>
              <a:gd name="T58" fmla="*/ 8 w 162"/>
              <a:gd name="T59" fmla="*/ 80 h 156"/>
              <a:gd name="T60" fmla="*/ 24 w 162"/>
              <a:gd name="T61" fmla="*/ 100 h 156"/>
              <a:gd name="T62" fmla="*/ 28 w 162"/>
              <a:gd name="T63" fmla="*/ 102 h 156"/>
              <a:gd name="T64" fmla="*/ 33 w 162"/>
              <a:gd name="T65" fmla="*/ 100 h 156"/>
              <a:gd name="T66" fmla="*/ 35 w 162"/>
              <a:gd name="T67" fmla="*/ 91 h 156"/>
              <a:gd name="T68" fmla="*/ 26 w 162"/>
              <a:gd name="T69" fmla="*/ 82 h 156"/>
              <a:gd name="T70" fmla="*/ 17 w 162"/>
              <a:gd name="T71" fmla="*/ 64 h 156"/>
              <a:gd name="T72" fmla="*/ 17 w 162"/>
              <a:gd name="T73" fmla="*/ 44 h 156"/>
              <a:gd name="T74" fmla="*/ 26 w 162"/>
              <a:gd name="T75" fmla="*/ 22 h 156"/>
              <a:gd name="T76" fmla="*/ 52 w 162"/>
              <a:gd name="T77" fmla="*/ 34 h 156"/>
              <a:gd name="T78" fmla="*/ 44 w 162"/>
              <a:gd name="T79" fmla="*/ 53 h 156"/>
              <a:gd name="T80" fmla="*/ 53 w 162"/>
              <a:gd name="T81" fmla="*/ 71 h 156"/>
              <a:gd name="T82" fmla="*/ 57 w 162"/>
              <a:gd name="T83" fmla="*/ 75 h 156"/>
              <a:gd name="T84" fmla="*/ 55 w 162"/>
              <a:gd name="T85" fmla="*/ 80 h 156"/>
              <a:gd name="T86" fmla="*/ 48 w 162"/>
              <a:gd name="T87" fmla="*/ 84 h 156"/>
              <a:gd name="T88" fmla="*/ 39 w 162"/>
              <a:gd name="T89" fmla="*/ 77 h 156"/>
              <a:gd name="T90" fmla="*/ 30 w 162"/>
              <a:gd name="T91" fmla="*/ 53 h 156"/>
              <a:gd name="T92" fmla="*/ 37 w 162"/>
              <a:gd name="T93" fmla="*/ 31 h 156"/>
              <a:gd name="T94" fmla="*/ 46 w 162"/>
              <a:gd name="T95" fmla="*/ 22 h 156"/>
              <a:gd name="T96" fmla="*/ 53 w 162"/>
              <a:gd name="T97" fmla="*/ 23 h 156"/>
              <a:gd name="T98" fmla="*/ 55 w 162"/>
              <a:gd name="T99" fmla="*/ 29 h 156"/>
              <a:gd name="T100" fmla="*/ 52 w 162"/>
              <a:gd name="T101" fmla="*/ 34 h 156"/>
              <a:gd name="T102" fmla="*/ 116 w 162"/>
              <a:gd name="T103" fmla="*/ 44 h 156"/>
              <a:gd name="T104" fmla="*/ 114 w 162"/>
              <a:gd name="T105" fmla="*/ 66 h 156"/>
              <a:gd name="T106" fmla="*/ 107 w 162"/>
              <a:gd name="T107" fmla="*/ 73 h 156"/>
              <a:gd name="T108" fmla="*/ 109 w 162"/>
              <a:gd name="T109" fmla="*/ 80 h 156"/>
              <a:gd name="T110" fmla="*/ 112 w 162"/>
              <a:gd name="T111" fmla="*/ 84 h 156"/>
              <a:gd name="T112" fmla="*/ 118 w 162"/>
              <a:gd name="T113" fmla="*/ 82 h 156"/>
              <a:gd name="T114" fmla="*/ 132 w 162"/>
              <a:gd name="T115" fmla="*/ 62 h 156"/>
              <a:gd name="T116" fmla="*/ 131 w 162"/>
              <a:gd name="T117" fmla="*/ 38 h 156"/>
              <a:gd name="T118" fmla="*/ 120 w 162"/>
              <a:gd name="T119" fmla="*/ 23 h 156"/>
              <a:gd name="T120" fmla="*/ 112 w 162"/>
              <a:gd name="T121" fmla="*/ 22 h 156"/>
              <a:gd name="T122" fmla="*/ 109 w 162"/>
              <a:gd name="T123" fmla="*/ 27 h 156"/>
              <a:gd name="T124" fmla="*/ 110 w 162"/>
              <a:gd name="T125" fmla="*/ 3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2" h="156">
                <a:moveTo>
                  <a:pt x="131" y="12"/>
                </a:moveTo>
                <a:lnTo>
                  <a:pt x="131" y="12"/>
                </a:lnTo>
                <a:lnTo>
                  <a:pt x="129" y="11"/>
                </a:lnTo>
                <a:lnTo>
                  <a:pt x="127" y="9"/>
                </a:lnTo>
                <a:lnTo>
                  <a:pt x="127" y="5"/>
                </a:lnTo>
                <a:lnTo>
                  <a:pt x="129" y="3"/>
                </a:lnTo>
                <a:lnTo>
                  <a:pt x="129" y="3"/>
                </a:lnTo>
                <a:lnTo>
                  <a:pt x="131" y="1"/>
                </a:lnTo>
                <a:lnTo>
                  <a:pt x="134" y="0"/>
                </a:lnTo>
                <a:lnTo>
                  <a:pt x="136" y="1"/>
                </a:lnTo>
                <a:lnTo>
                  <a:pt x="140" y="1"/>
                </a:lnTo>
                <a:lnTo>
                  <a:pt x="140" y="1"/>
                </a:lnTo>
                <a:lnTo>
                  <a:pt x="149" y="12"/>
                </a:lnTo>
                <a:lnTo>
                  <a:pt x="156" y="25"/>
                </a:lnTo>
                <a:lnTo>
                  <a:pt x="156" y="25"/>
                </a:lnTo>
                <a:lnTo>
                  <a:pt x="162" y="40"/>
                </a:lnTo>
                <a:lnTo>
                  <a:pt x="162" y="55"/>
                </a:lnTo>
                <a:lnTo>
                  <a:pt x="162" y="55"/>
                </a:lnTo>
                <a:lnTo>
                  <a:pt x="160" y="67"/>
                </a:lnTo>
                <a:lnTo>
                  <a:pt x="156" y="80"/>
                </a:lnTo>
                <a:lnTo>
                  <a:pt x="156" y="80"/>
                </a:lnTo>
                <a:lnTo>
                  <a:pt x="149" y="91"/>
                </a:lnTo>
                <a:lnTo>
                  <a:pt x="140" y="100"/>
                </a:lnTo>
                <a:lnTo>
                  <a:pt x="140" y="100"/>
                </a:lnTo>
                <a:lnTo>
                  <a:pt x="138" y="102"/>
                </a:lnTo>
                <a:lnTo>
                  <a:pt x="134" y="102"/>
                </a:lnTo>
                <a:lnTo>
                  <a:pt x="132" y="102"/>
                </a:lnTo>
                <a:lnTo>
                  <a:pt x="131" y="100"/>
                </a:lnTo>
                <a:lnTo>
                  <a:pt x="131" y="100"/>
                </a:lnTo>
                <a:lnTo>
                  <a:pt x="129" y="97"/>
                </a:lnTo>
                <a:lnTo>
                  <a:pt x="129" y="95"/>
                </a:lnTo>
                <a:lnTo>
                  <a:pt x="129" y="91"/>
                </a:lnTo>
                <a:lnTo>
                  <a:pt x="131" y="89"/>
                </a:lnTo>
                <a:lnTo>
                  <a:pt x="131" y="89"/>
                </a:lnTo>
                <a:lnTo>
                  <a:pt x="138" y="82"/>
                </a:lnTo>
                <a:lnTo>
                  <a:pt x="143" y="75"/>
                </a:lnTo>
                <a:lnTo>
                  <a:pt x="143" y="75"/>
                </a:lnTo>
                <a:lnTo>
                  <a:pt x="145" y="64"/>
                </a:lnTo>
                <a:lnTo>
                  <a:pt x="147" y="55"/>
                </a:lnTo>
                <a:lnTo>
                  <a:pt x="147" y="55"/>
                </a:lnTo>
                <a:lnTo>
                  <a:pt x="147" y="44"/>
                </a:lnTo>
                <a:lnTo>
                  <a:pt x="143" y="33"/>
                </a:lnTo>
                <a:lnTo>
                  <a:pt x="143" y="33"/>
                </a:lnTo>
                <a:lnTo>
                  <a:pt x="138" y="22"/>
                </a:lnTo>
                <a:lnTo>
                  <a:pt x="131" y="12"/>
                </a:lnTo>
                <a:lnTo>
                  <a:pt x="131" y="12"/>
                </a:lnTo>
                <a:close/>
                <a:moveTo>
                  <a:pt x="83" y="36"/>
                </a:moveTo>
                <a:lnTo>
                  <a:pt x="83" y="36"/>
                </a:lnTo>
                <a:lnTo>
                  <a:pt x="88" y="38"/>
                </a:lnTo>
                <a:lnTo>
                  <a:pt x="92" y="40"/>
                </a:lnTo>
                <a:lnTo>
                  <a:pt x="96" y="45"/>
                </a:lnTo>
                <a:lnTo>
                  <a:pt x="96" y="51"/>
                </a:lnTo>
                <a:lnTo>
                  <a:pt x="96" y="51"/>
                </a:lnTo>
                <a:lnTo>
                  <a:pt x="96" y="55"/>
                </a:lnTo>
                <a:lnTo>
                  <a:pt x="94" y="58"/>
                </a:lnTo>
                <a:lnTo>
                  <a:pt x="92" y="62"/>
                </a:lnTo>
                <a:lnTo>
                  <a:pt x="88" y="64"/>
                </a:lnTo>
                <a:lnTo>
                  <a:pt x="88" y="156"/>
                </a:lnTo>
                <a:lnTo>
                  <a:pt x="76" y="156"/>
                </a:lnTo>
                <a:lnTo>
                  <a:pt x="76" y="64"/>
                </a:lnTo>
                <a:lnTo>
                  <a:pt x="76" y="64"/>
                </a:lnTo>
                <a:lnTo>
                  <a:pt x="70" y="58"/>
                </a:lnTo>
                <a:lnTo>
                  <a:pt x="68" y="55"/>
                </a:lnTo>
                <a:lnTo>
                  <a:pt x="68" y="51"/>
                </a:lnTo>
                <a:lnTo>
                  <a:pt x="68" y="51"/>
                </a:lnTo>
                <a:lnTo>
                  <a:pt x="68" y="45"/>
                </a:lnTo>
                <a:lnTo>
                  <a:pt x="72" y="40"/>
                </a:lnTo>
                <a:lnTo>
                  <a:pt x="77" y="38"/>
                </a:lnTo>
                <a:lnTo>
                  <a:pt x="83" y="36"/>
                </a:lnTo>
                <a:lnTo>
                  <a:pt x="83" y="36"/>
                </a:lnTo>
                <a:close/>
                <a:moveTo>
                  <a:pt x="33" y="12"/>
                </a:moveTo>
                <a:lnTo>
                  <a:pt x="33" y="12"/>
                </a:lnTo>
                <a:lnTo>
                  <a:pt x="35" y="11"/>
                </a:lnTo>
                <a:lnTo>
                  <a:pt x="35" y="9"/>
                </a:lnTo>
                <a:lnTo>
                  <a:pt x="35" y="5"/>
                </a:lnTo>
                <a:lnTo>
                  <a:pt x="33" y="3"/>
                </a:lnTo>
                <a:lnTo>
                  <a:pt x="33" y="3"/>
                </a:lnTo>
                <a:lnTo>
                  <a:pt x="31" y="1"/>
                </a:lnTo>
                <a:lnTo>
                  <a:pt x="30" y="0"/>
                </a:lnTo>
                <a:lnTo>
                  <a:pt x="26" y="1"/>
                </a:lnTo>
                <a:lnTo>
                  <a:pt x="24" y="1"/>
                </a:lnTo>
                <a:lnTo>
                  <a:pt x="24" y="1"/>
                </a:lnTo>
                <a:lnTo>
                  <a:pt x="13" y="12"/>
                </a:lnTo>
                <a:lnTo>
                  <a:pt x="6" y="25"/>
                </a:lnTo>
                <a:lnTo>
                  <a:pt x="6" y="25"/>
                </a:lnTo>
                <a:lnTo>
                  <a:pt x="2" y="40"/>
                </a:lnTo>
                <a:lnTo>
                  <a:pt x="0" y="55"/>
                </a:lnTo>
                <a:lnTo>
                  <a:pt x="0" y="55"/>
                </a:lnTo>
                <a:lnTo>
                  <a:pt x="4" y="67"/>
                </a:lnTo>
                <a:lnTo>
                  <a:pt x="8" y="80"/>
                </a:lnTo>
                <a:lnTo>
                  <a:pt x="8" y="80"/>
                </a:lnTo>
                <a:lnTo>
                  <a:pt x="15" y="91"/>
                </a:lnTo>
                <a:lnTo>
                  <a:pt x="24" y="100"/>
                </a:lnTo>
                <a:lnTo>
                  <a:pt x="24" y="100"/>
                </a:lnTo>
                <a:lnTo>
                  <a:pt x="26" y="102"/>
                </a:lnTo>
                <a:lnTo>
                  <a:pt x="28" y="102"/>
                </a:lnTo>
                <a:lnTo>
                  <a:pt x="31" y="102"/>
                </a:lnTo>
                <a:lnTo>
                  <a:pt x="33" y="100"/>
                </a:lnTo>
                <a:lnTo>
                  <a:pt x="33" y="100"/>
                </a:lnTo>
                <a:lnTo>
                  <a:pt x="35" y="97"/>
                </a:lnTo>
                <a:lnTo>
                  <a:pt x="35" y="95"/>
                </a:lnTo>
                <a:lnTo>
                  <a:pt x="35" y="91"/>
                </a:lnTo>
                <a:lnTo>
                  <a:pt x="33" y="89"/>
                </a:lnTo>
                <a:lnTo>
                  <a:pt x="33" y="89"/>
                </a:lnTo>
                <a:lnTo>
                  <a:pt x="26" y="82"/>
                </a:lnTo>
                <a:lnTo>
                  <a:pt x="20" y="75"/>
                </a:lnTo>
                <a:lnTo>
                  <a:pt x="20" y="75"/>
                </a:lnTo>
                <a:lnTo>
                  <a:pt x="17" y="64"/>
                </a:lnTo>
                <a:lnTo>
                  <a:pt x="15" y="55"/>
                </a:lnTo>
                <a:lnTo>
                  <a:pt x="15" y="55"/>
                </a:lnTo>
                <a:lnTo>
                  <a:pt x="17" y="44"/>
                </a:lnTo>
                <a:lnTo>
                  <a:pt x="20" y="33"/>
                </a:lnTo>
                <a:lnTo>
                  <a:pt x="20" y="33"/>
                </a:lnTo>
                <a:lnTo>
                  <a:pt x="26" y="22"/>
                </a:lnTo>
                <a:lnTo>
                  <a:pt x="33" y="12"/>
                </a:lnTo>
                <a:lnTo>
                  <a:pt x="33" y="12"/>
                </a:lnTo>
                <a:close/>
                <a:moveTo>
                  <a:pt x="52" y="34"/>
                </a:moveTo>
                <a:lnTo>
                  <a:pt x="52" y="34"/>
                </a:lnTo>
                <a:lnTo>
                  <a:pt x="46" y="44"/>
                </a:lnTo>
                <a:lnTo>
                  <a:pt x="44" y="53"/>
                </a:lnTo>
                <a:lnTo>
                  <a:pt x="48" y="62"/>
                </a:lnTo>
                <a:lnTo>
                  <a:pt x="50" y="66"/>
                </a:lnTo>
                <a:lnTo>
                  <a:pt x="53" y="71"/>
                </a:lnTo>
                <a:lnTo>
                  <a:pt x="53" y="71"/>
                </a:lnTo>
                <a:lnTo>
                  <a:pt x="55" y="73"/>
                </a:lnTo>
                <a:lnTo>
                  <a:pt x="57" y="75"/>
                </a:lnTo>
                <a:lnTo>
                  <a:pt x="57" y="78"/>
                </a:lnTo>
                <a:lnTo>
                  <a:pt x="55" y="80"/>
                </a:lnTo>
                <a:lnTo>
                  <a:pt x="55" y="80"/>
                </a:lnTo>
                <a:lnTo>
                  <a:pt x="53" y="82"/>
                </a:lnTo>
                <a:lnTo>
                  <a:pt x="52" y="84"/>
                </a:lnTo>
                <a:lnTo>
                  <a:pt x="48" y="84"/>
                </a:lnTo>
                <a:lnTo>
                  <a:pt x="46" y="82"/>
                </a:lnTo>
                <a:lnTo>
                  <a:pt x="46" y="82"/>
                </a:lnTo>
                <a:lnTo>
                  <a:pt x="39" y="77"/>
                </a:lnTo>
                <a:lnTo>
                  <a:pt x="33" y="69"/>
                </a:lnTo>
                <a:lnTo>
                  <a:pt x="31" y="62"/>
                </a:lnTo>
                <a:lnTo>
                  <a:pt x="30" y="53"/>
                </a:lnTo>
                <a:lnTo>
                  <a:pt x="30" y="45"/>
                </a:lnTo>
                <a:lnTo>
                  <a:pt x="33" y="38"/>
                </a:lnTo>
                <a:lnTo>
                  <a:pt x="37" y="31"/>
                </a:lnTo>
                <a:lnTo>
                  <a:pt x="42" y="23"/>
                </a:lnTo>
                <a:lnTo>
                  <a:pt x="42" y="23"/>
                </a:lnTo>
                <a:lnTo>
                  <a:pt x="46" y="22"/>
                </a:lnTo>
                <a:lnTo>
                  <a:pt x="48" y="22"/>
                </a:lnTo>
                <a:lnTo>
                  <a:pt x="50" y="22"/>
                </a:lnTo>
                <a:lnTo>
                  <a:pt x="53" y="23"/>
                </a:lnTo>
                <a:lnTo>
                  <a:pt x="53" y="23"/>
                </a:lnTo>
                <a:lnTo>
                  <a:pt x="53" y="27"/>
                </a:lnTo>
                <a:lnTo>
                  <a:pt x="55" y="29"/>
                </a:lnTo>
                <a:lnTo>
                  <a:pt x="53" y="33"/>
                </a:lnTo>
                <a:lnTo>
                  <a:pt x="52" y="34"/>
                </a:lnTo>
                <a:lnTo>
                  <a:pt x="52" y="34"/>
                </a:lnTo>
                <a:close/>
                <a:moveTo>
                  <a:pt x="110" y="34"/>
                </a:moveTo>
                <a:lnTo>
                  <a:pt x="110" y="34"/>
                </a:lnTo>
                <a:lnTo>
                  <a:pt x="116" y="44"/>
                </a:lnTo>
                <a:lnTo>
                  <a:pt x="118" y="53"/>
                </a:lnTo>
                <a:lnTo>
                  <a:pt x="116" y="62"/>
                </a:lnTo>
                <a:lnTo>
                  <a:pt x="114" y="66"/>
                </a:lnTo>
                <a:lnTo>
                  <a:pt x="110" y="71"/>
                </a:lnTo>
                <a:lnTo>
                  <a:pt x="110" y="71"/>
                </a:lnTo>
                <a:lnTo>
                  <a:pt x="107" y="73"/>
                </a:lnTo>
                <a:lnTo>
                  <a:pt x="107" y="75"/>
                </a:lnTo>
                <a:lnTo>
                  <a:pt x="107" y="78"/>
                </a:lnTo>
                <a:lnTo>
                  <a:pt x="109" y="80"/>
                </a:lnTo>
                <a:lnTo>
                  <a:pt x="109" y="80"/>
                </a:lnTo>
                <a:lnTo>
                  <a:pt x="110" y="82"/>
                </a:lnTo>
                <a:lnTo>
                  <a:pt x="112" y="84"/>
                </a:lnTo>
                <a:lnTo>
                  <a:pt x="116" y="84"/>
                </a:lnTo>
                <a:lnTo>
                  <a:pt x="118" y="82"/>
                </a:lnTo>
                <a:lnTo>
                  <a:pt x="118" y="82"/>
                </a:lnTo>
                <a:lnTo>
                  <a:pt x="125" y="77"/>
                </a:lnTo>
                <a:lnTo>
                  <a:pt x="129" y="69"/>
                </a:lnTo>
                <a:lnTo>
                  <a:pt x="132" y="62"/>
                </a:lnTo>
                <a:lnTo>
                  <a:pt x="134" y="53"/>
                </a:lnTo>
                <a:lnTo>
                  <a:pt x="132" y="45"/>
                </a:lnTo>
                <a:lnTo>
                  <a:pt x="131" y="38"/>
                </a:lnTo>
                <a:lnTo>
                  <a:pt x="127" y="31"/>
                </a:lnTo>
                <a:lnTo>
                  <a:pt x="120" y="23"/>
                </a:lnTo>
                <a:lnTo>
                  <a:pt x="120" y="23"/>
                </a:lnTo>
                <a:lnTo>
                  <a:pt x="118" y="22"/>
                </a:lnTo>
                <a:lnTo>
                  <a:pt x="116" y="22"/>
                </a:lnTo>
                <a:lnTo>
                  <a:pt x="112" y="22"/>
                </a:lnTo>
                <a:lnTo>
                  <a:pt x="110" y="23"/>
                </a:lnTo>
                <a:lnTo>
                  <a:pt x="110" y="23"/>
                </a:lnTo>
                <a:lnTo>
                  <a:pt x="109" y="27"/>
                </a:lnTo>
                <a:lnTo>
                  <a:pt x="109" y="29"/>
                </a:lnTo>
                <a:lnTo>
                  <a:pt x="109" y="33"/>
                </a:lnTo>
                <a:lnTo>
                  <a:pt x="110" y="34"/>
                </a:lnTo>
                <a:lnTo>
                  <a:pt x="110" y="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D7712DF0-C6A9-9B4C-913B-76E9724969B4}"/>
              </a:ext>
            </a:extLst>
          </p:cNvPr>
          <p:cNvSpPr txBox="1"/>
          <p:nvPr/>
        </p:nvSpPr>
        <p:spPr>
          <a:xfrm>
            <a:off x="3835139" y="3422609"/>
            <a:ext cx="2515362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完成</a:t>
            </a:r>
            <a:r>
              <a:rPr kumimoji="0" lang="en-US" altLang="zh-CN" sz="28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Flappy Bird</a:t>
            </a: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游戏项目</a:t>
            </a:r>
          </a:p>
        </p:txBody>
      </p:sp>
      <p:sp>
        <p:nvSpPr>
          <p:cNvPr id="23" name="燕尾形箭头 22">
            <a:extLst>
              <a:ext uri="{FF2B5EF4-FFF2-40B4-BE49-F238E27FC236}">
                <a16:creationId xmlns:a16="http://schemas.microsoft.com/office/drawing/2014/main" id="{E364CF73-C8D5-504E-B3F1-0134754DA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448" y="3367063"/>
            <a:ext cx="1113530" cy="551760"/>
          </a:xfrm>
          <a:prstGeom prst="notchedRightArrow">
            <a:avLst>
              <a:gd name="adj1" fmla="val 50000"/>
              <a:gd name="adj2" fmla="val 49984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lIns="34281" tIns="17140" rIns="34281" bIns="17140"/>
          <a:lstStyle/>
          <a:p>
            <a:pPr>
              <a:defRPr/>
            </a:pPr>
            <a:endParaRPr lang="zh-CN" altLang="en-US" dirty="0">
              <a:latin typeface="Corbel" pitchFamily="34" charset="0"/>
            </a:endParaRPr>
          </a:p>
        </p:txBody>
      </p:sp>
      <p:sp>
        <p:nvSpPr>
          <p:cNvPr id="24" name="任意多边形 30">
            <a:extLst>
              <a:ext uri="{FF2B5EF4-FFF2-40B4-BE49-F238E27FC236}">
                <a16:creationId xmlns:a16="http://schemas.microsoft.com/office/drawing/2014/main" id="{A24C8176-D245-CB4E-9D84-DFC943BD3581}"/>
              </a:ext>
            </a:extLst>
          </p:cNvPr>
          <p:cNvSpPr/>
          <p:nvPr/>
        </p:nvSpPr>
        <p:spPr bwMode="auto">
          <a:xfrm>
            <a:off x="982638" y="3073894"/>
            <a:ext cx="989965" cy="1138099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411">
            <a:extLst>
              <a:ext uri="{FF2B5EF4-FFF2-40B4-BE49-F238E27FC236}">
                <a16:creationId xmlns:a16="http://schemas.microsoft.com/office/drawing/2014/main" id="{2E77E20B-3BD7-A147-A03E-2B3BA6FC9280}"/>
              </a:ext>
            </a:extLst>
          </p:cNvPr>
          <p:cNvSpPr>
            <a:spLocks noEditPoints="1"/>
          </p:cNvSpPr>
          <p:nvPr/>
        </p:nvSpPr>
        <p:spPr bwMode="auto">
          <a:xfrm>
            <a:off x="1140387" y="3249847"/>
            <a:ext cx="674465" cy="693071"/>
          </a:xfrm>
          <a:custGeom>
            <a:avLst/>
            <a:gdLst>
              <a:gd name="T0" fmla="*/ 68 w 145"/>
              <a:gd name="T1" fmla="*/ 75 h 149"/>
              <a:gd name="T2" fmla="*/ 86 w 145"/>
              <a:gd name="T3" fmla="*/ 86 h 149"/>
              <a:gd name="T4" fmla="*/ 81 w 145"/>
              <a:gd name="T5" fmla="*/ 110 h 149"/>
              <a:gd name="T6" fmla="*/ 73 w 145"/>
              <a:gd name="T7" fmla="*/ 129 h 149"/>
              <a:gd name="T8" fmla="*/ 57 w 145"/>
              <a:gd name="T9" fmla="*/ 140 h 149"/>
              <a:gd name="T10" fmla="*/ 38 w 145"/>
              <a:gd name="T11" fmla="*/ 141 h 149"/>
              <a:gd name="T12" fmla="*/ 18 w 145"/>
              <a:gd name="T13" fmla="*/ 130 h 149"/>
              <a:gd name="T14" fmla="*/ 9 w 145"/>
              <a:gd name="T15" fmla="*/ 118 h 149"/>
              <a:gd name="T16" fmla="*/ 9 w 145"/>
              <a:gd name="T17" fmla="*/ 90 h 149"/>
              <a:gd name="T18" fmla="*/ 18 w 145"/>
              <a:gd name="T19" fmla="*/ 77 h 149"/>
              <a:gd name="T20" fmla="*/ 38 w 145"/>
              <a:gd name="T21" fmla="*/ 68 h 149"/>
              <a:gd name="T22" fmla="*/ 121 w 145"/>
              <a:gd name="T23" fmla="*/ 30 h 149"/>
              <a:gd name="T24" fmla="*/ 99 w 145"/>
              <a:gd name="T25" fmla="*/ 33 h 149"/>
              <a:gd name="T26" fmla="*/ 88 w 145"/>
              <a:gd name="T27" fmla="*/ 44 h 149"/>
              <a:gd name="T28" fmla="*/ 88 w 145"/>
              <a:gd name="T29" fmla="*/ 63 h 149"/>
              <a:gd name="T30" fmla="*/ 93 w 145"/>
              <a:gd name="T31" fmla="*/ 77 h 149"/>
              <a:gd name="T32" fmla="*/ 106 w 145"/>
              <a:gd name="T33" fmla="*/ 90 h 149"/>
              <a:gd name="T34" fmla="*/ 130 w 145"/>
              <a:gd name="T35" fmla="*/ 86 h 149"/>
              <a:gd name="T36" fmla="*/ 141 w 145"/>
              <a:gd name="T37" fmla="*/ 75 h 149"/>
              <a:gd name="T38" fmla="*/ 139 w 145"/>
              <a:gd name="T39" fmla="*/ 59 h 149"/>
              <a:gd name="T40" fmla="*/ 134 w 145"/>
              <a:gd name="T41" fmla="*/ 44 h 149"/>
              <a:gd name="T42" fmla="*/ 121 w 145"/>
              <a:gd name="T43" fmla="*/ 35 h 149"/>
              <a:gd name="T44" fmla="*/ 125 w 145"/>
              <a:gd name="T45" fmla="*/ 61 h 149"/>
              <a:gd name="T46" fmla="*/ 104 w 145"/>
              <a:gd name="T47" fmla="*/ 68 h 149"/>
              <a:gd name="T48" fmla="*/ 110 w 145"/>
              <a:gd name="T49" fmla="*/ 50 h 149"/>
              <a:gd name="T50" fmla="*/ 117 w 145"/>
              <a:gd name="T51" fmla="*/ 64 h 149"/>
              <a:gd name="T52" fmla="*/ 110 w 145"/>
              <a:gd name="T53" fmla="*/ 57 h 149"/>
              <a:gd name="T54" fmla="*/ 132 w 145"/>
              <a:gd name="T55" fmla="*/ 63 h 149"/>
              <a:gd name="T56" fmla="*/ 106 w 145"/>
              <a:gd name="T57" fmla="*/ 75 h 149"/>
              <a:gd name="T58" fmla="*/ 103 w 145"/>
              <a:gd name="T59" fmla="*/ 46 h 149"/>
              <a:gd name="T60" fmla="*/ 66 w 145"/>
              <a:gd name="T61" fmla="*/ 0 h 149"/>
              <a:gd name="T62" fmla="*/ 44 w 145"/>
              <a:gd name="T63" fmla="*/ 4 h 149"/>
              <a:gd name="T64" fmla="*/ 33 w 145"/>
              <a:gd name="T65" fmla="*/ 17 h 149"/>
              <a:gd name="T66" fmla="*/ 33 w 145"/>
              <a:gd name="T67" fmla="*/ 33 h 149"/>
              <a:gd name="T68" fmla="*/ 40 w 145"/>
              <a:gd name="T69" fmla="*/ 48 h 149"/>
              <a:gd name="T70" fmla="*/ 53 w 145"/>
              <a:gd name="T71" fmla="*/ 61 h 149"/>
              <a:gd name="T72" fmla="*/ 75 w 145"/>
              <a:gd name="T73" fmla="*/ 57 h 149"/>
              <a:gd name="T74" fmla="*/ 86 w 145"/>
              <a:gd name="T75" fmla="*/ 46 h 149"/>
              <a:gd name="T76" fmla="*/ 86 w 145"/>
              <a:gd name="T77" fmla="*/ 30 h 149"/>
              <a:gd name="T78" fmla="*/ 81 w 145"/>
              <a:gd name="T79" fmla="*/ 15 h 149"/>
              <a:gd name="T80" fmla="*/ 66 w 145"/>
              <a:gd name="T81" fmla="*/ 6 h 149"/>
              <a:gd name="T82" fmla="*/ 71 w 145"/>
              <a:gd name="T83" fmla="*/ 33 h 149"/>
              <a:gd name="T84" fmla="*/ 51 w 145"/>
              <a:gd name="T85" fmla="*/ 39 h 149"/>
              <a:gd name="T86" fmla="*/ 57 w 145"/>
              <a:gd name="T87" fmla="*/ 20 h 149"/>
              <a:gd name="T88" fmla="*/ 62 w 145"/>
              <a:gd name="T89" fmla="*/ 35 h 149"/>
              <a:gd name="T90" fmla="*/ 57 w 145"/>
              <a:gd name="T91" fmla="*/ 28 h 149"/>
              <a:gd name="T92" fmla="*/ 77 w 145"/>
              <a:gd name="T93" fmla="*/ 33 h 149"/>
              <a:gd name="T94" fmla="*/ 51 w 145"/>
              <a:gd name="T95" fmla="*/ 46 h 149"/>
              <a:gd name="T96" fmla="*/ 49 w 145"/>
              <a:gd name="T97" fmla="*/ 19 h 149"/>
              <a:gd name="T98" fmla="*/ 44 w 145"/>
              <a:gd name="T99" fmla="*/ 88 h 149"/>
              <a:gd name="T100" fmla="*/ 33 w 145"/>
              <a:gd name="T101" fmla="*/ 116 h 149"/>
              <a:gd name="T102" fmla="*/ 59 w 145"/>
              <a:gd name="T103" fmla="*/ 110 h 149"/>
              <a:gd name="T104" fmla="*/ 44 w 145"/>
              <a:gd name="T105" fmla="*/ 88 h 149"/>
              <a:gd name="T106" fmla="*/ 38 w 145"/>
              <a:gd name="T107" fmla="*/ 99 h 149"/>
              <a:gd name="T108" fmla="*/ 44 w 145"/>
              <a:gd name="T109" fmla="*/ 112 h 149"/>
              <a:gd name="T110" fmla="*/ 51 w 145"/>
              <a:gd name="T111" fmla="*/ 101 h 149"/>
              <a:gd name="T112" fmla="*/ 35 w 145"/>
              <a:gd name="T113" fmla="*/ 81 h 149"/>
              <a:gd name="T114" fmla="*/ 27 w 145"/>
              <a:gd name="T115" fmla="*/ 121 h 149"/>
              <a:gd name="T116" fmla="*/ 70 w 145"/>
              <a:gd name="T117" fmla="*/ 10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5" h="149">
                <a:moveTo>
                  <a:pt x="51" y="68"/>
                </a:moveTo>
                <a:lnTo>
                  <a:pt x="51" y="68"/>
                </a:lnTo>
                <a:lnTo>
                  <a:pt x="59" y="70"/>
                </a:lnTo>
                <a:lnTo>
                  <a:pt x="62" y="63"/>
                </a:lnTo>
                <a:lnTo>
                  <a:pt x="62" y="63"/>
                </a:lnTo>
                <a:lnTo>
                  <a:pt x="68" y="64"/>
                </a:lnTo>
                <a:lnTo>
                  <a:pt x="71" y="68"/>
                </a:lnTo>
                <a:lnTo>
                  <a:pt x="68" y="75"/>
                </a:lnTo>
                <a:lnTo>
                  <a:pt x="68" y="75"/>
                </a:lnTo>
                <a:lnTo>
                  <a:pt x="71" y="77"/>
                </a:lnTo>
                <a:lnTo>
                  <a:pt x="71" y="77"/>
                </a:lnTo>
                <a:lnTo>
                  <a:pt x="73" y="81"/>
                </a:lnTo>
                <a:lnTo>
                  <a:pt x="81" y="77"/>
                </a:lnTo>
                <a:lnTo>
                  <a:pt x="81" y="77"/>
                </a:lnTo>
                <a:lnTo>
                  <a:pt x="84" y="83"/>
                </a:lnTo>
                <a:lnTo>
                  <a:pt x="86" y="86"/>
                </a:lnTo>
                <a:lnTo>
                  <a:pt x="79" y="92"/>
                </a:lnTo>
                <a:lnTo>
                  <a:pt x="79" y="92"/>
                </a:lnTo>
                <a:lnTo>
                  <a:pt x="81" y="97"/>
                </a:lnTo>
                <a:lnTo>
                  <a:pt x="88" y="99"/>
                </a:lnTo>
                <a:lnTo>
                  <a:pt x="88" y="99"/>
                </a:lnTo>
                <a:lnTo>
                  <a:pt x="90" y="105"/>
                </a:lnTo>
                <a:lnTo>
                  <a:pt x="88" y="110"/>
                </a:lnTo>
                <a:lnTo>
                  <a:pt x="81" y="110"/>
                </a:lnTo>
                <a:lnTo>
                  <a:pt x="81" y="110"/>
                </a:lnTo>
                <a:lnTo>
                  <a:pt x="79" y="118"/>
                </a:lnTo>
                <a:lnTo>
                  <a:pt x="86" y="121"/>
                </a:lnTo>
                <a:lnTo>
                  <a:pt x="86" y="121"/>
                </a:lnTo>
                <a:lnTo>
                  <a:pt x="82" y="127"/>
                </a:lnTo>
                <a:lnTo>
                  <a:pt x="81" y="130"/>
                </a:lnTo>
                <a:lnTo>
                  <a:pt x="73" y="129"/>
                </a:lnTo>
                <a:lnTo>
                  <a:pt x="73" y="129"/>
                </a:lnTo>
                <a:lnTo>
                  <a:pt x="71" y="130"/>
                </a:lnTo>
                <a:lnTo>
                  <a:pt x="71" y="130"/>
                </a:lnTo>
                <a:lnTo>
                  <a:pt x="68" y="134"/>
                </a:lnTo>
                <a:lnTo>
                  <a:pt x="71" y="140"/>
                </a:lnTo>
                <a:lnTo>
                  <a:pt x="71" y="140"/>
                </a:lnTo>
                <a:lnTo>
                  <a:pt x="66" y="143"/>
                </a:lnTo>
                <a:lnTo>
                  <a:pt x="62" y="145"/>
                </a:lnTo>
                <a:lnTo>
                  <a:pt x="57" y="140"/>
                </a:lnTo>
                <a:lnTo>
                  <a:pt x="57" y="140"/>
                </a:lnTo>
                <a:lnTo>
                  <a:pt x="51" y="141"/>
                </a:lnTo>
                <a:lnTo>
                  <a:pt x="49" y="149"/>
                </a:lnTo>
                <a:lnTo>
                  <a:pt x="49" y="149"/>
                </a:lnTo>
                <a:lnTo>
                  <a:pt x="44" y="149"/>
                </a:lnTo>
                <a:lnTo>
                  <a:pt x="38" y="149"/>
                </a:lnTo>
                <a:lnTo>
                  <a:pt x="38" y="141"/>
                </a:lnTo>
                <a:lnTo>
                  <a:pt x="38" y="141"/>
                </a:lnTo>
                <a:lnTo>
                  <a:pt x="31" y="140"/>
                </a:lnTo>
                <a:lnTo>
                  <a:pt x="27" y="145"/>
                </a:lnTo>
                <a:lnTo>
                  <a:pt x="27" y="145"/>
                </a:lnTo>
                <a:lnTo>
                  <a:pt x="22" y="143"/>
                </a:lnTo>
                <a:lnTo>
                  <a:pt x="18" y="140"/>
                </a:lnTo>
                <a:lnTo>
                  <a:pt x="20" y="132"/>
                </a:lnTo>
                <a:lnTo>
                  <a:pt x="20" y="132"/>
                </a:lnTo>
                <a:lnTo>
                  <a:pt x="18" y="130"/>
                </a:lnTo>
                <a:lnTo>
                  <a:pt x="18" y="130"/>
                </a:lnTo>
                <a:lnTo>
                  <a:pt x="15" y="129"/>
                </a:lnTo>
                <a:lnTo>
                  <a:pt x="9" y="130"/>
                </a:lnTo>
                <a:lnTo>
                  <a:pt x="9" y="130"/>
                </a:lnTo>
                <a:lnTo>
                  <a:pt x="5" y="127"/>
                </a:lnTo>
                <a:lnTo>
                  <a:pt x="3" y="121"/>
                </a:lnTo>
                <a:lnTo>
                  <a:pt x="9" y="118"/>
                </a:lnTo>
                <a:lnTo>
                  <a:pt x="9" y="118"/>
                </a:lnTo>
                <a:lnTo>
                  <a:pt x="7" y="110"/>
                </a:lnTo>
                <a:lnTo>
                  <a:pt x="0" y="110"/>
                </a:lnTo>
                <a:lnTo>
                  <a:pt x="0" y="110"/>
                </a:lnTo>
                <a:lnTo>
                  <a:pt x="0" y="103"/>
                </a:lnTo>
                <a:lnTo>
                  <a:pt x="0" y="99"/>
                </a:lnTo>
                <a:lnTo>
                  <a:pt x="7" y="97"/>
                </a:lnTo>
                <a:lnTo>
                  <a:pt x="7" y="97"/>
                </a:lnTo>
                <a:lnTo>
                  <a:pt x="9" y="90"/>
                </a:lnTo>
                <a:lnTo>
                  <a:pt x="3" y="86"/>
                </a:lnTo>
                <a:lnTo>
                  <a:pt x="3" y="86"/>
                </a:lnTo>
                <a:lnTo>
                  <a:pt x="5" y="81"/>
                </a:lnTo>
                <a:lnTo>
                  <a:pt x="9" y="77"/>
                </a:lnTo>
                <a:lnTo>
                  <a:pt x="16" y="81"/>
                </a:lnTo>
                <a:lnTo>
                  <a:pt x="16" y="81"/>
                </a:lnTo>
                <a:lnTo>
                  <a:pt x="18" y="77"/>
                </a:lnTo>
                <a:lnTo>
                  <a:pt x="18" y="77"/>
                </a:lnTo>
                <a:lnTo>
                  <a:pt x="20" y="75"/>
                </a:lnTo>
                <a:lnTo>
                  <a:pt x="18" y="68"/>
                </a:lnTo>
                <a:lnTo>
                  <a:pt x="18" y="68"/>
                </a:lnTo>
                <a:lnTo>
                  <a:pt x="22" y="64"/>
                </a:lnTo>
                <a:lnTo>
                  <a:pt x="27" y="63"/>
                </a:lnTo>
                <a:lnTo>
                  <a:pt x="31" y="70"/>
                </a:lnTo>
                <a:lnTo>
                  <a:pt x="31" y="70"/>
                </a:lnTo>
                <a:lnTo>
                  <a:pt x="38" y="68"/>
                </a:lnTo>
                <a:lnTo>
                  <a:pt x="38" y="61"/>
                </a:lnTo>
                <a:lnTo>
                  <a:pt x="38" y="61"/>
                </a:lnTo>
                <a:lnTo>
                  <a:pt x="44" y="59"/>
                </a:lnTo>
                <a:lnTo>
                  <a:pt x="49" y="61"/>
                </a:lnTo>
                <a:lnTo>
                  <a:pt x="51" y="68"/>
                </a:lnTo>
                <a:lnTo>
                  <a:pt x="51" y="68"/>
                </a:lnTo>
                <a:close/>
                <a:moveTo>
                  <a:pt x="121" y="35"/>
                </a:moveTo>
                <a:lnTo>
                  <a:pt x="121" y="30"/>
                </a:lnTo>
                <a:lnTo>
                  <a:pt x="121" y="30"/>
                </a:lnTo>
                <a:lnTo>
                  <a:pt x="114" y="30"/>
                </a:lnTo>
                <a:lnTo>
                  <a:pt x="112" y="35"/>
                </a:lnTo>
                <a:lnTo>
                  <a:pt x="112" y="35"/>
                </a:lnTo>
                <a:lnTo>
                  <a:pt x="108" y="35"/>
                </a:lnTo>
                <a:lnTo>
                  <a:pt x="104" y="31"/>
                </a:lnTo>
                <a:lnTo>
                  <a:pt x="104" y="31"/>
                </a:lnTo>
                <a:lnTo>
                  <a:pt x="99" y="33"/>
                </a:lnTo>
                <a:lnTo>
                  <a:pt x="101" y="39"/>
                </a:lnTo>
                <a:lnTo>
                  <a:pt x="101" y="39"/>
                </a:lnTo>
                <a:lnTo>
                  <a:pt x="97" y="41"/>
                </a:lnTo>
                <a:lnTo>
                  <a:pt x="97" y="41"/>
                </a:lnTo>
                <a:lnTo>
                  <a:pt x="95" y="42"/>
                </a:lnTo>
                <a:lnTo>
                  <a:pt x="92" y="39"/>
                </a:lnTo>
                <a:lnTo>
                  <a:pt x="92" y="39"/>
                </a:lnTo>
                <a:lnTo>
                  <a:pt x="88" y="44"/>
                </a:lnTo>
                <a:lnTo>
                  <a:pt x="92" y="48"/>
                </a:lnTo>
                <a:lnTo>
                  <a:pt x="92" y="48"/>
                </a:lnTo>
                <a:lnTo>
                  <a:pt x="90" y="53"/>
                </a:lnTo>
                <a:lnTo>
                  <a:pt x="84" y="53"/>
                </a:lnTo>
                <a:lnTo>
                  <a:pt x="84" y="53"/>
                </a:lnTo>
                <a:lnTo>
                  <a:pt x="82" y="61"/>
                </a:lnTo>
                <a:lnTo>
                  <a:pt x="88" y="63"/>
                </a:lnTo>
                <a:lnTo>
                  <a:pt x="88" y="63"/>
                </a:lnTo>
                <a:lnTo>
                  <a:pt x="90" y="66"/>
                </a:lnTo>
                <a:lnTo>
                  <a:pt x="84" y="70"/>
                </a:lnTo>
                <a:lnTo>
                  <a:pt x="84" y="70"/>
                </a:lnTo>
                <a:lnTo>
                  <a:pt x="88" y="75"/>
                </a:lnTo>
                <a:lnTo>
                  <a:pt x="92" y="75"/>
                </a:lnTo>
                <a:lnTo>
                  <a:pt x="92" y="75"/>
                </a:lnTo>
                <a:lnTo>
                  <a:pt x="93" y="77"/>
                </a:lnTo>
                <a:lnTo>
                  <a:pt x="93" y="77"/>
                </a:lnTo>
                <a:lnTo>
                  <a:pt x="95" y="79"/>
                </a:lnTo>
                <a:lnTo>
                  <a:pt x="93" y="83"/>
                </a:lnTo>
                <a:lnTo>
                  <a:pt x="93" y="83"/>
                </a:lnTo>
                <a:lnTo>
                  <a:pt x="99" y="86"/>
                </a:lnTo>
                <a:lnTo>
                  <a:pt x="103" y="83"/>
                </a:lnTo>
                <a:lnTo>
                  <a:pt x="103" y="83"/>
                </a:lnTo>
                <a:lnTo>
                  <a:pt x="106" y="85"/>
                </a:lnTo>
                <a:lnTo>
                  <a:pt x="106" y="90"/>
                </a:lnTo>
                <a:lnTo>
                  <a:pt x="106" y="90"/>
                </a:lnTo>
                <a:lnTo>
                  <a:pt x="114" y="92"/>
                </a:lnTo>
                <a:lnTo>
                  <a:pt x="115" y="86"/>
                </a:lnTo>
                <a:lnTo>
                  <a:pt x="115" y="86"/>
                </a:lnTo>
                <a:lnTo>
                  <a:pt x="121" y="86"/>
                </a:lnTo>
                <a:lnTo>
                  <a:pt x="123" y="90"/>
                </a:lnTo>
                <a:lnTo>
                  <a:pt x="123" y="90"/>
                </a:lnTo>
                <a:lnTo>
                  <a:pt x="130" y="86"/>
                </a:lnTo>
                <a:lnTo>
                  <a:pt x="128" y="83"/>
                </a:lnTo>
                <a:lnTo>
                  <a:pt x="128" y="83"/>
                </a:lnTo>
                <a:lnTo>
                  <a:pt x="130" y="81"/>
                </a:lnTo>
                <a:lnTo>
                  <a:pt x="130" y="81"/>
                </a:lnTo>
                <a:lnTo>
                  <a:pt x="132" y="79"/>
                </a:lnTo>
                <a:lnTo>
                  <a:pt x="137" y="81"/>
                </a:lnTo>
                <a:lnTo>
                  <a:pt x="137" y="81"/>
                </a:lnTo>
                <a:lnTo>
                  <a:pt x="141" y="75"/>
                </a:lnTo>
                <a:lnTo>
                  <a:pt x="137" y="72"/>
                </a:lnTo>
                <a:lnTo>
                  <a:pt x="137" y="72"/>
                </a:lnTo>
                <a:lnTo>
                  <a:pt x="139" y="68"/>
                </a:lnTo>
                <a:lnTo>
                  <a:pt x="145" y="68"/>
                </a:lnTo>
                <a:lnTo>
                  <a:pt x="145" y="68"/>
                </a:lnTo>
                <a:lnTo>
                  <a:pt x="145" y="61"/>
                </a:lnTo>
                <a:lnTo>
                  <a:pt x="139" y="59"/>
                </a:lnTo>
                <a:lnTo>
                  <a:pt x="139" y="59"/>
                </a:lnTo>
                <a:lnTo>
                  <a:pt x="139" y="53"/>
                </a:lnTo>
                <a:lnTo>
                  <a:pt x="143" y="52"/>
                </a:lnTo>
                <a:lnTo>
                  <a:pt x="143" y="52"/>
                </a:lnTo>
                <a:lnTo>
                  <a:pt x="141" y="44"/>
                </a:lnTo>
                <a:lnTo>
                  <a:pt x="136" y="46"/>
                </a:lnTo>
                <a:lnTo>
                  <a:pt x="136" y="46"/>
                </a:lnTo>
                <a:lnTo>
                  <a:pt x="134" y="44"/>
                </a:lnTo>
                <a:lnTo>
                  <a:pt x="134" y="44"/>
                </a:lnTo>
                <a:lnTo>
                  <a:pt x="132" y="42"/>
                </a:lnTo>
                <a:lnTo>
                  <a:pt x="136" y="37"/>
                </a:lnTo>
                <a:lnTo>
                  <a:pt x="136" y="37"/>
                </a:lnTo>
                <a:lnTo>
                  <a:pt x="130" y="33"/>
                </a:lnTo>
                <a:lnTo>
                  <a:pt x="126" y="37"/>
                </a:lnTo>
                <a:lnTo>
                  <a:pt x="126" y="37"/>
                </a:lnTo>
                <a:lnTo>
                  <a:pt x="121" y="35"/>
                </a:lnTo>
                <a:lnTo>
                  <a:pt x="121" y="35"/>
                </a:lnTo>
                <a:close/>
                <a:moveTo>
                  <a:pt x="115" y="50"/>
                </a:moveTo>
                <a:lnTo>
                  <a:pt x="115" y="50"/>
                </a:lnTo>
                <a:lnTo>
                  <a:pt x="119" y="50"/>
                </a:lnTo>
                <a:lnTo>
                  <a:pt x="123" y="53"/>
                </a:lnTo>
                <a:lnTo>
                  <a:pt x="123" y="53"/>
                </a:lnTo>
                <a:lnTo>
                  <a:pt x="125" y="57"/>
                </a:lnTo>
                <a:lnTo>
                  <a:pt x="125" y="61"/>
                </a:lnTo>
                <a:lnTo>
                  <a:pt x="125" y="61"/>
                </a:lnTo>
                <a:lnTo>
                  <a:pt x="125" y="66"/>
                </a:lnTo>
                <a:lnTo>
                  <a:pt x="121" y="70"/>
                </a:lnTo>
                <a:lnTo>
                  <a:pt x="121" y="70"/>
                </a:lnTo>
                <a:lnTo>
                  <a:pt x="117" y="72"/>
                </a:lnTo>
                <a:lnTo>
                  <a:pt x="114" y="72"/>
                </a:lnTo>
                <a:lnTo>
                  <a:pt x="114" y="72"/>
                </a:lnTo>
                <a:lnTo>
                  <a:pt x="108" y="70"/>
                </a:lnTo>
                <a:lnTo>
                  <a:pt x="104" y="68"/>
                </a:lnTo>
                <a:lnTo>
                  <a:pt x="104" y="68"/>
                </a:lnTo>
                <a:lnTo>
                  <a:pt x="103" y="64"/>
                </a:lnTo>
                <a:lnTo>
                  <a:pt x="103" y="59"/>
                </a:lnTo>
                <a:lnTo>
                  <a:pt x="103" y="59"/>
                </a:lnTo>
                <a:lnTo>
                  <a:pt x="104" y="55"/>
                </a:lnTo>
                <a:lnTo>
                  <a:pt x="106" y="52"/>
                </a:lnTo>
                <a:lnTo>
                  <a:pt x="106" y="52"/>
                </a:lnTo>
                <a:lnTo>
                  <a:pt x="110" y="50"/>
                </a:lnTo>
                <a:lnTo>
                  <a:pt x="115" y="50"/>
                </a:lnTo>
                <a:lnTo>
                  <a:pt x="115" y="50"/>
                </a:lnTo>
                <a:close/>
                <a:moveTo>
                  <a:pt x="117" y="57"/>
                </a:moveTo>
                <a:lnTo>
                  <a:pt x="117" y="57"/>
                </a:lnTo>
                <a:lnTo>
                  <a:pt x="119" y="61"/>
                </a:lnTo>
                <a:lnTo>
                  <a:pt x="119" y="61"/>
                </a:lnTo>
                <a:lnTo>
                  <a:pt x="117" y="64"/>
                </a:lnTo>
                <a:lnTo>
                  <a:pt x="117" y="64"/>
                </a:lnTo>
                <a:lnTo>
                  <a:pt x="114" y="66"/>
                </a:lnTo>
                <a:lnTo>
                  <a:pt x="114" y="66"/>
                </a:lnTo>
                <a:lnTo>
                  <a:pt x="110" y="64"/>
                </a:lnTo>
                <a:lnTo>
                  <a:pt x="110" y="64"/>
                </a:lnTo>
                <a:lnTo>
                  <a:pt x="108" y="59"/>
                </a:lnTo>
                <a:lnTo>
                  <a:pt x="108" y="59"/>
                </a:lnTo>
                <a:lnTo>
                  <a:pt x="110" y="57"/>
                </a:lnTo>
                <a:lnTo>
                  <a:pt x="110" y="57"/>
                </a:lnTo>
                <a:lnTo>
                  <a:pt x="115" y="55"/>
                </a:lnTo>
                <a:lnTo>
                  <a:pt x="115" y="55"/>
                </a:lnTo>
                <a:lnTo>
                  <a:pt x="117" y="57"/>
                </a:lnTo>
                <a:lnTo>
                  <a:pt x="117" y="57"/>
                </a:lnTo>
                <a:close/>
                <a:moveTo>
                  <a:pt x="128" y="50"/>
                </a:moveTo>
                <a:lnTo>
                  <a:pt x="128" y="50"/>
                </a:lnTo>
                <a:lnTo>
                  <a:pt x="130" y="55"/>
                </a:lnTo>
                <a:lnTo>
                  <a:pt x="132" y="63"/>
                </a:lnTo>
                <a:lnTo>
                  <a:pt x="132" y="63"/>
                </a:lnTo>
                <a:lnTo>
                  <a:pt x="128" y="68"/>
                </a:lnTo>
                <a:lnTo>
                  <a:pt x="125" y="74"/>
                </a:lnTo>
                <a:lnTo>
                  <a:pt x="125" y="74"/>
                </a:lnTo>
                <a:lnTo>
                  <a:pt x="119" y="77"/>
                </a:lnTo>
                <a:lnTo>
                  <a:pt x="112" y="77"/>
                </a:lnTo>
                <a:lnTo>
                  <a:pt x="112" y="77"/>
                </a:lnTo>
                <a:lnTo>
                  <a:pt x="106" y="75"/>
                </a:lnTo>
                <a:lnTo>
                  <a:pt x="101" y="72"/>
                </a:lnTo>
                <a:lnTo>
                  <a:pt x="101" y="72"/>
                </a:lnTo>
                <a:lnTo>
                  <a:pt x="97" y="64"/>
                </a:lnTo>
                <a:lnTo>
                  <a:pt x="97" y="59"/>
                </a:lnTo>
                <a:lnTo>
                  <a:pt x="97" y="59"/>
                </a:lnTo>
                <a:lnTo>
                  <a:pt x="99" y="52"/>
                </a:lnTo>
                <a:lnTo>
                  <a:pt x="103" y="46"/>
                </a:lnTo>
                <a:lnTo>
                  <a:pt x="103" y="46"/>
                </a:lnTo>
                <a:lnTo>
                  <a:pt x="110" y="44"/>
                </a:lnTo>
                <a:lnTo>
                  <a:pt x="115" y="42"/>
                </a:lnTo>
                <a:lnTo>
                  <a:pt x="115" y="42"/>
                </a:lnTo>
                <a:lnTo>
                  <a:pt x="123" y="46"/>
                </a:lnTo>
                <a:lnTo>
                  <a:pt x="128" y="50"/>
                </a:lnTo>
                <a:lnTo>
                  <a:pt x="128" y="50"/>
                </a:lnTo>
                <a:close/>
                <a:moveTo>
                  <a:pt x="66" y="6"/>
                </a:moveTo>
                <a:lnTo>
                  <a:pt x="66" y="0"/>
                </a:lnTo>
                <a:lnTo>
                  <a:pt x="66" y="0"/>
                </a:lnTo>
                <a:lnTo>
                  <a:pt x="59" y="0"/>
                </a:lnTo>
                <a:lnTo>
                  <a:pt x="59" y="6"/>
                </a:lnTo>
                <a:lnTo>
                  <a:pt x="59" y="6"/>
                </a:lnTo>
                <a:lnTo>
                  <a:pt x="53" y="6"/>
                </a:lnTo>
                <a:lnTo>
                  <a:pt x="51" y="2"/>
                </a:lnTo>
                <a:lnTo>
                  <a:pt x="51" y="2"/>
                </a:lnTo>
                <a:lnTo>
                  <a:pt x="44" y="4"/>
                </a:lnTo>
                <a:lnTo>
                  <a:pt x="46" y="9"/>
                </a:lnTo>
                <a:lnTo>
                  <a:pt x="46" y="9"/>
                </a:lnTo>
                <a:lnTo>
                  <a:pt x="44" y="11"/>
                </a:lnTo>
                <a:lnTo>
                  <a:pt x="44" y="11"/>
                </a:lnTo>
                <a:lnTo>
                  <a:pt x="42" y="13"/>
                </a:lnTo>
                <a:lnTo>
                  <a:pt x="37" y="9"/>
                </a:lnTo>
                <a:lnTo>
                  <a:pt x="37" y="9"/>
                </a:lnTo>
                <a:lnTo>
                  <a:pt x="33" y="17"/>
                </a:lnTo>
                <a:lnTo>
                  <a:pt x="37" y="19"/>
                </a:lnTo>
                <a:lnTo>
                  <a:pt x="37" y="19"/>
                </a:lnTo>
                <a:lnTo>
                  <a:pt x="35" y="24"/>
                </a:lnTo>
                <a:lnTo>
                  <a:pt x="29" y="24"/>
                </a:lnTo>
                <a:lnTo>
                  <a:pt x="29" y="24"/>
                </a:lnTo>
                <a:lnTo>
                  <a:pt x="29" y="31"/>
                </a:lnTo>
                <a:lnTo>
                  <a:pt x="33" y="33"/>
                </a:lnTo>
                <a:lnTo>
                  <a:pt x="33" y="33"/>
                </a:lnTo>
                <a:lnTo>
                  <a:pt x="35" y="37"/>
                </a:lnTo>
                <a:lnTo>
                  <a:pt x="29" y="41"/>
                </a:lnTo>
                <a:lnTo>
                  <a:pt x="29" y="41"/>
                </a:lnTo>
                <a:lnTo>
                  <a:pt x="33" y="46"/>
                </a:lnTo>
                <a:lnTo>
                  <a:pt x="38" y="46"/>
                </a:lnTo>
                <a:lnTo>
                  <a:pt x="38" y="46"/>
                </a:lnTo>
                <a:lnTo>
                  <a:pt x="40" y="48"/>
                </a:lnTo>
                <a:lnTo>
                  <a:pt x="40" y="48"/>
                </a:lnTo>
                <a:lnTo>
                  <a:pt x="40" y="50"/>
                </a:lnTo>
                <a:lnTo>
                  <a:pt x="38" y="53"/>
                </a:lnTo>
                <a:lnTo>
                  <a:pt x="38" y="53"/>
                </a:lnTo>
                <a:lnTo>
                  <a:pt x="44" y="59"/>
                </a:lnTo>
                <a:lnTo>
                  <a:pt x="48" y="55"/>
                </a:lnTo>
                <a:lnTo>
                  <a:pt x="48" y="55"/>
                </a:lnTo>
                <a:lnTo>
                  <a:pt x="53" y="57"/>
                </a:lnTo>
                <a:lnTo>
                  <a:pt x="53" y="61"/>
                </a:lnTo>
                <a:lnTo>
                  <a:pt x="53" y="61"/>
                </a:lnTo>
                <a:lnTo>
                  <a:pt x="60" y="63"/>
                </a:lnTo>
                <a:lnTo>
                  <a:pt x="60" y="57"/>
                </a:lnTo>
                <a:lnTo>
                  <a:pt x="60" y="57"/>
                </a:lnTo>
                <a:lnTo>
                  <a:pt x="66" y="57"/>
                </a:lnTo>
                <a:lnTo>
                  <a:pt x="68" y="61"/>
                </a:lnTo>
                <a:lnTo>
                  <a:pt x="68" y="61"/>
                </a:lnTo>
                <a:lnTo>
                  <a:pt x="75" y="57"/>
                </a:lnTo>
                <a:lnTo>
                  <a:pt x="73" y="53"/>
                </a:lnTo>
                <a:lnTo>
                  <a:pt x="73" y="53"/>
                </a:lnTo>
                <a:lnTo>
                  <a:pt x="75" y="52"/>
                </a:lnTo>
                <a:lnTo>
                  <a:pt x="75" y="52"/>
                </a:lnTo>
                <a:lnTo>
                  <a:pt x="79" y="50"/>
                </a:lnTo>
                <a:lnTo>
                  <a:pt x="82" y="53"/>
                </a:lnTo>
                <a:lnTo>
                  <a:pt x="82" y="53"/>
                </a:lnTo>
                <a:lnTo>
                  <a:pt x="86" y="46"/>
                </a:lnTo>
                <a:lnTo>
                  <a:pt x="82" y="42"/>
                </a:lnTo>
                <a:lnTo>
                  <a:pt x="82" y="42"/>
                </a:lnTo>
                <a:lnTo>
                  <a:pt x="84" y="39"/>
                </a:lnTo>
                <a:lnTo>
                  <a:pt x="90" y="39"/>
                </a:lnTo>
                <a:lnTo>
                  <a:pt x="90" y="39"/>
                </a:lnTo>
                <a:lnTo>
                  <a:pt x="90" y="31"/>
                </a:lnTo>
                <a:lnTo>
                  <a:pt x="86" y="30"/>
                </a:lnTo>
                <a:lnTo>
                  <a:pt x="86" y="30"/>
                </a:lnTo>
                <a:lnTo>
                  <a:pt x="84" y="24"/>
                </a:lnTo>
                <a:lnTo>
                  <a:pt x="90" y="22"/>
                </a:lnTo>
                <a:lnTo>
                  <a:pt x="90" y="22"/>
                </a:lnTo>
                <a:lnTo>
                  <a:pt x="86" y="15"/>
                </a:lnTo>
                <a:lnTo>
                  <a:pt x="81" y="17"/>
                </a:lnTo>
                <a:lnTo>
                  <a:pt x="81" y="17"/>
                </a:lnTo>
                <a:lnTo>
                  <a:pt x="81" y="15"/>
                </a:lnTo>
                <a:lnTo>
                  <a:pt x="81" y="15"/>
                </a:lnTo>
                <a:lnTo>
                  <a:pt x="79" y="13"/>
                </a:lnTo>
                <a:lnTo>
                  <a:pt x="81" y="9"/>
                </a:lnTo>
                <a:lnTo>
                  <a:pt x="81" y="9"/>
                </a:lnTo>
                <a:lnTo>
                  <a:pt x="75" y="4"/>
                </a:lnTo>
                <a:lnTo>
                  <a:pt x="71" y="8"/>
                </a:lnTo>
                <a:lnTo>
                  <a:pt x="71" y="8"/>
                </a:lnTo>
                <a:lnTo>
                  <a:pt x="66" y="6"/>
                </a:lnTo>
                <a:lnTo>
                  <a:pt x="66" y="6"/>
                </a:lnTo>
                <a:close/>
                <a:moveTo>
                  <a:pt x="60" y="20"/>
                </a:moveTo>
                <a:lnTo>
                  <a:pt x="60" y="20"/>
                </a:lnTo>
                <a:lnTo>
                  <a:pt x="66" y="22"/>
                </a:lnTo>
                <a:lnTo>
                  <a:pt x="68" y="24"/>
                </a:lnTo>
                <a:lnTo>
                  <a:pt x="68" y="24"/>
                </a:lnTo>
                <a:lnTo>
                  <a:pt x="70" y="28"/>
                </a:lnTo>
                <a:lnTo>
                  <a:pt x="71" y="33"/>
                </a:lnTo>
                <a:lnTo>
                  <a:pt x="71" y="33"/>
                </a:lnTo>
                <a:lnTo>
                  <a:pt x="70" y="37"/>
                </a:lnTo>
                <a:lnTo>
                  <a:pt x="66" y="41"/>
                </a:lnTo>
                <a:lnTo>
                  <a:pt x="66" y="41"/>
                </a:lnTo>
                <a:lnTo>
                  <a:pt x="62" y="42"/>
                </a:lnTo>
                <a:lnTo>
                  <a:pt x="59" y="42"/>
                </a:lnTo>
                <a:lnTo>
                  <a:pt x="59" y="42"/>
                </a:lnTo>
                <a:lnTo>
                  <a:pt x="55" y="41"/>
                </a:lnTo>
                <a:lnTo>
                  <a:pt x="51" y="39"/>
                </a:lnTo>
                <a:lnTo>
                  <a:pt x="51" y="39"/>
                </a:lnTo>
                <a:lnTo>
                  <a:pt x="49" y="35"/>
                </a:lnTo>
                <a:lnTo>
                  <a:pt x="49" y="30"/>
                </a:lnTo>
                <a:lnTo>
                  <a:pt x="49" y="30"/>
                </a:lnTo>
                <a:lnTo>
                  <a:pt x="49" y="26"/>
                </a:lnTo>
                <a:lnTo>
                  <a:pt x="53" y="22"/>
                </a:lnTo>
                <a:lnTo>
                  <a:pt x="53" y="22"/>
                </a:lnTo>
                <a:lnTo>
                  <a:pt x="57" y="20"/>
                </a:lnTo>
                <a:lnTo>
                  <a:pt x="60" y="20"/>
                </a:lnTo>
                <a:lnTo>
                  <a:pt x="60" y="20"/>
                </a:lnTo>
                <a:close/>
                <a:moveTo>
                  <a:pt x="64" y="28"/>
                </a:moveTo>
                <a:lnTo>
                  <a:pt x="64" y="28"/>
                </a:lnTo>
                <a:lnTo>
                  <a:pt x="64" y="31"/>
                </a:lnTo>
                <a:lnTo>
                  <a:pt x="64" y="31"/>
                </a:lnTo>
                <a:lnTo>
                  <a:pt x="62" y="35"/>
                </a:lnTo>
                <a:lnTo>
                  <a:pt x="62" y="35"/>
                </a:lnTo>
                <a:lnTo>
                  <a:pt x="59" y="37"/>
                </a:lnTo>
                <a:lnTo>
                  <a:pt x="59" y="37"/>
                </a:lnTo>
                <a:lnTo>
                  <a:pt x="55" y="35"/>
                </a:lnTo>
                <a:lnTo>
                  <a:pt x="55" y="35"/>
                </a:lnTo>
                <a:lnTo>
                  <a:pt x="55" y="31"/>
                </a:lnTo>
                <a:lnTo>
                  <a:pt x="55" y="31"/>
                </a:lnTo>
                <a:lnTo>
                  <a:pt x="57" y="28"/>
                </a:lnTo>
                <a:lnTo>
                  <a:pt x="57" y="28"/>
                </a:lnTo>
                <a:lnTo>
                  <a:pt x="60" y="26"/>
                </a:lnTo>
                <a:lnTo>
                  <a:pt x="60" y="26"/>
                </a:lnTo>
                <a:lnTo>
                  <a:pt x="64" y="28"/>
                </a:lnTo>
                <a:lnTo>
                  <a:pt x="64" y="28"/>
                </a:lnTo>
                <a:close/>
                <a:moveTo>
                  <a:pt x="73" y="20"/>
                </a:moveTo>
                <a:lnTo>
                  <a:pt x="73" y="20"/>
                </a:lnTo>
                <a:lnTo>
                  <a:pt x="77" y="26"/>
                </a:lnTo>
                <a:lnTo>
                  <a:pt x="77" y="33"/>
                </a:lnTo>
                <a:lnTo>
                  <a:pt x="77" y="33"/>
                </a:lnTo>
                <a:lnTo>
                  <a:pt x="75" y="39"/>
                </a:lnTo>
                <a:lnTo>
                  <a:pt x="70" y="44"/>
                </a:lnTo>
                <a:lnTo>
                  <a:pt x="70" y="44"/>
                </a:lnTo>
                <a:lnTo>
                  <a:pt x="64" y="48"/>
                </a:lnTo>
                <a:lnTo>
                  <a:pt x="59" y="48"/>
                </a:lnTo>
                <a:lnTo>
                  <a:pt x="59" y="48"/>
                </a:lnTo>
                <a:lnTo>
                  <a:pt x="51" y="46"/>
                </a:lnTo>
                <a:lnTo>
                  <a:pt x="46" y="42"/>
                </a:lnTo>
                <a:lnTo>
                  <a:pt x="46" y="42"/>
                </a:lnTo>
                <a:lnTo>
                  <a:pt x="44" y="37"/>
                </a:lnTo>
                <a:lnTo>
                  <a:pt x="42" y="30"/>
                </a:lnTo>
                <a:lnTo>
                  <a:pt x="42" y="30"/>
                </a:lnTo>
                <a:lnTo>
                  <a:pt x="44" y="22"/>
                </a:lnTo>
                <a:lnTo>
                  <a:pt x="49" y="19"/>
                </a:lnTo>
                <a:lnTo>
                  <a:pt x="49" y="19"/>
                </a:lnTo>
                <a:lnTo>
                  <a:pt x="55" y="15"/>
                </a:lnTo>
                <a:lnTo>
                  <a:pt x="62" y="15"/>
                </a:lnTo>
                <a:lnTo>
                  <a:pt x="62" y="15"/>
                </a:lnTo>
                <a:lnTo>
                  <a:pt x="68" y="17"/>
                </a:lnTo>
                <a:lnTo>
                  <a:pt x="73" y="20"/>
                </a:lnTo>
                <a:lnTo>
                  <a:pt x="73" y="20"/>
                </a:lnTo>
                <a:close/>
                <a:moveTo>
                  <a:pt x="44" y="88"/>
                </a:moveTo>
                <a:lnTo>
                  <a:pt x="44" y="88"/>
                </a:lnTo>
                <a:lnTo>
                  <a:pt x="38" y="90"/>
                </a:lnTo>
                <a:lnTo>
                  <a:pt x="33" y="92"/>
                </a:lnTo>
                <a:lnTo>
                  <a:pt x="33" y="92"/>
                </a:lnTo>
                <a:lnTo>
                  <a:pt x="29" y="97"/>
                </a:lnTo>
                <a:lnTo>
                  <a:pt x="27" y="105"/>
                </a:lnTo>
                <a:lnTo>
                  <a:pt x="27" y="105"/>
                </a:lnTo>
                <a:lnTo>
                  <a:pt x="29" y="110"/>
                </a:lnTo>
                <a:lnTo>
                  <a:pt x="33" y="116"/>
                </a:lnTo>
                <a:lnTo>
                  <a:pt x="33" y="116"/>
                </a:lnTo>
                <a:lnTo>
                  <a:pt x="38" y="119"/>
                </a:lnTo>
                <a:lnTo>
                  <a:pt x="44" y="119"/>
                </a:lnTo>
                <a:lnTo>
                  <a:pt x="44" y="119"/>
                </a:lnTo>
                <a:lnTo>
                  <a:pt x="51" y="119"/>
                </a:lnTo>
                <a:lnTo>
                  <a:pt x="55" y="116"/>
                </a:lnTo>
                <a:lnTo>
                  <a:pt x="55" y="116"/>
                </a:lnTo>
                <a:lnTo>
                  <a:pt x="59" y="110"/>
                </a:lnTo>
                <a:lnTo>
                  <a:pt x="60" y="105"/>
                </a:lnTo>
                <a:lnTo>
                  <a:pt x="60" y="105"/>
                </a:lnTo>
                <a:lnTo>
                  <a:pt x="59" y="97"/>
                </a:lnTo>
                <a:lnTo>
                  <a:pt x="55" y="92"/>
                </a:lnTo>
                <a:lnTo>
                  <a:pt x="55" y="92"/>
                </a:lnTo>
                <a:lnTo>
                  <a:pt x="51" y="90"/>
                </a:lnTo>
                <a:lnTo>
                  <a:pt x="44" y="88"/>
                </a:lnTo>
                <a:lnTo>
                  <a:pt x="44" y="88"/>
                </a:lnTo>
                <a:close/>
                <a:moveTo>
                  <a:pt x="49" y="99"/>
                </a:moveTo>
                <a:lnTo>
                  <a:pt x="49" y="99"/>
                </a:lnTo>
                <a:lnTo>
                  <a:pt x="48" y="97"/>
                </a:lnTo>
                <a:lnTo>
                  <a:pt x="44" y="97"/>
                </a:lnTo>
                <a:lnTo>
                  <a:pt x="44" y="97"/>
                </a:lnTo>
                <a:lnTo>
                  <a:pt x="42" y="97"/>
                </a:lnTo>
                <a:lnTo>
                  <a:pt x="38" y="99"/>
                </a:lnTo>
                <a:lnTo>
                  <a:pt x="38" y="99"/>
                </a:lnTo>
                <a:lnTo>
                  <a:pt x="38" y="101"/>
                </a:lnTo>
                <a:lnTo>
                  <a:pt x="37" y="105"/>
                </a:lnTo>
                <a:lnTo>
                  <a:pt x="37" y="105"/>
                </a:lnTo>
                <a:lnTo>
                  <a:pt x="38" y="107"/>
                </a:lnTo>
                <a:lnTo>
                  <a:pt x="38" y="110"/>
                </a:lnTo>
                <a:lnTo>
                  <a:pt x="38" y="110"/>
                </a:lnTo>
                <a:lnTo>
                  <a:pt x="42" y="110"/>
                </a:lnTo>
                <a:lnTo>
                  <a:pt x="44" y="112"/>
                </a:lnTo>
                <a:lnTo>
                  <a:pt x="44" y="112"/>
                </a:lnTo>
                <a:lnTo>
                  <a:pt x="48" y="110"/>
                </a:lnTo>
                <a:lnTo>
                  <a:pt x="49" y="110"/>
                </a:lnTo>
                <a:lnTo>
                  <a:pt x="49" y="110"/>
                </a:lnTo>
                <a:lnTo>
                  <a:pt x="51" y="107"/>
                </a:lnTo>
                <a:lnTo>
                  <a:pt x="51" y="105"/>
                </a:lnTo>
                <a:lnTo>
                  <a:pt x="51" y="105"/>
                </a:lnTo>
                <a:lnTo>
                  <a:pt x="51" y="101"/>
                </a:lnTo>
                <a:lnTo>
                  <a:pt x="49" y="99"/>
                </a:lnTo>
                <a:lnTo>
                  <a:pt x="49" y="99"/>
                </a:lnTo>
                <a:close/>
                <a:moveTo>
                  <a:pt x="62" y="86"/>
                </a:moveTo>
                <a:lnTo>
                  <a:pt x="62" y="86"/>
                </a:lnTo>
                <a:lnTo>
                  <a:pt x="55" y="81"/>
                </a:lnTo>
                <a:lnTo>
                  <a:pt x="44" y="79"/>
                </a:lnTo>
                <a:lnTo>
                  <a:pt x="44" y="79"/>
                </a:lnTo>
                <a:lnTo>
                  <a:pt x="35" y="81"/>
                </a:lnTo>
                <a:lnTo>
                  <a:pt x="27" y="86"/>
                </a:lnTo>
                <a:lnTo>
                  <a:pt x="27" y="86"/>
                </a:lnTo>
                <a:lnTo>
                  <a:pt x="22" y="94"/>
                </a:lnTo>
                <a:lnTo>
                  <a:pt x="20" y="105"/>
                </a:lnTo>
                <a:lnTo>
                  <a:pt x="20" y="105"/>
                </a:lnTo>
                <a:lnTo>
                  <a:pt x="22" y="114"/>
                </a:lnTo>
                <a:lnTo>
                  <a:pt x="27" y="121"/>
                </a:lnTo>
                <a:lnTo>
                  <a:pt x="27" y="121"/>
                </a:lnTo>
                <a:lnTo>
                  <a:pt x="35" y="127"/>
                </a:lnTo>
                <a:lnTo>
                  <a:pt x="44" y="129"/>
                </a:lnTo>
                <a:lnTo>
                  <a:pt x="44" y="129"/>
                </a:lnTo>
                <a:lnTo>
                  <a:pt x="55" y="127"/>
                </a:lnTo>
                <a:lnTo>
                  <a:pt x="62" y="121"/>
                </a:lnTo>
                <a:lnTo>
                  <a:pt x="62" y="121"/>
                </a:lnTo>
                <a:lnTo>
                  <a:pt x="68" y="114"/>
                </a:lnTo>
                <a:lnTo>
                  <a:pt x="70" y="105"/>
                </a:lnTo>
                <a:lnTo>
                  <a:pt x="70" y="105"/>
                </a:lnTo>
                <a:lnTo>
                  <a:pt x="68" y="94"/>
                </a:lnTo>
                <a:lnTo>
                  <a:pt x="62" y="86"/>
                </a:lnTo>
                <a:lnTo>
                  <a:pt x="62" y="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6" name="任意多边形 33">
            <a:extLst>
              <a:ext uri="{FF2B5EF4-FFF2-40B4-BE49-F238E27FC236}">
                <a16:creationId xmlns:a16="http://schemas.microsoft.com/office/drawing/2014/main" id="{C5E82641-9313-2D4F-B29A-EA77853CE431}"/>
              </a:ext>
            </a:extLst>
          </p:cNvPr>
          <p:cNvSpPr/>
          <p:nvPr/>
        </p:nvSpPr>
        <p:spPr bwMode="auto">
          <a:xfrm>
            <a:off x="7465171" y="4368963"/>
            <a:ext cx="1397246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38">
            <a:extLst>
              <a:ext uri="{FF2B5EF4-FFF2-40B4-BE49-F238E27FC236}">
                <a16:creationId xmlns:a16="http://schemas.microsoft.com/office/drawing/2014/main" id="{3D68CEBF-EF1B-264F-A849-891F827B577D}"/>
              </a:ext>
            </a:extLst>
          </p:cNvPr>
          <p:cNvSpPr txBox="1"/>
          <p:nvPr/>
        </p:nvSpPr>
        <p:spPr>
          <a:xfrm>
            <a:off x="7459912" y="5276962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对游戏进行测试，修复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bug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Freeform 327">
            <a:extLst>
              <a:ext uri="{FF2B5EF4-FFF2-40B4-BE49-F238E27FC236}">
                <a16:creationId xmlns:a16="http://schemas.microsoft.com/office/drawing/2014/main" id="{75D91FFF-02BF-6746-A50B-DBBBB2CA8839}"/>
              </a:ext>
            </a:extLst>
          </p:cNvPr>
          <p:cNvSpPr>
            <a:spLocks noEditPoints="1"/>
          </p:cNvSpPr>
          <p:nvPr/>
        </p:nvSpPr>
        <p:spPr bwMode="auto">
          <a:xfrm>
            <a:off x="7926721" y="4761165"/>
            <a:ext cx="414248" cy="355470"/>
          </a:xfrm>
          <a:custGeom>
            <a:avLst/>
            <a:gdLst>
              <a:gd name="T0" fmla="*/ 75 w 148"/>
              <a:gd name="T1" fmla="*/ 57 h 127"/>
              <a:gd name="T2" fmla="*/ 73 w 148"/>
              <a:gd name="T3" fmla="*/ 57 h 127"/>
              <a:gd name="T4" fmla="*/ 7 w 148"/>
              <a:gd name="T5" fmla="*/ 37 h 127"/>
              <a:gd name="T6" fmla="*/ 24 w 148"/>
              <a:gd name="T7" fmla="*/ 13 h 127"/>
              <a:gd name="T8" fmla="*/ 92 w 148"/>
              <a:gd name="T9" fmla="*/ 13 h 127"/>
              <a:gd name="T10" fmla="*/ 128 w 148"/>
              <a:gd name="T11" fmla="*/ 37 h 127"/>
              <a:gd name="T12" fmla="*/ 134 w 148"/>
              <a:gd name="T13" fmla="*/ 6 h 127"/>
              <a:gd name="T14" fmla="*/ 128 w 148"/>
              <a:gd name="T15" fmla="*/ 0 h 127"/>
              <a:gd name="T16" fmla="*/ 55 w 148"/>
              <a:gd name="T17" fmla="*/ 0 h 127"/>
              <a:gd name="T18" fmla="*/ 15 w 148"/>
              <a:gd name="T19" fmla="*/ 0 h 127"/>
              <a:gd name="T20" fmla="*/ 7 w 148"/>
              <a:gd name="T21" fmla="*/ 37 h 127"/>
              <a:gd name="T22" fmla="*/ 141 w 148"/>
              <a:gd name="T23" fmla="*/ 42 h 127"/>
              <a:gd name="T24" fmla="*/ 148 w 148"/>
              <a:gd name="T25" fmla="*/ 103 h 127"/>
              <a:gd name="T26" fmla="*/ 143 w 148"/>
              <a:gd name="T27" fmla="*/ 127 h 127"/>
              <a:gd name="T28" fmla="*/ 114 w 148"/>
              <a:gd name="T29" fmla="*/ 103 h 127"/>
              <a:gd name="T30" fmla="*/ 35 w 148"/>
              <a:gd name="T31" fmla="*/ 127 h 127"/>
              <a:gd name="T32" fmla="*/ 5 w 148"/>
              <a:gd name="T33" fmla="*/ 103 h 127"/>
              <a:gd name="T34" fmla="*/ 0 w 148"/>
              <a:gd name="T35" fmla="*/ 57 h 127"/>
              <a:gd name="T36" fmla="*/ 7 w 148"/>
              <a:gd name="T37" fmla="*/ 39 h 127"/>
              <a:gd name="T38" fmla="*/ 70 w 148"/>
              <a:gd name="T39" fmla="*/ 39 h 127"/>
              <a:gd name="T40" fmla="*/ 128 w 148"/>
              <a:gd name="T41" fmla="*/ 39 h 127"/>
              <a:gd name="T42" fmla="*/ 141 w 148"/>
              <a:gd name="T43" fmla="*/ 42 h 127"/>
              <a:gd name="T44" fmla="*/ 20 w 148"/>
              <a:gd name="T45" fmla="*/ 59 h 127"/>
              <a:gd name="T46" fmla="*/ 16 w 148"/>
              <a:gd name="T47" fmla="*/ 61 h 127"/>
              <a:gd name="T48" fmla="*/ 9 w 148"/>
              <a:gd name="T49" fmla="*/ 66 h 127"/>
              <a:gd name="T50" fmla="*/ 9 w 148"/>
              <a:gd name="T51" fmla="*/ 70 h 127"/>
              <a:gd name="T52" fmla="*/ 13 w 148"/>
              <a:gd name="T53" fmla="*/ 77 h 127"/>
              <a:gd name="T54" fmla="*/ 20 w 148"/>
              <a:gd name="T55" fmla="*/ 81 h 127"/>
              <a:gd name="T56" fmla="*/ 24 w 148"/>
              <a:gd name="T57" fmla="*/ 81 h 127"/>
              <a:gd name="T58" fmla="*/ 29 w 148"/>
              <a:gd name="T59" fmla="*/ 74 h 127"/>
              <a:gd name="T60" fmla="*/ 31 w 148"/>
              <a:gd name="T61" fmla="*/ 70 h 127"/>
              <a:gd name="T62" fmla="*/ 27 w 148"/>
              <a:gd name="T63" fmla="*/ 63 h 127"/>
              <a:gd name="T64" fmla="*/ 20 w 148"/>
              <a:gd name="T65" fmla="*/ 59 h 127"/>
              <a:gd name="T66" fmla="*/ 126 w 148"/>
              <a:gd name="T67" fmla="*/ 59 h 127"/>
              <a:gd name="T68" fmla="*/ 121 w 148"/>
              <a:gd name="T69" fmla="*/ 61 h 127"/>
              <a:gd name="T70" fmla="*/ 115 w 148"/>
              <a:gd name="T71" fmla="*/ 66 h 127"/>
              <a:gd name="T72" fmla="*/ 115 w 148"/>
              <a:gd name="T73" fmla="*/ 70 h 127"/>
              <a:gd name="T74" fmla="*/ 117 w 148"/>
              <a:gd name="T75" fmla="*/ 77 h 127"/>
              <a:gd name="T76" fmla="*/ 126 w 148"/>
              <a:gd name="T77" fmla="*/ 81 h 127"/>
              <a:gd name="T78" fmla="*/ 130 w 148"/>
              <a:gd name="T79" fmla="*/ 81 h 127"/>
              <a:gd name="T80" fmla="*/ 136 w 148"/>
              <a:gd name="T81" fmla="*/ 74 h 127"/>
              <a:gd name="T82" fmla="*/ 137 w 148"/>
              <a:gd name="T83" fmla="*/ 70 h 127"/>
              <a:gd name="T84" fmla="*/ 134 w 148"/>
              <a:gd name="T85" fmla="*/ 63 h 127"/>
              <a:gd name="T86" fmla="*/ 126 w 148"/>
              <a:gd name="T87" fmla="*/ 59 h 127"/>
              <a:gd name="T88" fmla="*/ 44 w 148"/>
              <a:gd name="T89" fmla="*/ 64 h 127"/>
              <a:gd name="T90" fmla="*/ 103 w 148"/>
              <a:gd name="T91" fmla="*/ 90 h 127"/>
              <a:gd name="T92" fmla="*/ 44 w 148"/>
              <a:gd name="T93" fmla="*/ 64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8" h="127">
                <a:moveTo>
                  <a:pt x="73" y="57"/>
                </a:moveTo>
                <a:lnTo>
                  <a:pt x="75" y="57"/>
                </a:lnTo>
                <a:lnTo>
                  <a:pt x="73" y="57"/>
                </a:lnTo>
                <a:lnTo>
                  <a:pt x="73" y="57"/>
                </a:lnTo>
                <a:lnTo>
                  <a:pt x="73" y="57"/>
                </a:lnTo>
                <a:close/>
                <a:moveTo>
                  <a:pt x="7" y="37"/>
                </a:moveTo>
                <a:lnTo>
                  <a:pt x="18" y="37"/>
                </a:lnTo>
                <a:lnTo>
                  <a:pt x="24" y="13"/>
                </a:lnTo>
                <a:lnTo>
                  <a:pt x="55" y="13"/>
                </a:lnTo>
                <a:lnTo>
                  <a:pt x="92" y="13"/>
                </a:lnTo>
                <a:lnTo>
                  <a:pt x="123" y="13"/>
                </a:lnTo>
                <a:lnTo>
                  <a:pt x="128" y="37"/>
                </a:lnTo>
                <a:lnTo>
                  <a:pt x="141" y="37"/>
                </a:lnTo>
                <a:lnTo>
                  <a:pt x="134" y="6"/>
                </a:lnTo>
                <a:lnTo>
                  <a:pt x="134" y="0"/>
                </a:lnTo>
                <a:lnTo>
                  <a:pt x="128" y="0"/>
                </a:lnTo>
                <a:lnTo>
                  <a:pt x="92" y="0"/>
                </a:lnTo>
                <a:lnTo>
                  <a:pt x="55" y="0"/>
                </a:lnTo>
                <a:lnTo>
                  <a:pt x="18" y="0"/>
                </a:lnTo>
                <a:lnTo>
                  <a:pt x="15" y="0"/>
                </a:lnTo>
                <a:lnTo>
                  <a:pt x="13" y="6"/>
                </a:lnTo>
                <a:lnTo>
                  <a:pt x="7" y="37"/>
                </a:lnTo>
                <a:lnTo>
                  <a:pt x="7" y="37"/>
                </a:lnTo>
                <a:close/>
                <a:moveTo>
                  <a:pt x="141" y="42"/>
                </a:moveTo>
                <a:lnTo>
                  <a:pt x="148" y="57"/>
                </a:lnTo>
                <a:lnTo>
                  <a:pt x="148" y="103"/>
                </a:lnTo>
                <a:lnTo>
                  <a:pt x="143" y="103"/>
                </a:lnTo>
                <a:lnTo>
                  <a:pt x="143" y="127"/>
                </a:lnTo>
                <a:lnTo>
                  <a:pt x="114" y="127"/>
                </a:lnTo>
                <a:lnTo>
                  <a:pt x="114" y="103"/>
                </a:lnTo>
                <a:lnTo>
                  <a:pt x="35" y="103"/>
                </a:lnTo>
                <a:lnTo>
                  <a:pt x="35" y="127"/>
                </a:lnTo>
                <a:lnTo>
                  <a:pt x="5" y="127"/>
                </a:lnTo>
                <a:lnTo>
                  <a:pt x="5" y="103"/>
                </a:lnTo>
                <a:lnTo>
                  <a:pt x="0" y="103"/>
                </a:lnTo>
                <a:lnTo>
                  <a:pt x="0" y="57"/>
                </a:lnTo>
                <a:lnTo>
                  <a:pt x="5" y="42"/>
                </a:lnTo>
                <a:lnTo>
                  <a:pt x="7" y="39"/>
                </a:lnTo>
                <a:lnTo>
                  <a:pt x="18" y="39"/>
                </a:lnTo>
                <a:lnTo>
                  <a:pt x="70" y="39"/>
                </a:lnTo>
                <a:lnTo>
                  <a:pt x="79" y="39"/>
                </a:lnTo>
                <a:lnTo>
                  <a:pt x="128" y="39"/>
                </a:lnTo>
                <a:lnTo>
                  <a:pt x="141" y="39"/>
                </a:lnTo>
                <a:lnTo>
                  <a:pt x="141" y="42"/>
                </a:lnTo>
                <a:lnTo>
                  <a:pt x="141" y="42"/>
                </a:lnTo>
                <a:close/>
                <a:moveTo>
                  <a:pt x="20" y="59"/>
                </a:moveTo>
                <a:lnTo>
                  <a:pt x="20" y="59"/>
                </a:lnTo>
                <a:lnTo>
                  <a:pt x="16" y="61"/>
                </a:lnTo>
                <a:lnTo>
                  <a:pt x="13" y="63"/>
                </a:lnTo>
                <a:lnTo>
                  <a:pt x="9" y="66"/>
                </a:lnTo>
                <a:lnTo>
                  <a:pt x="9" y="70"/>
                </a:lnTo>
                <a:lnTo>
                  <a:pt x="9" y="70"/>
                </a:lnTo>
                <a:lnTo>
                  <a:pt x="9" y="74"/>
                </a:lnTo>
                <a:lnTo>
                  <a:pt x="13" y="77"/>
                </a:lnTo>
                <a:lnTo>
                  <a:pt x="16" y="81"/>
                </a:lnTo>
                <a:lnTo>
                  <a:pt x="20" y="81"/>
                </a:lnTo>
                <a:lnTo>
                  <a:pt x="20" y="81"/>
                </a:lnTo>
                <a:lnTo>
                  <a:pt x="24" y="81"/>
                </a:lnTo>
                <a:lnTo>
                  <a:pt x="27" y="77"/>
                </a:lnTo>
                <a:lnTo>
                  <a:pt x="29" y="74"/>
                </a:lnTo>
                <a:lnTo>
                  <a:pt x="31" y="70"/>
                </a:lnTo>
                <a:lnTo>
                  <a:pt x="31" y="70"/>
                </a:lnTo>
                <a:lnTo>
                  <a:pt x="29" y="66"/>
                </a:lnTo>
                <a:lnTo>
                  <a:pt x="27" y="63"/>
                </a:lnTo>
                <a:lnTo>
                  <a:pt x="24" y="61"/>
                </a:lnTo>
                <a:lnTo>
                  <a:pt x="20" y="59"/>
                </a:lnTo>
                <a:lnTo>
                  <a:pt x="20" y="59"/>
                </a:lnTo>
                <a:close/>
                <a:moveTo>
                  <a:pt x="126" y="59"/>
                </a:moveTo>
                <a:lnTo>
                  <a:pt x="126" y="59"/>
                </a:lnTo>
                <a:lnTo>
                  <a:pt x="121" y="61"/>
                </a:lnTo>
                <a:lnTo>
                  <a:pt x="117" y="63"/>
                </a:lnTo>
                <a:lnTo>
                  <a:pt x="115" y="66"/>
                </a:lnTo>
                <a:lnTo>
                  <a:pt x="115" y="70"/>
                </a:lnTo>
                <a:lnTo>
                  <a:pt x="115" y="70"/>
                </a:lnTo>
                <a:lnTo>
                  <a:pt x="115" y="74"/>
                </a:lnTo>
                <a:lnTo>
                  <a:pt x="117" y="77"/>
                </a:lnTo>
                <a:lnTo>
                  <a:pt x="121" y="81"/>
                </a:lnTo>
                <a:lnTo>
                  <a:pt x="126" y="81"/>
                </a:lnTo>
                <a:lnTo>
                  <a:pt x="126" y="81"/>
                </a:lnTo>
                <a:lnTo>
                  <a:pt x="130" y="81"/>
                </a:lnTo>
                <a:lnTo>
                  <a:pt x="134" y="77"/>
                </a:lnTo>
                <a:lnTo>
                  <a:pt x="136" y="74"/>
                </a:lnTo>
                <a:lnTo>
                  <a:pt x="137" y="70"/>
                </a:lnTo>
                <a:lnTo>
                  <a:pt x="137" y="70"/>
                </a:lnTo>
                <a:lnTo>
                  <a:pt x="136" y="66"/>
                </a:lnTo>
                <a:lnTo>
                  <a:pt x="134" y="63"/>
                </a:lnTo>
                <a:lnTo>
                  <a:pt x="130" y="61"/>
                </a:lnTo>
                <a:lnTo>
                  <a:pt x="126" y="59"/>
                </a:lnTo>
                <a:lnTo>
                  <a:pt x="126" y="59"/>
                </a:lnTo>
                <a:close/>
                <a:moveTo>
                  <a:pt x="44" y="64"/>
                </a:moveTo>
                <a:lnTo>
                  <a:pt x="44" y="90"/>
                </a:lnTo>
                <a:lnTo>
                  <a:pt x="103" y="90"/>
                </a:lnTo>
                <a:lnTo>
                  <a:pt x="103" y="64"/>
                </a:lnTo>
                <a:lnTo>
                  <a:pt x="44" y="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258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animBg="1"/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/>
      <p:bldP spid="23" grpId="0" animBg="1"/>
      <p:bldP spid="24" grpId="0" animBg="1"/>
      <p:bldP spid="25" grpId="0" animBg="1"/>
      <p:bldP spid="26" grpId="0" animBg="1"/>
      <p:bldP spid="27" grpId="0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核心项目组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cxnSp>
        <p:nvCxnSpPr>
          <p:cNvPr id="36" name="直接连接符 7">
            <a:extLst>
              <a:ext uri="{FF2B5EF4-FFF2-40B4-BE49-F238E27FC236}">
                <a16:creationId xmlns:a16="http://schemas.microsoft.com/office/drawing/2014/main" id="{63E55B88-1B69-4C78-B779-911648A1150F}"/>
              </a:ext>
            </a:extLst>
          </p:cNvPr>
          <p:cNvCxnSpPr>
            <a:endCxn id="39" idx="1"/>
          </p:cNvCxnSpPr>
          <p:nvPr/>
        </p:nvCxnSpPr>
        <p:spPr bwMode="auto">
          <a:xfrm flipV="1">
            <a:off x="2923387" y="4867800"/>
            <a:ext cx="5737224" cy="174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7">
            <a:extLst>
              <a:ext uri="{FF2B5EF4-FFF2-40B4-BE49-F238E27FC236}">
                <a16:creationId xmlns:a16="http://schemas.microsoft.com/office/drawing/2014/main" id="{34705F78-1995-4EDC-9463-87FE61D4749C}"/>
              </a:ext>
            </a:extLst>
          </p:cNvPr>
          <p:cNvSpPr/>
          <p:nvPr/>
        </p:nvSpPr>
        <p:spPr bwMode="auto">
          <a:xfrm>
            <a:off x="2386806" y="4518552"/>
            <a:ext cx="1397795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前端开发</a:t>
            </a:r>
          </a:p>
        </p:txBody>
      </p:sp>
      <p:sp>
        <p:nvSpPr>
          <p:cNvPr id="38" name="圆角矩形 8">
            <a:extLst>
              <a:ext uri="{FF2B5EF4-FFF2-40B4-BE49-F238E27FC236}">
                <a16:creationId xmlns:a16="http://schemas.microsoft.com/office/drawing/2014/main" id="{36D5EA13-7E9F-4369-9F7B-72E0DE3173C2}"/>
              </a:ext>
            </a:extLst>
          </p:cNvPr>
          <p:cNvSpPr/>
          <p:nvPr/>
        </p:nvSpPr>
        <p:spPr bwMode="auto">
          <a:xfrm>
            <a:off x="5364733" y="4518552"/>
            <a:ext cx="1395159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项目经理</a:t>
            </a:r>
          </a:p>
        </p:txBody>
      </p:sp>
      <p:sp>
        <p:nvSpPr>
          <p:cNvPr id="39" name="圆角矩形 9">
            <a:extLst>
              <a:ext uri="{FF2B5EF4-FFF2-40B4-BE49-F238E27FC236}">
                <a16:creationId xmlns:a16="http://schemas.microsoft.com/office/drawing/2014/main" id="{682BDFD0-78CE-470C-B2D1-46901E0021A8}"/>
              </a:ext>
            </a:extLst>
          </p:cNvPr>
          <p:cNvSpPr/>
          <p:nvPr/>
        </p:nvSpPr>
        <p:spPr bwMode="auto">
          <a:xfrm>
            <a:off x="8660611" y="4543952"/>
            <a:ext cx="1397795" cy="647695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后端开发</a:t>
            </a:r>
          </a:p>
        </p:txBody>
      </p:sp>
      <p:sp>
        <p:nvSpPr>
          <p:cNvPr id="40" name="矩形 47">
            <a:extLst>
              <a:ext uri="{FF2B5EF4-FFF2-40B4-BE49-F238E27FC236}">
                <a16:creationId xmlns:a16="http://schemas.microsoft.com/office/drawing/2014/main" id="{35496DB4-A4DF-47D7-80FA-1D9C3B7EC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615" y="5268678"/>
            <a:ext cx="3043118" cy="1276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陈骁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习过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编程，对微信开发者工具能够触类旁通，擅长设计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界面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itchFamily="34" charset="-122"/>
            </a:endParaRPr>
          </a:p>
        </p:txBody>
      </p:sp>
      <p:sp>
        <p:nvSpPr>
          <p:cNvPr id="41" name="矩形 47">
            <a:extLst>
              <a:ext uri="{FF2B5EF4-FFF2-40B4-BE49-F238E27FC236}">
                <a16:creationId xmlns:a16="http://schemas.microsoft.com/office/drawing/2014/main" id="{413BC481-EBA9-40F5-8DFF-569D7F986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549" y="5268677"/>
            <a:ext cx="3043118" cy="100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周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诚信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热爱编程、对软件开发充满好奇，对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Flappy Bird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有一定的开发经验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3FD56A-B531-4CA6-83E2-E727A9A9F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307" y="1424637"/>
            <a:ext cx="2735899" cy="27358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216EF7-F025-4EF0-8079-4FE8F0313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564" y="1440865"/>
            <a:ext cx="2735899" cy="2732099"/>
          </a:xfrm>
          <a:prstGeom prst="rect">
            <a:avLst/>
          </a:prstGeom>
        </p:spPr>
      </p:pic>
      <p:sp>
        <p:nvSpPr>
          <p:cNvPr id="50" name="矩形 47">
            <a:extLst>
              <a:ext uri="{FF2B5EF4-FFF2-40B4-BE49-F238E27FC236}">
                <a16:creationId xmlns:a16="http://schemas.microsoft.com/office/drawing/2014/main" id="{7283176D-5AF5-4A0F-82CB-6E7E2086D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6847" y="5327996"/>
            <a:ext cx="3043118" cy="100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李以昕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pPr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基础知识扎实，正在学习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，擅长举一反三。</a:t>
            </a: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7C311B48-D649-4D27-A362-D18F134B8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822" y="1424637"/>
            <a:ext cx="2735899" cy="275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4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/>
      <p:bldP spid="41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测试用户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cxnSp>
        <p:nvCxnSpPr>
          <p:cNvPr id="36" name="直接连接符 7">
            <a:extLst>
              <a:ext uri="{FF2B5EF4-FFF2-40B4-BE49-F238E27FC236}">
                <a16:creationId xmlns:a16="http://schemas.microsoft.com/office/drawing/2014/main" id="{63E55B88-1B69-4C78-B779-911648A1150F}"/>
              </a:ext>
            </a:extLst>
          </p:cNvPr>
          <p:cNvCxnSpPr>
            <a:endCxn id="39" idx="1"/>
          </p:cNvCxnSpPr>
          <p:nvPr/>
        </p:nvCxnSpPr>
        <p:spPr bwMode="auto">
          <a:xfrm flipV="1">
            <a:off x="2225807" y="1325610"/>
            <a:ext cx="5737224" cy="174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7">
            <a:extLst>
              <a:ext uri="{FF2B5EF4-FFF2-40B4-BE49-F238E27FC236}">
                <a16:creationId xmlns:a16="http://schemas.microsoft.com/office/drawing/2014/main" id="{34705F78-1995-4EDC-9463-87FE61D4749C}"/>
              </a:ext>
            </a:extLst>
          </p:cNvPr>
          <p:cNvSpPr/>
          <p:nvPr/>
        </p:nvSpPr>
        <p:spPr bwMode="auto">
          <a:xfrm>
            <a:off x="1689226" y="976362"/>
            <a:ext cx="1397795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国贸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1802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圆角矩形 8">
            <a:extLst>
              <a:ext uri="{FF2B5EF4-FFF2-40B4-BE49-F238E27FC236}">
                <a16:creationId xmlns:a16="http://schemas.microsoft.com/office/drawing/2014/main" id="{36D5EA13-7E9F-4369-9F7B-72E0DE3173C2}"/>
              </a:ext>
            </a:extLst>
          </p:cNvPr>
          <p:cNvSpPr/>
          <p:nvPr/>
        </p:nvSpPr>
        <p:spPr bwMode="auto">
          <a:xfrm>
            <a:off x="4667153" y="976362"/>
            <a:ext cx="1395159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最终用户</a:t>
            </a:r>
          </a:p>
        </p:txBody>
      </p:sp>
      <p:sp>
        <p:nvSpPr>
          <p:cNvPr id="39" name="圆角矩形 9">
            <a:extLst>
              <a:ext uri="{FF2B5EF4-FFF2-40B4-BE49-F238E27FC236}">
                <a16:creationId xmlns:a16="http://schemas.microsoft.com/office/drawing/2014/main" id="{682BDFD0-78CE-470C-B2D1-46901E0021A8}"/>
              </a:ext>
            </a:extLst>
          </p:cNvPr>
          <p:cNvSpPr/>
          <p:nvPr/>
        </p:nvSpPr>
        <p:spPr bwMode="auto">
          <a:xfrm>
            <a:off x="7963031" y="1001762"/>
            <a:ext cx="1397795" cy="647695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金融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1802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矩形 47">
            <a:extLst>
              <a:ext uri="{FF2B5EF4-FFF2-40B4-BE49-F238E27FC236}">
                <a16:creationId xmlns:a16="http://schemas.microsoft.com/office/drawing/2014/main" id="{35496DB4-A4DF-47D7-80FA-1D9C3B7EC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035" y="1726488"/>
            <a:ext cx="3043118" cy="144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尹梦静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女生，审美较高，可以对游戏的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界面的布局和设计，整体美工提出改进意见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itchFamily="34" charset="-122"/>
            </a:endParaRPr>
          </a:p>
        </p:txBody>
      </p:sp>
      <p:sp>
        <p:nvSpPr>
          <p:cNvPr id="41" name="矩形 47">
            <a:extLst>
              <a:ext uri="{FF2B5EF4-FFF2-40B4-BE49-F238E27FC236}">
                <a16:creationId xmlns:a16="http://schemas.microsoft.com/office/drawing/2014/main" id="{413BC481-EBA9-40F5-8DFF-569D7F986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969" y="1726487"/>
            <a:ext cx="3043118" cy="101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杨枨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有丰富的软件开发经验，能对项目研发提出高屋建瓴的指导意见</a:t>
            </a:r>
          </a:p>
        </p:txBody>
      </p:sp>
      <p:sp>
        <p:nvSpPr>
          <p:cNvPr id="50" name="矩形 47">
            <a:extLst>
              <a:ext uri="{FF2B5EF4-FFF2-40B4-BE49-F238E27FC236}">
                <a16:creationId xmlns:a16="http://schemas.microsoft.com/office/drawing/2014/main" id="{7283176D-5AF5-4A0F-82CB-6E7E2086D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9267" y="1785806"/>
            <a:ext cx="3043118" cy="1224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童子涵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游戏爱好者，对游戏自己独特的理解，可以对游戏的趣味性和可玩性进行评估</a:t>
            </a:r>
          </a:p>
        </p:txBody>
      </p:sp>
      <p:cxnSp>
        <p:nvCxnSpPr>
          <p:cNvPr id="10" name="直接连接符 7">
            <a:extLst>
              <a:ext uri="{FF2B5EF4-FFF2-40B4-BE49-F238E27FC236}">
                <a16:creationId xmlns:a16="http://schemas.microsoft.com/office/drawing/2014/main" id="{18C7B16B-F215-4693-8460-09562DA4D55A}"/>
              </a:ext>
            </a:extLst>
          </p:cNvPr>
          <p:cNvCxnSpPr>
            <a:endCxn id="13" idx="1"/>
          </p:cNvCxnSpPr>
          <p:nvPr/>
        </p:nvCxnSpPr>
        <p:spPr bwMode="auto">
          <a:xfrm flipV="1">
            <a:off x="2160616" y="4196500"/>
            <a:ext cx="5737224" cy="174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7">
            <a:extLst>
              <a:ext uri="{FF2B5EF4-FFF2-40B4-BE49-F238E27FC236}">
                <a16:creationId xmlns:a16="http://schemas.microsoft.com/office/drawing/2014/main" id="{96C3A4D9-3D76-4032-A1D1-CD5E37DEA7DC}"/>
              </a:ext>
            </a:extLst>
          </p:cNvPr>
          <p:cNvSpPr/>
          <p:nvPr/>
        </p:nvSpPr>
        <p:spPr bwMode="auto">
          <a:xfrm>
            <a:off x="1624035" y="3847252"/>
            <a:ext cx="1397795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软工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1802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圆角矩形 8">
            <a:extLst>
              <a:ext uri="{FF2B5EF4-FFF2-40B4-BE49-F238E27FC236}">
                <a16:creationId xmlns:a16="http://schemas.microsoft.com/office/drawing/2014/main" id="{3665576C-81C1-4516-B562-9C1B22688A02}"/>
              </a:ext>
            </a:extLst>
          </p:cNvPr>
          <p:cNvSpPr/>
          <p:nvPr/>
        </p:nvSpPr>
        <p:spPr bwMode="auto">
          <a:xfrm>
            <a:off x="4601962" y="3847252"/>
            <a:ext cx="1395159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自动化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1802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圆角矩形 9">
            <a:extLst>
              <a:ext uri="{FF2B5EF4-FFF2-40B4-BE49-F238E27FC236}">
                <a16:creationId xmlns:a16="http://schemas.microsoft.com/office/drawing/2014/main" id="{EEB72C62-FA5A-40B2-BBCF-A43800942E0D}"/>
              </a:ext>
            </a:extLst>
          </p:cNvPr>
          <p:cNvSpPr/>
          <p:nvPr/>
        </p:nvSpPr>
        <p:spPr bwMode="auto">
          <a:xfrm>
            <a:off x="7897840" y="3872652"/>
            <a:ext cx="1397795" cy="647695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软工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1802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 47">
            <a:extLst>
              <a:ext uri="{FF2B5EF4-FFF2-40B4-BE49-F238E27FC236}">
                <a16:creationId xmlns:a16="http://schemas.microsoft.com/office/drawing/2014/main" id="{81351A4B-1AD9-4A6B-A6C0-6EAD30A42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844" y="4597378"/>
            <a:ext cx="3043118" cy="759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朱涵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手游经验丰富，对游戏设计充满想法</a:t>
            </a:r>
          </a:p>
        </p:txBody>
      </p:sp>
      <p:sp>
        <p:nvSpPr>
          <p:cNvPr id="16" name="矩形 47">
            <a:extLst>
              <a:ext uri="{FF2B5EF4-FFF2-40B4-BE49-F238E27FC236}">
                <a16:creationId xmlns:a16="http://schemas.microsoft.com/office/drawing/2014/main" id="{3A3B6D64-7020-40EF-B442-4CBD9C144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4076" y="4656696"/>
            <a:ext cx="3043118" cy="759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陈正祎</a:t>
            </a:r>
            <a:b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游戏爱好者，对开发游戏充满兴趣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47">
            <a:extLst>
              <a:ext uri="{FF2B5EF4-FFF2-40B4-BE49-F238E27FC236}">
                <a16:creationId xmlns:a16="http://schemas.microsoft.com/office/drawing/2014/main" id="{456A02F5-FFE5-42C7-BF8E-63737C5BA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969" y="4597603"/>
            <a:ext cx="3043118" cy="101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郑航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手游资深用户，氪金玩家，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QQ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心悦二会员</a:t>
            </a:r>
          </a:p>
        </p:txBody>
      </p:sp>
    </p:spTree>
    <p:extLst>
      <p:ext uri="{BB962C8B-B14F-4D97-AF65-F5344CB8AC3E}">
        <p14:creationId xmlns:p14="http://schemas.microsoft.com/office/powerpoint/2010/main" val="217726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/>
      <p:bldP spid="41" grpId="0"/>
      <p:bldP spid="50" grpId="0"/>
      <p:bldP spid="11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03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55655" y="1582786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产品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77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4730</TotalTime>
  <Words>894</Words>
  <Application>Microsoft Office PowerPoint</Application>
  <PresentationFormat>宽屏</PresentationFormat>
  <Paragraphs>211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Source Han Sans CN</vt:lpstr>
      <vt:lpstr>DengXian</vt:lpstr>
      <vt:lpstr>思源黑体 CN Bold</vt:lpstr>
      <vt:lpstr>思源黑体 CN Regular</vt:lpstr>
      <vt:lpstr>宋体</vt:lpstr>
      <vt:lpstr>微软雅黑</vt:lpstr>
      <vt:lpstr>Arial</vt:lpstr>
      <vt:lpstr>Arial Black</vt:lpstr>
      <vt:lpstr>Calibri</vt:lpstr>
      <vt:lpstr>Corbel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诚信 周</cp:lastModifiedBy>
  <cp:revision>682</cp:revision>
  <dcterms:created xsi:type="dcterms:W3CDTF">2018-06-17T04:53:58Z</dcterms:created>
  <dcterms:modified xsi:type="dcterms:W3CDTF">2020-10-22T06:11:28Z</dcterms:modified>
</cp:coreProperties>
</file>