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06" r:id="rId2"/>
    <p:sldId id="260" r:id="rId3"/>
    <p:sldId id="258" r:id="rId4"/>
    <p:sldId id="426" r:id="rId5"/>
    <p:sldId id="427" r:id="rId6"/>
    <p:sldId id="429" r:id="rId7"/>
    <p:sldId id="367" r:id="rId8"/>
    <p:sldId id="396" r:id="rId9"/>
    <p:sldId id="380" r:id="rId10"/>
    <p:sldId id="397" r:id="rId11"/>
    <p:sldId id="399" r:id="rId12"/>
    <p:sldId id="375" r:id="rId13"/>
    <p:sldId id="430" r:id="rId14"/>
    <p:sldId id="431" r:id="rId15"/>
    <p:sldId id="381" r:id="rId16"/>
    <p:sldId id="433" r:id="rId17"/>
    <p:sldId id="400" r:id="rId18"/>
    <p:sldId id="401" r:id="rId19"/>
    <p:sldId id="404" r:id="rId20"/>
    <p:sldId id="432" r:id="rId21"/>
    <p:sldId id="407" r:id="rId22"/>
    <p:sldId id="409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4089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D3DD"/>
    <a:srgbClr val="66B5C4"/>
    <a:srgbClr val="C8E0E0"/>
    <a:srgbClr val="D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271"/>
  </p:normalViewPr>
  <p:slideViewPr>
    <p:cSldViewPr snapToGrid="0" snapToObjects="1">
      <p:cViewPr varScale="1">
        <p:scale>
          <a:sx n="86" d="100"/>
          <a:sy n="86" d="100"/>
        </p:scale>
        <p:origin x="1066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2T17:10:06.271" idx="1">
    <p:pos x="6998" y="776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927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 rot="10800000">
            <a:off x="-1901715" y="106947"/>
            <a:ext cx="2716508" cy="456773"/>
            <a:chOff x="6740619" y="5558547"/>
            <a:chExt cx="7728078" cy="1299453"/>
          </a:xfrm>
        </p:grpSpPr>
        <p:sp>
          <p:nvSpPr>
            <p:cNvPr id="3" name="平行四边形 2"/>
            <p:cNvSpPr/>
            <p:nvPr userDrawn="1"/>
          </p:nvSpPr>
          <p:spPr>
            <a:xfrm>
              <a:off x="6740619" y="5715776"/>
              <a:ext cx="5183472" cy="997705"/>
            </a:xfrm>
            <a:prstGeom prst="parallelogram">
              <a:avLst>
                <a:gd name="adj" fmla="val 65230"/>
              </a:avLst>
            </a:prstGeom>
            <a:solidFill>
              <a:srgbClr val="66B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平行四边形 4"/>
            <p:cNvSpPr/>
            <p:nvPr userDrawn="1"/>
          </p:nvSpPr>
          <p:spPr>
            <a:xfrm>
              <a:off x="7717520" y="5558547"/>
              <a:ext cx="6751177" cy="1299453"/>
            </a:xfrm>
            <a:prstGeom prst="parallelogram">
              <a:avLst>
                <a:gd name="adj" fmla="val 6523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/>
          <p:cNvSpPr txBox="1"/>
          <p:nvPr userDrawn="1"/>
        </p:nvSpPr>
        <p:spPr>
          <a:xfrm>
            <a:off x="250704" y="1391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2405AB0-7A7C-AE42-8538-6C2CEFB0B67D}" type="slidenum">
              <a:rPr kumimoji="1" lang="zh-CN" altLang="en-US" i="1">
                <a:solidFill>
                  <a:schemeClr val="bg1"/>
                </a:solidFill>
              </a:rPr>
              <a:t>‹#›</a:t>
            </a:fld>
            <a:endParaRPr kumimoji="1" lang="zh-CN" altLang="en-US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 userDrawn="1"/>
        </p:nvSpPr>
        <p:spPr>
          <a:xfrm rot="13502129" flipV="1">
            <a:off x="-1115477" y="-3282843"/>
            <a:ext cx="6486441" cy="648644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8097871">
            <a:off x="6104837" y="5907266"/>
            <a:ext cx="1914102" cy="1901468"/>
          </a:xfrm>
          <a:prstGeom prst="rtTriangle">
            <a:avLst/>
          </a:prstGeom>
          <a:solidFill>
            <a:srgbClr val="A3D3DD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直角三角形 7"/>
          <p:cNvSpPr/>
          <p:nvPr userDrawn="1"/>
        </p:nvSpPr>
        <p:spPr>
          <a:xfrm rot="13502129" flipV="1">
            <a:off x="-423526" y="-2550665"/>
            <a:ext cx="5101330" cy="5101330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sogou.com/v74756984.htm?fromTitle=%E9%A3%9E%E7%BF%94%E7%9A%84%E5%B0%8F%E9%B8%9F" TargetMode="External"/><Relationship Id="rId2" Type="http://schemas.openxmlformats.org/officeDocument/2006/relationships/hyperlink" Target="https://www.zhihu.com/question/28814417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s.weixin.qq.com/miniprogram/dev/framework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hyperlink" Target="file:///C:\Users\diligent\OneDrive\&#26700;&#38754;\14112101-45ac0f2829f1b67f.webp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513420" y="1218307"/>
            <a:ext cx="9742018" cy="3073360"/>
            <a:chOff x="496275" y="1227832"/>
            <a:chExt cx="9742018" cy="3073360"/>
          </a:xfrm>
        </p:grpSpPr>
        <p:sp>
          <p:nvSpPr>
            <p:cNvPr id="71" name="文本框 70"/>
            <p:cNvSpPr txBox="1"/>
            <p:nvPr/>
          </p:nvSpPr>
          <p:spPr>
            <a:xfrm>
              <a:off x="496275" y="1227832"/>
              <a:ext cx="2324395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6000" dirty="0">
                <a:solidFill>
                  <a:srgbClr val="68B7C3"/>
                </a:solidFill>
                <a:cs typeface="+mn-ea"/>
                <a:sym typeface="+mn-lt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067139" y="2242836"/>
              <a:ext cx="3230880" cy="10147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6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项目介绍</a:t>
              </a: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792716" y="2254103"/>
              <a:ext cx="5780568" cy="0"/>
            </a:xfrm>
            <a:prstGeom prst="line">
              <a:avLst/>
            </a:prstGeom>
            <a:ln>
              <a:solidFill>
                <a:srgbClr val="C0C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792716" y="3732619"/>
              <a:ext cx="5780568" cy="0"/>
            </a:xfrm>
            <a:prstGeom prst="line">
              <a:avLst/>
            </a:prstGeom>
            <a:ln>
              <a:solidFill>
                <a:srgbClr val="C0C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/>
            <p:cNvSpPr txBox="1"/>
            <p:nvPr/>
          </p:nvSpPr>
          <p:spPr>
            <a:xfrm>
              <a:off x="1503446" y="3902412"/>
              <a:ext cx="309880" cy="3987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039950" y="3237881"/>
              <a:ext cx="619834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—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基于微信开发者工具的飞翔小鸟游戏开发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869449" y="3902412"/>
              <a:ext cx="2693670" cy="3987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日期：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2020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年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10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月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2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日</a:t>
              </a:r>
            </a:p>
          </p:txBody>
        </p:sp>
      </p:grpSp>
      <p:sp>
        <p:nvSpPr>
          <p:cNvPr id="11" name="直角三角形 10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直角三角形 1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直角三角形 12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直角三角形 13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直角三角形 14"/>
          <p:cNvSpPr/>
          <p:nvPr/>
        </p:nvSpPr>
        <p:spPr>
          <a:xfrm rot="18895550">
            <a:off x="1049607" y="-524891"/>
            <a:ext cx="1049781" cy="1049781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直角三角形 15"/>
          <p:cNvSpPr/>
          <p:nvPr/>
        </p:nvSpPr>
        <p:spPr>
          <a:xfrm rot="2697871">
            <a:off x="7490672" y="1617183"/>
            <a:ext cx="605179" cy="605179"/>
          </a:xfrm>
          <a:prstGeom prst="rtTriangle">
            <a:avLst/>
          </a:prstGeom>
          <a:solidFill>
            <a:srgbClr val="A3D3DD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23068" y="5029961"/>
            <a:ext cx="35599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G17</a:t>
            </a:r>
            <a:r>
              <a:rPr lang="zh-CN" altLang="en-US" sz="2800" dirty="0">
                <a:solidFill>
                  <a:schemeClr val="bg1"/>
                </a:solidFill>
              </a:rPr>
              <a:t>小组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组长：周诚信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组员：李以昕、陈骁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8647B3A-8080-4BD5-9078-F028A714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714375"/>
            <a:ext cx="8077200" cy="60293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模块介绍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703630" y="837345"/>
            <a:ext cx="7044430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dirty="0">
                <a:cs typeface="+mn-ea"/>
                <a:sym typeface="+mn-lt"/>
              </a:rPr>
              <a:t>该项目由许多零散的页面，主要界面有四个，分别是</a:t>
            </a:r>
            <a:endParaRPr lang="en-US" altLang="zh-CN" sz="1800" dirty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800" dirty="0">
                <a:solidFill>
                  <a:schemeClr val="accent1"/>
                </a:solidFill>
                <a:cs typeface="+mn-ea"/>
                <a:sym typeface="+mn-lt"/>
              </a:rPr>
              <a:t>主界面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、</a:t>
            </a:r>
            <a:r>
              <a:rPr lang="zh-CN" altLang="en-US" sz="1800" dirty="0">
                <a:solidFill>
                  <a:schemeClr val="accent1"/>
                </a:solidFill>
                <a:cs typeface="+mn-ea"/>
                <a:sym typeface="+mn-lt"/>
              </a:rPr>
              <a:t>游戏界面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1800" dirty="0">
                <a:solidFill>
                  <a:schemeClr val="accent1"/>
                </a:solidFill>
                <a:cs typeface="+mn-ea"/>
                <a:sym typeface="+mn-lt"/>
              </a:rPr>
              <a:t>商店界面，角色选择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8350" y="6731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主界面</a:t>
            </a:r>
          </a:p>
        </p:txBody>
      </p:sp>
      <p:sp>
        <p:nvSpPr>
          <p:cNvPr id="64" name="Oval 9"/>
          <p:cNvSpPr/>
          <p:nvPr/>
        </p:nvSpPr>
        <p:spPr>
          <a:xfrm>
            <a:off x="1202830" y="2508437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6" name="Oval 23"/>
          <p:cNvSpPr/>
          <p:nvPr/>
        </p:nvSpPr>
        <p:spPr>
          <a:xfrm>
            <a:off x="1202830" y="3982552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9" name="TextBox 33"/>
          <p:cNvSpPr txBox="1"/>
          <p:nvPr/>
        </p:nvSpPr>
        <p:spPr>
          <a:xfrm>
            <a:off x="768350" y="2344044"/>
            <a:ext cx="2696210" cy="26150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钻石代表特殊渠道获得的货币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可以购买一些金币不能买的物品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金币代通过游戏获得的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可以购买一部分皮肤地图）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爱心代表了体力，每玩一局，都会消耗爱心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体力在一段时间过后会恢复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0" name="文本框 9"/>
          <p:cNvSpPr txBox="1"/>
          <p:nvPr/>
        </p:nvSpPr>
        <p:spPr>
          <a:xfrm>
            <a:off x="768350" y="2001087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显示相关数据</a:t>
            </a:r>
          </a:p>
        </p:txBody>
      </p:sp>
      <p:sp>
        <p:nvSpPr>
          <p:cNvPr id="72" name="文本框 9"/>
          <p:cNvSpPr txBox="1"/>
          <p:nvPr/>
        </p:nvSpPr>
        <p:spPr>
          <a:xfrm>
            <a:off x="758939" y="4897777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排行榜</a:t>
            </a:r>
          </a:p>
        </p:txBody>
      </p:sp>
      <p:sp>
        <p:nvSpPr>
          <p:cNvPr id="73" name="TextBox 33"/>
          <p:cNvSpPr txBox="1"/>
          <p:nvPr/>
        </p:nvSpPr>
        <p:spPr>
          <a:xfrm>
            <a:off x="3526132" y="5832034"/>
            <a:ext cx="4076056" cy="288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点击开始游玩游戏内容</a:t>
            </a:r>
          </a:p>
        </p:txBody>
      </p:sp>
      <p:sp>
        <p:nvSpPr>
          <p:cNvPr id="74" name="文本框 9"/>
          <p:cNvSpPr txBox="1"/>
          <p:nvPr/>
        </p:nvSpPr>
        <p:spPr>
          <a:xfrm>
            <a:off x="3582683" y="5400282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开始游戏</a:t>
            </a:r>
          </a:p>
        </p:txBody>
      </p:sp>
      <p:sp>
        <p:nvSpPr>
          <p:cNvPr id="75" name="TextBox 33"/>
          <p:cNvSpPr txBox="1"/>
          <p:nvPr/>
        </p:nvSpPr>
        <p:spPr>
          <a:xfrm>
            <a:off x="724517" y="5222240"/>
            <a:ext cx="2696210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排行榜按钮，点击可以查看全游戏/个人的排行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927735" y="1254760"/>
            <a:ext cx="538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908685" y="1273810"/>
            <a:ext cx="538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054735" y="1381760"/>
            <a:ext cx="538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1181735" y="1508760"/>
            <a:ext cx="538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549910" y="860425"/>
            <a:ext cx="5813425" cy="1000125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735" y="1635760"/>
            <a:ext cx="538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5685" y="1400810"/>
            <a:ext cx="538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5325" y="938530"/>
            <a:ext cx="5383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主界面是游戏登陆进去的第一个界面，界面的样式大体相似右图 。在该界面中可以实现以下功能</a:t>
            </a:r>
          </a:p>
        </p:txBody>
      </p:sp>
      <p:sp>
        <p:nvSpPr>
          <p:cNvPr id="24" name="文本框 9"/>
          <p:cNvSpPr txBox="1"/>
          <p:nvPr/>
        </p:nvSpPr>
        <p:spPr>
          <a:xfrm>
            <a:off x="3619501" y="2008111"/>
            <a:ext cx="1631676" cy="3053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商店界面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5" name="文本框 9"/>
          <p:cNvSpPr txBox="1"/>
          <p:nvPr/>
        </p:nvSpPr>
        <p:spPr>
          <a:xfrm>
            <a:off x="3619500" y="3971344"/>
            <a:ext cx="1626528" cy="288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邮箱</a:t>
            </a:r>
          </a:p>
        </p:txBody>
      </p:sp>
      <p:sp>
        <p:nvSpPr>
          <p:cNvPr id="27" name="TextBox 33"/>
          <p:cNvSpPr txBox="1"/>
          <p:nvPr/>
        </p:nvSpPr>
        <p:spPr>
          <a:xfrm>
            <a:off x="3624647" y="2319878"/>
            <a:ext cx="3397590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在商城内可以购买角色，小鸟的皮肤，水管的皮肤以及地图</a:t>
            </a:r>
          </a:p>
        </p:txBody>
      </p:sp>
      <p:sp>
        <p:nvSpPr>
          <p:cNvPr id="28" name="TextBox 33"/>
          <p:cNvSpPr txBox="1"/>
          <p:nvPr/>
        </p:nvSpPr>
        <p:spPr>
          <a:xfrm>
            <a:off x="3600450" y="4343743"/>
            <a:ext cx="2137797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可以收到节日奖励，排行榜奖励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好友赠送的爱心</a:t>
            </a: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61939" y="507684"/>
            <a:ext cx="3251200" cy="57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文本框 9">
            <a:extLst>
              <a:ext uri="{FF2B5EF4-FFF2-40B4-BE49-F238E27FC236}">
                <a16:creationId xmlns:a16="http://schemas.microsoft.com/office/drawing/2014/main" id="{0C306FA1-1C0E-4B61-866D-C316AAD66A1E}"/>
              </a:ext>
            </a:extLst>
          </p:cNvPr>
          <p:cNvSpPr txBox="1"/>
          <p:nvPr/>
        </p:nvSpPr>
        <p:spPr>
          <a:xfrm>
            <a:off x="3620330" y="3015841"/>
            <a:ext cx="1626528" cy="288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角色界面</a:t>
            </a:r>
          </a:p>
        </p:txBody>
      </p:sp>
      <p:sp>
        <p:nvSpPr>
          <p:cNvPr id="29" name="TextBox 33">
            <a:extLst>
              <a:ext uri="{FF2B5EF4-FFF2-40B4-BE49-F238E27FC236}">
                <a16:creationId xmlns:a16="http://schemas.microsoft.com/office/drawing/2014/main" id="{D19418F2-8EAE-4AE9-B1AC-E69E55375207}"/>
              </a:ext>
            </a:extLst>
          </p:cNvPr>
          <p:cNvSpPr txBox="1"/>
          <p:nvPr/>
        </p:nvSpPr>
        <p:spPr>
          <a:xfrm>
            <a:off x="3632217" y="3379405"/>
            <a:ext cx="2812415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在角色界面中可以切换角色，或者皮肤。</a:t>
            </a:r>
          </a:p>
        </p:txBody>
      </p:sp>
      <p:sp>
        <p:nvSpPr>
          <p:cNvPr id="30" name="文本框 9">
            <a:extLst>
              <a:ext uri="{FF2B5EF4-FFF2-40B4-BE49-F238E27FC236}">
                <a16:creationId xmlns:a16="http://schemas.microsoft.com/office/drawing/2014/main" id="{474239ED-ECC3-402B-A035-4E7C3E710864}"/>
              </a:ext>
            </a:extLst>
          </p:cNvPr>
          <p:cNvSpPr txBox="1"/>
          <p:nvPr/>
        </p:nvSpPr>
        <p:spPr>
          <a:xfrm>
            <a:off x="724517" y="5850806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好友界面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1" name="TextBox 33">
            <a:extLst>
              <a:ext uri="{FF2B5EF4-FFF2-40B4-BE49-F238E27FC236}">
                <a16:creationId xmlns:a16="http://schemas.microsoft.com/office/drawing/2014/main" id="{1A6FF2F0-D694-4D36-977D-C403C07499FC}"/>
              </a:ext>
            </a:extLst>
          </p:cNvPr>
          <p:cNvSpPr txBox="1"/>
          <p:nvPr/>
        </p:nvSpPr>
        <p:spPr>
          <a:xfrm>
            <a:off x="690095" y="6175269"/>
            <a:ext cx="2696210" cy="6349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搜索、添加好友，赠送爱心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37C075-4C33-4CA7-B332-A3EA7C96E826}"/>
              </a:ext>
            </a:extLst>
          </p:cNvPr>
          <p:cNvSpPr txBox="1"/>
          <p:nvPr/>
        </p:nvSpPr>
        <p:spPr>
          <a:xfrm>
            <a:off x="8139471" y="6350316"/>
            <a:ext cx="216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天天爱消除主界面</a:t>
            </a:r>
            <a:r>
              <a:rPr kumimoji="1" lang="en-US" altLang="zh-CN" sz="18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[</a:t>
            </a:r>
            <a:r>
              <a:rPr kumimoji="1" lang="en-US" altLang="zh-CN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6</a:t>
            </a:r>
            <a:r>
              <a:rPr kumimoji="1" lang="en-US" altLang="zh-CN" sz="18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]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8350" y="673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游戏界面</a:t>
            </a:r>
          </a:p>
        </p:txBody>
      </p:sp>
      <p:pic>
        <p:nvPicPr>
          <p:cNvPr id="84" name="图片 5"/>
          <p:cNvPicPr>
            <a:picLocks noChangeAspect="1"/>
          </p:cNvPicPr>
          <p:nvPr/>
        </p:nvPicPr>
        <p:blipFill>
          <a:blip r:embed="rId3"/>
          <a:srcRect l="24416" t="28510" r="51312" b="10103"/>
          <a:stretch>
            <a:fillRect/>
          </a:stretch>
        </p:blipFill>
        <p:spPr>
          <a:xfrm>
            <a:off x="6408380" y="1081921"/>
            <a:ext cx="5337050" cy="5491376"/>
          </a:xfrm>
          <a:prstGeom prst="rect">
            <a:avLst/>
          </a:prstGeom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91C21CB-88F1-4BC5-97C5-BE690F6639A4}"/>
              </a:ext>
            </a:extLst>
          </p:cNvPr>
          <p:cNvSpPr/>
          <p:nvPr/>
        </p:nvSpPr>
        <p:spPr>
          <a:xfrm>
            <a:off x="777871" y="4277944"/>
            <a:ext cx="4628404" cy="1092828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2331C9-6D44-4756-836B-07F95C21AE16}"/>
              </a:ext>
            </a:extLst>
          </p:cNvPr>
          <p:cNvSpPr/>
          <p:nvPr/>
        </p:nvSpPr>
        <p:spPr>
          <a:xfrm>
            <a:off x="784341" y="3109002"/>
            <a:ext cx="4634873" cy="1092828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C417F0-7593-4649-8C24-B1E174917F10}"/>
              </a:ext>
            </a:extLst>
          </p:cNvPr>
          <p:cNvSpPr/>
          <p:nvPr/>
        </p:nvSpPr>
        <p:spPr>
          <a:xfrm>
            <a:off x="781105" y="2184869"/>
            <a:ext cx="4628404" cy="720639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29D32A-DFD2-40C7-B7FC-ED7C1BD6EF0C}"/>
              </a:ext>
            </a:extLst>
          </p:cNvPr>
          <p:cNvSpPr/>
          <p:nvPr/>
        </p:nvSpPr>
        <p:spPr>
          <a:xfrm>
            <a:off x="784340" y="1081920"/>
            <a:ext cx="4634874" cy="81941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4D62DE-C850-450F-8229-B223200A0223}"/>
              </a:ext>
            </a:extLst>
          </p:cNvPr>
          <p:cNvSpPr txBox="1"/>
          <p:nvPr/>
        </p:nvSpPr>
        <p:spPr>
          <a:xfrm>
            <a:off x="901876" y="1180654"/>
            <a:ext cx="4517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计分：</a:t>
            </a:r>
            <a:r>
              <a:rPr lang="zh-CN" altLang="en-US" sz="1800" dirty="0"/>
              <a:t>玩家在游戏界面进行游戏，同时在顶部会显示玩家的分数</a:t>
            </a:r>
            <a:endParaRPr lang="en-US" altLang="zh-CN" sz="1800" dirty="0"/>
          </a:p>
          <a:p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96E993-CF20-4D18-BA19-A3E3DB6E027C}"/>
              </a:ext>
            </a:extLst>
          </p:cNvPr>
          <p:cNvSpPr txBox="1"/>
          <p:nvPr/>
        </p:nvSpPr>
        <p:spPr>
          <a:xfrm>
            <a:off x="784340" y="3255039"/>
            <a:ext cx="4621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躲避水管</a:t>
            </a:r>
            <a:r>
              <a:rPr lang="zh-CN" altLang="en-US" dirty="0"/>
              <a:t>：游戏的主要玩法，玩家要穿过水管间隙，不能够转上水管，玩家没躲过一次水管，分数加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BF2DA4-D65D-4D89-802B-AAE19C477916}"/>
              </a:ext>
            </a:extLst>
          </p:cNvPr>
          <p:cNvSpPr txBox="1"/>
          <p:nvPr/>
        </p:nvSpPr>
        <p:spPr>
          <a:xfrm>
            <a:off x="781105" y="4397421"/>
            <a:ext cx="463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使用技能：不同的角色在游戏中有不同的技能，每一个角色在一局游戏中，只能使用一次技能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2DDD58E-B8EC-4B88-A679-F65A2638CA24}"/>
              </a:ext>
            </a:extLst>
          </p:cNvPr>
          <p:cNvSpPr txBox="1"/>
          <p:nvPr/>
        </p:nvSpPr>
        <p:spPr>
          <a:xfrm>
            <a:off x="784340" y="2259177"/>
            <a:ext cx="462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吃金币</a:t>
            </a:r>
            <a:r>
              <a:rPr lang="zh-CN" altLang="en-US" dirty="0"/>
              <a:t>：地图上会出现金币，小鸟如果吃掉金币会获得额外金币奖励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B04112D-E65F-420D-8267-CC2CC8788CEE}"/>
              </a:ext>
            </a:extLst>
          </p:cNvPr>
          <p:cNvSpPr/>
          <p:nvPr/>
        </p:nvSpPr>
        <p:spPr>
          <a:xfrm>
            <a:off x="784341" y="5480468"/>
            <a:ext cx="4628404" cy="1092828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39E4AF2-0B04-4248-A5FF-9A21199D5924}"/>
              </a:ext>
            </a:extLst>
          </p:cNvPr>
          <p:cNvSpPr txBox="1"/>
          <p:nvPr/>
        </p:nvSpPr>
        <p:spPr>
          <a:xfrm>
            <a:off x="787575" y="5599945"/>
            <a:ext cx="4631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结算成绩：</a:t>
            </a:r>
            <a:r>
              <a:rPr lang="zh-CN" altLang="en-US" sz="1800" dirty="0"/>
              <a:t>当玩家完成游戏时，将会进入结算界面，游戏将根据玩家分数给予玩家相应的金币奖励。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15377" y="4480598"/>
            <a:ext cx="4628404" cy="1092828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1847" y="3311656"/>
            <a:ext cx="4631640" cy="819411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8611" y="2387523"/>
            <a:ext cx="4628404" cy="720639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68350" y="6731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商店</a:t>
            </a:r>
          </a:p>
        </p:txBody>
      </p:sp>
      <p:sp>
        <p:nvSpPr>
          <p:cNvPr id="88" name="矩形 87"/>
          <p:cNvSpPr/>
          <p:nvPr/>
        </p:nvSpPr>
        <p:spPr>
          <a:xfrm>
            <a:off x="621846" y="1284574"/>
            <a:ext cx="4631641" cy="81941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739382" y="1383308"/>
            <a:ext cx="451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特惠：特别便宜的价格购买礼包或者皮肤（特惠商品只能通过充值的钻石购买）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21846" y="3457693"/>
            <a:ext cx="4717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皮肤：可以购买到小鸟的皮肤或者水管的皮肤或者是地图的皮肤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8611" y="4600075"/>
            <a:ext cx="4631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角色：商店中可以买到各种各样不同的角色，这些角色有着不同的属性和技能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1846" y="2461831"/>
            <a:ext cx="462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每日精选：在一天限定的时间内优惠的产品（有金币可以购买的也有钻石可以购买的）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314" y="1677680"/>
            <a:ext cx="6255504" cy="326795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760382" y="5338739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荒野乱斗商店界面</a:t>
            </a:r>
            <a:r>
              <a:rPr kumimoji="1" lang="en-US" altLang="zh-CN" sz="18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[7]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21847" y="3957987"/>
            <a:ext cx="4631640" cy="819411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8611" y="3033854"/>
            <a:ext cx="4628404" cy="720639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68350" y="673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角色界面</a:t>
            </a:r>
          </a:p>
        </p:txBody>
      </p:sp>
      <p:sp>
        <p:nvSpPr>
          <p:cNvPr id="88" name="矩形 87"/>
          <p:cNvSpPr/>
          <p:nvPr/>
        </p:nvSpPr>
        <p:spPr>
          <a:xfrm>
            <a:off x="621846" y="1930905"/>
            <a:ext cx="4631641" cy="81941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739382" y="2029639"/>
            <a:ext cx="451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查看角色属性</a:t>
            </a:r>
            <a:r>
              <a:rPr lang="en-US" altLang="zh-CN" dirty="0"/>
              <a:t>:</a:t>
            </a:r>
            <a:r>
              <a:rPr lang="zh-CN" altLang="en-US" dirty="0"/>
              <a:t>在该界面能够查看不同角色的各项属性和技能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21846" y="4104024"/>
            <a:ext cx="4717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切换角色：游戏中有着许多角色，在该界面可以更改出战的角色。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1846" y="3108162"/>
            <a:ext cx="4628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切换皮肤：每一个角色都有着不同的皮肤，在该界面可以切换角色的皮肤</a:t>
            </a:r>
            <a:r>
              <a:rPr lang="en-US" altLang="zh-CN" dirty="0"/>
              <a:t>				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760382" y="5338739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荒野乱斗角色界面</a:t>
            </a:r>
            <a:r>
              <a:rPr kumimoji="1" lang="en-US" altLang="zh-CN" sz="18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[7]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234" y="1741009"/>
            <a:ext cx="6631619" cy="314129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516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03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71095" y="1632246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开发工具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139694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ľiḑé"/>
          <p:cNvSpPr/>
          <p:nvPr/>
        </p:nvSpPr>
        <p:spPr>
          <a:xfrm>
            <a:off x="5831252" y="3591444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cxnSp>
        <p:nvCxnSpPr>
          <p:cNvPr id="5" name="直接连接符 23"/>
          <p:cNvCxnSpPr>
            <a:cxnSpLocks/>
          </p:cNvCxnSpPr>
          <p:nvPr/>
        </p:nvCxnSpPr>
        <p:spPr>
          <a:xfrm flipH="1" flipV="1">
            <a:off x="5372239" y="3142663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24"/>
          <p:cNvCxnSpPr>
            <a:cxnSpLocks/>
          </p:cNvCxnSpPr>
          <p:nvPr/>
        </p:nvCxnSpPr>
        <p:spPr>
          <a:xfrm>
            <a:off x="6459102" y="4229526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5"/>
          <p:cNvCxnSpPr>
            <a:cxnSpLocks/>
          </p:cNvCxnSpPr>
          <p:nvPr/>
        </p:nvCxnSpPr>
        <p:spPr>
          <a:xfrm flipV="1">
            <a:off x="6459102" y="3137457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26"/>
          <p:cNvCxnSpPr/>
          <p:nvPr/>
        </p:nvCxnSpPr>
        <p:spPr>
          <a:xfrm flipV="1">
            <a:off x="6608300" y="3869330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27"/>
          <p:cNvCxnSpPr>
            <a:cxnSpLocks/>
          </p:cNvCxnSpPr>
          <p:nvPr/>
        </p:nvCxnSpPr>
        <p:spPr>
          <a:xfrm flipH="1">
            <a:off x="5372239" y="4229526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28"/>
          <p:cNvCxnSpPr/>
          <p:nvPr/>
        </p:nvCxnSpPr>
        <p:spPr>
          <a:xfrm flipH="1" flipV="1">
            <a:off x="5399555" y="3869330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29"/>
          <p:cNvCxnSpPr>
            <a:cxnSpLocks/>
          </p:cNvCxnSpPr>
          <p:nvPr/>
        </p:nvCxnSpPr>
        <p:spPr>
          <a:xfrm flipH="1" flipV="1">
            <a:off x="6096000" y="3200068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30"/>
          <p:cNvCxnSpPr>
            <a:cxnSpLocks/>
          </p:cNvCxnSpPr>
          <p:nvPr/>
        </p:nvCxnSpPr>
        <p:spPr>
          <a:xfrm flipH="1">
            <a:off x="6094548" y="4378724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ṥ1îḓe"/>
          <p:cNvSpPr/>
          <p:nvPr/>
        </p:nvSpPr>
        <p:spPr bwMode="auto">
          <a:xfrm>
            <a:off x="5646919" y="4497169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4" name="ï$ļîḓé"/>
          <p:cNvSpPr/>
          <p:nvPr/>
        </p:nvSpPr>
        <p:spPr bwMode="auto">
          <a:xfrm>
            <a:off x="6514560" y="4290797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3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15" name="ísḷíďê"/>
          <p:cNvSpPr/>
          <p:nvPr/>
        </p:nvSpPr>
        <p:spPr bwMode="auto">
          <a:xfrm>
            <a:off x="4338917" y="4292250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4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16" name="ïsļîḍè"/>
          <p:cNvSpPr/>
          <p:nvPr/>
        </p:nvSpPr>
        <p:spPr bwMode="auto">
          <a:xfrm>
            <a:off x="6514560" y="2103525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2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17" name="îṡ1íḍè"/>
          <p:cNvSpPr/>
          <p:nvPr/>
        </p:nvSpPr>
        <p:spPr bwMode="auto">
          <a:xfrm>
            <a:off x="4338917" y="2109338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1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18" name="iŝḷïḓê"/>
          <p:cNvSpPr/>
          <p:nvPr/>
        </p:nvSpPr>
        <p:spPr bwMode="auto">
          <a:xfrm>
            <a:off x="5647646" y="2555512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9" name="îşlíḑé"/>
          <p:cNvSpPr/>
          <p:nvPr/>
        </p:nvSpPr>
        <p:spPr bwMode="auto">
          <a:xfrm>
            <a:off x="6724569" y="3419522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0" name="íSlíḓè"/>
          <p:cNvSpPr/>
          <p:nvPr/>
        </p:nvSpPr>
        <p:spPr bwMode="auto">
          <a:xfrm>
            <a:off x="4784363" y="3420975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1" name="iŝ1íḋè"/>
          <p:cNvSpPr/>
          <p:nvPr/>
        </p:nvSpPr>
        <p:spPr>
          <a:xfrm>
            <a:off x="5966157" y="2782751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22" name="iṡlïdè"/>
          <p:cNvSpPr/>
          <p:nvPr/>
        </p:nvSpPr>
        <p:spPr>
          <a:xfrm>
            <a:off x="6936260" y="3755034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23" name="iṩḷíḑe"/>
          <p:cNvSpPr/>
          <p:nvPr/>
        </p:nvSpPr>
        <p:spPr>
          <a:xfrm>
            <a:off x="5966157" y="4724409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24" name="ïṩľïďê"/>
          <p:cNvSpPr/>
          <p:nvPr/>
        </p:nvSpPr>
        <p:spPr>
          <a:xfrm>
            <a:off x="4995327" y="3755034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8423659" y="2680068"/>
            <a:ext cx="2630096" cy="66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游戏逻辑设计</a:t>
            </a:r>
          </a:p>
        </p:txBody>
      </p:sp>
      <p:sp>
        <p:nvSpPr>
          <p:cNvPr id="28" name="矩形 47"/>
          <p:cNvSpPr>
            <a:spLocks noChangeArrowheads="1"/>
          </p:cNvSpPr>
          <p:nvPr/>
        </p:nvSpPr>
        <p:spPr bwMode="auto">
          <a:xfrm>
            <a:off x="2478958" y="2580168"/>
            <a:ext cx="1659344" cy="565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前端开发</a:t>
            </a: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8649571" y="5093564"/>
            <a:ext cx="1996792" cy="66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457200" lvl="1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云开发</a:t>
            </a: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2440589" y="4848964"/>
            <a:ext cx="1736081" cy="66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版本控制</a:t>
            </a:r>
          </a:p>
        </p:txBody>
      </p:sp>
      <p:grpSp>
        <p:nvGrpSpPr>
          <p:cNvPr id="95" name="Group 3"/>
          <p:cNvGrpSpPr/>
          <p:nvPr/>
        </p:nvGrpSpPr>
        <p:grpSpPr>
          <a:xfrm>
            <a:off x="827405" y="1225550"/>
            <a:ext cx="4168140" cy="3521075"/>
            <a:chOff x="1595583" y="1878965"/>
            <a:chExt cx="4483158" cy="3686335"/>
          </a:xfrm>
        </p:grpSpPr>
        <p:grpSp>
          <p:nvGrpSpPr>
            <p:cNvPr id="96" name="组合 95"/>
            <p:cNvGrpSpPr/>
            <p:nvPr/>
          </p:nvGrpSpPr>
          <p:grpSpPr>
            <a:xfrm>
              <a:off x="1595583" y="1878965"/>
              <a:ext cx="1657825" cy="3686335"/>
              <a:chOff x="1530806" y="2008421"/>
              <a:chExt cx="1657825" cy="3686335"/>
            </a:xfrm>
          </p:grpSpPr>
          <p:sp>
            <p:nvSpPr>
              <p:cNvPr id="101" name="1"/>
              <p:cNvSpPr/>
              <p:nvPr/>
            </p:nvSpPr>
            <p:spPr bwMode="auto">
              <a:xfrm rot="2700000">
                <a:off x="1749881" y="4036930"/>
                <a:ext cx="863600" cy="1301750"/>
              </a:xfrm>
              <a:custGeom>
                <a:avLst/>
                <a:gdLst>
                  <a:gd name="T0" fmla="*/ 62 w 122"/>
                  <a:gd name="T1" fmla="*/ 101 h 184"/>
                  <a:gd name="T2" fmla="*/ 62 w 122"/>
                  <a:gd name="T3" fmla="*/ 83 h 184"/>
                  <a:gd name="T4" fmla="*/ 122 w 122"/>
                  <a:gd name="T5" fmla="*/ 23 h 184"/>
                  <a:gd name="T6" fmla="*/ 106 w 122"/>
                  <a:gd name="T7" fmla="*/ 7 h 184"/>
                  <a:gd name="T8" fmla="*/ 78 w 122"/>
                  <a:gd name="T9" fmla="*/ 7 h 184"/>
                  <a:gd name="T10" fmla="*/ 7 w 122"/>
                  <a:gd name="T11" fmla="*/ 78 h 184"/>
                  <a:gd name="T12" fmla="*/ 7 w 122"/>
                  <a:gd name="T13" fmla="*/ 106 h 184"/>
                  <a:gd name="T14" fmla="*/ 78 w 122"/>
                  <a:gd name="T15" fmla="*/ 177 h 184"/>
                  <a:gd name="T16" fmla="*/ 106 w 122"/>
                  <a:gd name="T17" fmla="*/ 177 h 184"/>
                  <a:gd name="T18" fmla="*/ 122 w 122"/>
                  <a:gd name="T19" fmla="*/ 161 h 184"/>
                  <a:gd name="T20" fmla="*/ 62 w 122"/>
                  <a:gd name="T21" fmla="*/ 10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2" h="184">
                    <a:moveTo>
                      <a:pt x="62" y="101"/>
                    </a:moveTo>
                    <a:cubicBezTo>
                      <a:pt x="57" y="96"/>
                      <a:pt x="57" y="88"/>
                      <a:pt x="62" y="83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06" y="7"/>
                      <a:pt x="106" y="7"/>
                      <a:pt x="106" y="7"/>
                    </a:cubicBezTo>
                    <a:cubicBezTo>
                      <a:pt x="98" y="0"/>
                      <a:pt x="86" y="0"/>
                      <a:pt x="78" y="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0" y="86"/>
                      <a:pt x="0" y="98"/>
                      <a:pt x="7" y="106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86" y="184"/>
                      <a:pt x="98" y="184"/>
                      <a:pt x="106" y="177"/>
                    </a:cubicBezTo>
                    <a:cubicBezTo>
                      <a:pt x="122" y="161"/>
                      <a:pt x="122" y="161"/>
                      <a:pt x="122" y="161"/>
                    </a:cubicBezTo>
                    <a:lnTo>
                      <a:pt x="62" y="101"/>
                    </a:lnTo>
                    <a:close/>
                  </a:path>
                </a:pathLst>
              </a:custGeom>
              <a:solidFill>
                <a:srgbClr val="E68E9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2" name="2"/>
              <p:cNvSpPr/>
              <p:nvPr/>
            </p:nvSpPr>
            <p:spPr bwMode="auto">
              <a:xfrm rot="2700000">
                <a:off x="1885294" y="4392212"/>
                <a:ext cx="1303338" cy="1301750"/>
              </a:xfrm>
              <a:custGeom>
                <a:avLst/>
                <a:gdLst>
                  <a:gd name="T0" fmla="*/ 177 w 184"/>
                  <a:gd name="T1" fmla="*/ 78 h 184"/>
                  <a:gd name="T2" fmla="*/ 106 w 184"/>
                  <a:gd name="T3" fmla="*/ 7 h 184"/>
                  <a:gd name="T4" fmla="*/ 78 w 184"/>
                  <a:gd name="T5" fmla="*/ 7 h 184"/>
                  <a:gd name="T6" fmla="*/ 7 w 184"/>
                  <a:gd name="T7" fmla="*/ 78 h 184"/>
                  <a:gd name="T8" fmla="*/ 7 w 184"/>
                  <a:gd name="T9" fmla="*/ 106 h 184"/>
                  <a:gd name="T10" fmla="*/ 78 w 184"/>
                  <a:gd name="T11" fmla="*/ 177 h 184"/>
                  <a:gd name="T12" fmla="*/ 106 w 184"/>
                  <a:gd name="T13" fmla="*/ 177 h 184"/>
                  <a:gd name="T14" fmla="*/ 177 w 184"/>
                  <a:gd name="T15" fmla="*/ 106 h 184"/>
                  <a:gd name="T16" fmla="*/ 177 w 184"/>
                  <a:gd name="T17" fmla="*/ 78 h 184"/>
                  <a:gd name="T18" fmla="*/ 162 w 184"/>
                  <a:gd name="T19" fmla="*/ 101 h 184"/>
                  <a:gd name="T20" fmla="*/ 101 w 184"/>
                  <a:gd name="T21" fmla="*/ 162 h 184"/>
                  <a:gd name="T22" fmla="*/ 83 w 184"/>
                  <a:gd name="T23" fmla="*/ 162 h 184"/>
                  <a:gd name="T24" fmla="*/ 22 w 184"/>
                  <a:gd name="T25" fmla="*/ 101 h 184"/>
                  <a:gd name="T26" fmla="*/ 22 w 184"/>
                  <a:gd name="T27" fmla="*/ 83 h 184"/>
                  <a:gd name="T28" fmla="*/ 83 w 184"/>
                  <a:gd name="T29" fmla="*/ 22 h 184"/>
                  <a:gd name="T30" fmla="*/ 101 w 184"/>
                  <a:gd name="T31" fmla="*/ 22 h 184"/>
                  <a:gd name="T32" fmla="*/ 162 w 184"/>
                  <a:gd name="T33" fmla="*/ 83 h 184"/>
                  <a:gd name="T34" fmla="*/ 162 w 184"/>
                  <a:gd name="T35" fmla="*/ 10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4" h="184">
                    <a:moveTo>
                      <a:pt x="177" y="78"/>
                    </a:moveTo>
                    <a:cubicBezTo>
                      <a:pt x="106" y="7"/>
                      <a:pt x="106" y="7"/>
                      <a:pt x="106" y="7"/>
                    </a:cubicBezTo>
                    <a:cubicBezTo>
                      <a:pt x="98" y="0"/>
                      <a:pt x="86" y="0"/>
                      <a:pt x="78" y="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0" y="86"/>
                      <a:pt x="0" y="98"/>
                      <a:pt x="7" y="106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86" y="184"/>
                      <a:pt x="98" y="184"/>
                      <a:pt x="106" y="177"/>
                    </a:cubicBezTo>
                    <a:cubicBezTo>
                      <a:pt x="177" y="106"/>
                      <a:pt x="177" y="106"/>
                      <a:pt x="177" y="106"/>
                    </a:cubicBezTo>
                    <a:cubicBezTo>
                      <a:pt x="184" y="98"/>
                      <a:pt x="184" y="86"/>
                      <a:pt x="177" y="78"/>
                    </a:cubicBezTo>
                    <a:close/>
                    <a:moveTo>
                      <a:pt x="162" y="101"/>
                    </a:moveTo>
                    <a:cubicBezTo>
                      <a:pt x="101" y="162"/>
                      <a:pt x="101" y="162"/>
                      <a:pt x="101" y="162"/>
                    </a:cubicBezTo>
                    <a:cubicBezTo>
                      <a:pt x="96" y="167"/>
                      <a:pt x="88" y="167"/>
                      <a:pt x="83" y="162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17" y="96"/>
                      <a:pt x="17" y="88"/>
                      <a:pt x="22" y="83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8" y="17"/>
                      <a:pt x="96" y="17"/>
                      <a:pt x="101" y="22"/>
                    </a:cubicBezTo>
                    <a:cubicBezTo>
                      <a:pt x="162" y="83"/>
                      <a:pt x="162" y="83"/>
                      <a:pt x="162" y="83"/>
                    </a:cubicBezTo>
                    <a:cubicBezTo>
                      <a:pt x="167" y="88"/>
                      <a:pt x="167" y="96"/>
                      <a:pt x="162" y="101"/>
                    </a:cubicBezTo>
                    <a:close/>
                  </a:path>
                </a:pathLst>
              </a:custGeom>
              <a:solidFill>
                <a:srgbClr val="EDACA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3" name="3"/>
              <p:cNvSpPr/>
              <p:nvPr/>
            </p:nvSpPr>
            <p:spPr bwMode="auto">
              <a:xfrm>
                <a:off x="2349662" y="4860251"/>
                <a:ext cx="374602" cy="365671"/>
              </a:xfrm>
              <a:custGeom>
                <a:avLst/>
                <a:gdLst>
                  <a:gd name="T0" fmla="*/ 6983 w 6983"/>
                  <a:gd name="T1" fmla="*/ 2844 h 6827"/>
                  <a:gd name="T2" fmla="*/ 2031 w 6983"/>
                  <a:gd name="T3" fmla="*/ 885 h 6827"/>
                  <a:gd name="T4" fmla="*/ 989 w 6983"/>
                  <a:gd name="T5" fmla="*/ 862 h 6827"/>
                  <a:gd name="T6" fmla="*/ 350 w 6983"/>
                  <a:gd name="T7" fmla="*/ 3184 h 6827"/>
                  <a:gd name="T8" fmla="*/ 3074 w 6983"/>
                  <a:gd name="T9" fmla="*/ 6116 h 6827"/>
                  <a:gd name="T10" fmla="*/ 4612 w 6983"/>
                  <a:gd name="T11" fmla="*/ 6827 h 6827"/>
                  <a:gd name="T12" fmla="*/ 6121 w 6983"/>
                  <a:gd name="T13" fmla="*/ 5994 h 6827"/>
                  <a:gd name="T14" fmla="*/ 6091 w 6983"/>
                  <a:gd name="T15" fmla="*/ 4945 h 6827"/>
                  <a:gd name="T16" fmla="*/ 4138 w 6983"/>
                  <a:gd name="T17" fmla="*/ 1138 h 6827"/>
                  <a:gd name="T18" fmla="*/ 4423 w 6983"/>
                  <a:gd name="T19" fmla="*/ 2560 h 6827"/>
                  <a:gd name="T20" fmla="*/ 5276 w 6983"/>
                  <a:gd name="T21" fmla="*/ 2844 h 6827"/>
                  <a:gd name="T22" fmla="*/ 4138 w 6983"/>
                  <a:gd name="T23" fmla="*/ 3129 h 6827"/>
                  <a:gd name="T24" fmla="*/ 3854 w 6983"/>
                  <a:gd name="T25" fmla="*/ 1422 h 6827"/>
                  <a:gd name="T26" fmla="*/ 5445 w 6983"/>
                  <a:gd name="T27" fmla="*/ 5866 h 6827"/>
                  <a:gd name="T28" fmla="*/ 3477 w 6983"/>
                  <a:gd name="T29" fmla="*/ 5715 h 6827"/>
                  <a:gd name="T30" fmla="*/ 866 w 6983"/>
                  <a:gd name="T31" fmla="*/ 2943 h 6827"/>
                  <a:gd name="T32" fmla="*/ 1391 w 6983"/>
                  <a:gd name="T33" fmla="*/ 1264 h 6827"/>
                  <a:gd name="T34" fmla="*/ 1555 w 6983"/>
                  <a:gd name="T35" fmla="*/ 1240 h 6827"/>
                  <a:gd name="T36" fmla="*/ 1836 w 6983"/>
                  <a:gd name="T37" fmla="*/ 1486 h 6827"/>
                  <a:gd name="T38" fmla="*/ 1928 w 6983"/>
                  <a:gd name="T39" fmla="*/ 1595 h 6827"/>
                  <a:gd name="T40" fmla="*/ 2010 w 6983"/>
                  <a:gd name="T41" fmla="*/ 1702 h 6827"/>
                  <a:gd name="T42" fmla="*/ 2072 w 6983"/>
                  <a:gd name="T43" fmla="*/ 1786 h 6827"/>
                  <a:gd name="T44" fmla="*/ 2271 w 6983"/>
                  <a:gd name="T45" fmla="*/ 2089 h 6827"/>
                  <a:gd name="T46" fmla="*/ 2311 w 6983"/>
                  <a:gd name="T47" fmla="*/ 2177 h 6827"/>
                  <a:gd name="T48" fmla="*/ 1880 w 6983"/>
                  <a:gd name="T49" fmla="*/ 2571 h 6827"/>
                  <a:gd name="T50" fmla="*/ 3235 w 6983"/>
                  <a:gd name="T51" fmla="*/ 4987 h 6827"/>
                  <a:gd name="T52" fmla="*/ 4778 w 6983"/>
                  <a:gd name="T53" fmla="*/ 4713 h 6827"/>
                  <a:gd name="T54" fmla="*/ 4791 w 6983"/>
                  <a:gd name="T55" fmla="*/ 4680 h 6827"/>
                  <a:gd name="T56" fmla="*/ 4891 w 6983"/>
                  <a:gd name="T57" fmla="*/ 4710 h 6827"/>
                  <a:gd name="T58" fmla="*/ 5285 w 6983"/>
                  <a:gd name="T59" fmla="*/ 4975 h 6827"/>
                  <a:gd name="T60" fmla="*/ 5389 w 6983"/>
                  <a:gd name="T61" fmla="*/ 5056 h 6827"/>
                  <a:gd name="T62" fmla="*/ 5490 w 6983"/>
                  <a:gd name="T63" fmla="*/ 5141 h 6827"/>
                  <a:gd name="T64" fmla="*/ 5744 w 6983"/>
                  <a:gd name="T65" fmla="*/ 542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983" h="6827">
                    <a:moveTo>
                      <a:pt x="6091" y="4945"/>
                    </a:moveTo>
                    <a:cubicBezTo>
                      <a:pt x="6654" y="4402"/>
                      <a:pt x="6983" y="3639"/>
                      <a:pt x="6983" y="2844"/>
                    </a:cubicBezTo>
                    <a:cubicBezTo>
                      <a:pt x="6983" y="1250"/>
                      <a:pt x="5734" y="0"/>
                      <a:pt x="4138" y="0"/>
                    </a:cubicBezTo>
                    <a:cubicBezTo>
                      <a:pt x="3338" y="0"/>
                      <a:pt x="2572" y="327"/>
                      <a:pt x="2031" y="885"/>
                    </a:cubicBezTo>
                    <a:cubicBezTo>
                      <a:pt x="1962" y="827"/>
                      <a:pt x="1892" y="774"/>
                      <a:pt x="1821" y="737"/>
                    </a:cubicBezTo>
                    <a:cubicBezTo>
                      <a:pt x="1545" y="591"/>
                      <a:pt x="1210" y="641"/>
                      <a:pt x="989" y="862"/>
                    </a:cubicBezTo>
                    <a:lnTo>
                      <a:pt x="715" y="1136"/>
                    </a:lnTo>
                    <a:cubicBezTo>
                      <a:pt x="126" y="1725"/>
                      <a:pt x="0" y="2433"/>
                      <a:pt x="350" y="3184"/>
                    </a:cubicBezTo>
                    <a:cubicBezTo>
                      <a:pt x="467" y="3434"/>
                      <a:pt x="639" y="3673"/>
                      <a:pt x="861" y="3895"/>
                    </a:cubicBezTo>
                    <a:lnTo>
                      <a:pt x="3074" y="6116"/>
                    </a:lnTo>
                    <a:cubicBezTo>
                      <a:pt x="3255" y="6298"/>
                      <a:pt x="3447" y="6445"/>
                      <a:pt x="3643" y="6553"/>
                    </a:cubicBezTo>
                    <a:cubicBezTo>
                      <a:pt x="3976" y="6736"/>
                      <a:pt x="4301" y="6827"/>
                      <a:pt x="4612" y="6827"/>
                    </a:cubicBezTo>
                    <a:cubicBezTo>
                      <a:pt x="5058" y="6827"/>
                      <a:pt x="5475" y="6640"/>
                      <a:pt x="5847" y="6268"/>
                    </a:cubicBezTo>
                    <a:lnTo>
                      <a:pt x="6121" y="5994"/>
                    </a:lnTo>
                    <a:cubicBezTo>
                      <a:pt x="6342" y="5773"/>
                      <a:pt x="6393" y="5438"/>
                      <a:pt x="6246" y="5162"/>
                    </a:cubicBezTo>
                    <a:cubicBezTo>
                      <a:pt x="6208" y="5089"/>
                      <a:pt x="6152" y="5016"/>
                      <a:pt x="6091" y="4945"/>
                    </a:cubicBezTo>
                    <a:close/>
                    <a:moveTo>
                      <a:pt x="3854" y="1422"/>
                    </a:moveTo>
                    <a:cubicBezTo>
                      <a:pt x="3854" y="1265"/>
                      <a:pt x="3981" y="1138"/>
                      <a:pt x="4138" y="1138"/>
                    </a:cubicBezTo>
                    <a:cubicBezTo>
                      <a:pt x="4296" y="1138"/>
                      <a:pt x="4423" y="1265"/>
                      <a:pt x="4423" y="1422"/>
                    </a:cubicBezTo>
                    <a:lnTo>
                      <a:pt x="4423" y="2560"/>
                    </a:lnTo>
                    <a:lnTo>
                      <a:pt x="4992" y="2560"/>
                    </a:lnTo>
                    <a:cubicBezTo>
                      <a:pt x="5149" y="2560"/>
                      <a:pt x="5276" y="2687"/>
                      <a:pt x="5276" y="2844"/>
                    </a:cubicBezTo>
                    <a:cubicBezTo>
                      <a:pt x="5276" y="3002"/>
                      <a:pt x="5149" y="3129"/>
                      <a:pt x="4992" y="3129"/>
                    </a:cubicBezTo>
                    <a:lnTo>
                      <a:pt x="4138" y="3129"/>
                    </a:lnTo>
                    <a:cubicBezTo>
                      <a:pt x="3981" y="3129"/>
                      <a:pt x="3854" y="3002"/>
                      <a:pt x="3854" y="2844"/>
                    </a:cubicBezTo>
                    <a:lnTo>
                      <a:pt x="3854" y="1422"/>
                    </a:lnTo>
                    <a:close/>
                    <a:moveTo>
                      <a:pt x="5719" y="5592"/>
                    </a:moveTo>
                    <a:lnTo>
                      <a:pt x="5445" y="5866"/>
                    </a:lnTo>
                    <a:cubicBezTo>
                      <a:pt x="4992" y="6319"/>
                      <a:pt x="4506" y="6379"/>
                      <a:pt x="3917" y="6054"/>
                    </a:cubicBezTo>
                    <a:cubicBezTo>
                      <a:pt x="3768" y="5973"/>
                      <a:pt x="3620" y="5858"/>
                      <a:pt x="3477" y="5715"/>
                    </a:cubicBezTo>
                    <a:lnTo>
                      <a:pt x="1263" y="3494"/>
                    </a:lnTo>
                    <a:cubicBezTo>
                      <a:pt x="1088" y="3318"/>
                      <a:pt x="954" y="3133"/>
                      <a:pt x="866" y="2943"/>
                    </a:cubicBezTo>
                    <a:cubicBezTo>
                      <a:pt x="616" y="2406"/>
                      <a:pt x="695" y="1960"/>
                      <a:pt x="1117" y="1538"/>
                    </a:cubicBezTo>
                    <a:lnTo>
                      <a:pt x="1391" y="1264"/>
                    </a:lnTo>
                    <a:cubicBezTo>
                      <a:pt x="1418" y="1237"/>
                      <a:pt x="1453" y="1223"/>
                      <a:pt x="1490" y="1223"/>
                    </a:cubicBezTo>
                    <a:cubicBezTo>
                      <a:pt x="1512" y="1223"/>
                      <a:pt x="1534" y="1229"/>
                      <a:pt x="1555" y="1240"/>
                    </a:cubicBezTo>
                    <a:cubicBezTo>
                      <a:pt x="1639" y="1284"/>
                      <a:pt x="1737" y="1375"/>
                      <a:pt x="1835" y="1486"/>
                    </a:cubicBezTo>
                    <a:lnTo>
                      <a:pt x="1836" y="1486"/>
                    </a:lnTo>
                    <a:cubicBezTo>
                      <a:pt x="1851" y="1504"/>
                      <a:pt x="1867" y="1522"/>
                      <a:pt x="1882" y="1540"/>
                    </a:cubicBezTo>
                    <a:cubicBezTo>
                      <a:pt x="1897" y="1559"/>
                      <a:pt x="1913" y="1577"/>
                      <a:pt x="1928" y="1595"/>
                    </a:cubicBezTo>
                    <a:cubicBezTo>
                      <a:pt x="1945" y="1616"/>
                      <a:pt x="1961" y="1638"/>
                      <a:pt x="1977" y="1659"/>
                    </a:cubicBezTo>
                    <a:cubicBezTo>
                      <a:pt x="1988" y="1673"/>
                      <a:pt x="1999" y="1687"/>
                      <a:pt x="2010" y="1702"/>
                    </a:cubicBezTo>
                    <a:cubicBezTo>
                      <a:pt x="2030" y="1729"/>
                      <a:pt x="2051" y="1756"/>
                      <a:pt x="2069" y="1783"/>
                    </a:cubicBezTo>
                    <a:cubicBezTo>
                      <a:pt x="2070" y="1784"/>
                      <a:pt x="2071" y="1785"/>
                      <a:pt x="2072" y="1786"/>
                    </a:cubicBezTo>
                    <a:cubicBezTo>
                      <a:pt x="2137" y="1878"/>
                      <a:pt x="2190" y="1960"/>
                      <a:pt x="2225" y="2016"/>
                    </a:cubicBezTo>
                    <a:cubicBezTo>
                      <a:pt x="2241" y="2041"/>
                      <a:pt x="2257" y="2067"/>
                      <a:pt x="2271" y="2089"/>
                    </a:cubicBezTo>
                    <a:cubicBezTo>
                      <a:pt x="2283" y="2110"/>
                      <a:pt x="2289" y="2127"/>
                      <a:pt x="2294" y="2141"/>
                    </a:cubicBezTo>
                    <a:cubicBezTo>
                      <a:pt x="2302" y="2161"/>
                      <a:pt x="2307" y="2176"/>
                      <a:pt x="2311" y="2177"/>
                    </a:cubicBezTo>
                    <a:lnTo>
                      <a:pt x="2270" y="2204"/>
                    </a:lnTo>
                    <a:cubicBezTo>
                      <a:pt x="1946" y="2475"/>
                      <a:pt x="1898" y="2545"/>
                      <a:pt x="1880" y="2571"/>
                    </a:cubicBezTo>
                    <a:cubicBezTo>
                      <a:pt x="1604" y="2979"/>
                      <a:pt x="1646" y="3397"/>
                      <a:pt x="1996" y="3748"/>
                    </a:cubicBezTo>
                    <a:lnTo>
                      <a:pt x="3235" y="4987"/>
                    </a:lnTo>
                    <a:cubicBezTo>
                      <a:pt x="3586" y="5338"/>
                      <a:pt x="4004" y="5379"/>
                      <a:pt x="4412" y="5102"/>
                    </a:cubicBezTo>
                    <a:cubicBezTo>
                      <a:pt x="4438" y="5085"/>
                      <a:pt x="4507" y="5037"/>
                      <a:pt x="4778" y="4713"/>
                    </a:cubicBezTo>
                    <a:lnTo>
                      <a:pt x="4778" y="4703"/>
                    </a:lnTo>
                    <a:lnTo>
                      <a:pt x="4791" y="4680"/>
                    </a:lnTo>
                    <a:cubicBezTo>
                      <a:pt x="4796" y="4679"/>
                      <a:pt x="4814" y="4682"/>
                      <a:pt x="4837" y="4688"/>
                    </a:cubicBezTo>
                    <a:cubicBezTo>
                      <a:pt x="4853" y="4693"/>
                      <a:pt x="4869" y="4698"/>
                      <a:pt x="4891" y="4710"/>
                    </a:cubicBezTo>
                    <a:cubicBezTo>
                      <a:pt x="4911" y="4722"/>
                      <a:pt x="4935" y="4737"/>
                      <a:pt x="4957" y="4751"/>
                    </a:cubicBezTo>
                    <a:cubicBezTo>
                      <a:pt x="5030" y="4796"/>
                      <a:pt x="5153" y="4876"/>
                      <a:pt x="5285" y="4975"/>
                    </a:cubicBezTo>
                    <a:cubicBezTo>
                      <a:pt x="5286" y="4976"/>
                      <a:pt x="5287" y="4977"/>
                      <a:pt x="5288" y="4977"/>
                    </a:cubicBezTo>
                    <a:cubicBezTo>
                      <a:pt x="5321" y="5003"/>
                      <a:pt x="5355" y="5029"/>
                      <a:pt x="5389" y="5056"/>
                    </a:cubicBezTo>
                    <a:cubicBezTo>
                      <a:pt x="5390" y="5057"/>
                      <a:pt x="5391" y="5058"/>
                      <a:pt x="5392" y="5059"/>
                    </a:cubicBezTo>
                    <a:cubicBezTo>
                      <a:pt x="5425" y="5086"/>
                      <a:pt x="5458" y="5113"/>
                      <a:pt x="5490" y="5141"/>
                    </a:cubicBezTo>
                    <a:lnTo>
                      <a:pt x="5499" y="5149"/>
                    </a:lnTo>
                    <a:cubicBezTo>
                      <a:pt x="5609" y="5247"/>
                      <a:pt x="5699" y="5344"/>
                      <a:pt x="5744" y="5428"/>
                    </a:cubicBezTo>
                    <a:cubicBezTo>
                      <a:pt x="5772" y="5482"/>
                      <a:pt x="5762" y="5548"/>
                      <a:pt x="5719" y="5592"/>
                    </a:cubicBezTo>
                    <a:close/>
                  </a:path>
                </a:pathLst>
              </a:custGeom>
              <a:solidFill>
                <a:srgbClr val="EDACAD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4" name="4"/>
              <p:cNvSpPr/>
              <p:nvPr/>
            </p:nvSpPr>
            <p:spPr bwMode="auto">
              <a:xfrm rot="2700000">
                <a:off x="1530806" y="2582777"/>
                <a:ext cx="1301750" cy="863600"/>
              </a:xfrm>
              <a:custGeom>
                <a:avLst/>
                <a:gdLst>
                  <a:gd name="T0" fmla="*/ 177 w 184"/>
                  <a:gd name="T1" fmla="*/ 16 h 122"/>
                  <a:gd name="T2" fmla="*/ 161 w 184"/>
                  <a:gd name="T3" fmla="*/ 0 h 122"/>
                  <a:gd name="T4" fmla="*/ 101 w 184"/>
                  <a:gd name="T5" fmla="*/ 60 h 122"/>
                  <a:gd name="T6" fmla="*/ 83 w 184"/>
                  <a:gd name="T7" fmla="*/ 60 h 122"/>
                  <a:gd name="T8" fmla="*/ 23 w 184"/>
                  <a:gd name="T9" fmla="*/ 0 h 122"/>
                  <a:gd name="T10" fmla="*/ 7 w 184"/>
                  <a:gd name="T11" fmla="*/ 16 h 122"/>
                  <a:gd name="T12" fmla="*/ 7 w 184"/>
                  <a:gd name="T13" fmla="*/ 44 h 122"/>
                  <a:gd name="T14" fmla="*/ 78 w 184"/>
                  <a:gd name="T15" fmla="*/ 115 h 122"/>
                  <a:gd name="T16" fmla="*/ 106 w 184"/>
                  <a:gd name="T17" fmla="*/ 115 h 122"/>
                  <a:gd name="T18" fmla="*/ 177 w 184"/>
                  <a:gd name="T19" fmla="*/ 44 h 122"/>
                  <a:gd name="T20" fmla="*/ 177 w 184"/>
                  <a:gd name="T21" fmla="*/ 1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122">
                    <a:moveTo>
                      <a:pt x="177" y="16"/>
                    </a:moveTo>
                    <a:cubicBezTo>
                      <a:pt x="161" y="0"/>
                      <a:pt x="161" y="0"/>
                      <a:pt x="161" y="0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96" y="65"/>
                      <a:pt x="88" y="65"/>
                      <a:pt x="83" y="6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0" y="24"/>
                      <a:pt x="0" y="36"/>
                      <a:pt x="7" y="44"/>
                    </a:cubicBezTo>
                    <a:cubicBezTo>
                      <a:pt x="78" y="115"/>
                      <a:pt x="78" y="115"/>
                      <a:pt x="78" y="115"/>
                    </a:cubicBezTo>
                    <a:cubicBezTo>
                      <a:pt x="86" y="122"/>
                      <a:pt x="98" y="122"/>
                      <a:pt x="106" y="115"/>
                    </a:cubicBezTo>
                    <a:cubicBezTo>
                      <a:pt x="177" y="44"/>
                      <a:pt x="177" y="44"/>
                      <a:pt x="177" y="44"/>
                    </a:cubicBezTo>
                    <a:cubicBezTo>
                      <a:pt x="184" y="36"/>
                      <a:pt x="184" y="24"/>
                      <a:pt x="177" y="16"/>
                    </a:cubicBezTo>
                    <a:close/>
                  </a:path>
                </a:pathLst>
              </a:custGeom>
              <a:solidFill>
                <a:srgbClr val="7DC3C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" name="5"/>
              <p:cNvSpPr/>
              <p:nvPr/>
            </p:nvSpPr>
            <p:spPr bwMode="auto">
              <a:xfrm rot="2700000">
                <a:off x="1886087" y="2007627"/>
                <a:ext cx="1301750" cy="1303338"/>
              </a:xfrm>
              <a:custGeom>
                <a:avLst/>
                <a:gdLst>
                  <a:gd name="T0" fmla="*/ 177 w 184"/>
                  <a:gd name="T1" fmla="*/ 78 h 184"/>
                  <a:gd name="T2" fmla="*/ 106 w 184"/>
                  <a:gd name="T3" fmla="*/ 7 h 184"/>
                  <a:gd name="T4" fmla="*/ 78 w 184"/>
                  <a:gd name="T5" fmla="*/ 7 h 184"/>
                  <a:gd name="T6" fmla="*/ 7 w 184"/>
                  <a:gd name="T7" fmla="*/ 78 h 184"/>
                  <a:gd name="T8" fmla="*/ 7 w 184"/>
                  <a:gd name="T9" fmla="*/ 106 h 184"/>
                  <a:gd name="T10" fmla="*/ 78 w 184"/>
                  <a:gd name="T11" fmla="*/ 177 h 184"/>
                  <a:gd name="T12" fmla="*/ 106 w 184"/>
                  <a:gd name="T13" fmla="*/ 177 h 184"/>
                  <a:gd name="T14" fmla="*/ 177 w 184"/>
                  <a:gd name="T15" fmla="*/ 106 h 184"/>
                  <a:gd name="T16" fmla="*/ 177 w 184"/>
                  <a:gd name="T17" fmla="*/ 78 h 184"/>
                  <a:gd name="T18" fmla="*/ 162 w 184"/>
                  <a:gd name="T19" fmla="*/ 101 h 184"/>
                  <a:gd name="T20" fmla="*/ 101 w 184"/>
                  <a:gd name="T21" fmla="*/ 162 h 184"/>
                  <a:gd name="T22" fmla="*/ 83 w 184"/>
                  <a:gd name="T23" fmla="*/ 162 h 184"/>
                  <a:gd name="T24" fmla="*/ 22 w 184"/>
                  <a:gd name="T25" fmla="*/ 101 h 184"/>
                  <a:gd name="T26" fmla="*/ 22 w 184"/>
                  <a:gd name="T27" fmla="*/ 83 h 184"/>
                  <a:gd name="T28" fmla="*/ 83 w 184"/>
                  <a:gd name="T29" fmla="*/ 22 h 184"/>
                  <a:gd name="T30" fmla="*/ 101 w 184"/>
                  <a:gd name="T31" fmla="*/ 22 h 184"/>
                  <a:gd name="T32" fmla="*/ 162 w 184"/>
                  <a:gd name="T33" fmla="*/ 83 h 184"/>
                  <a:gd name="T34" fmla="*/ 162 w 184"/>
                  <a:gd name="T35" fmla="*/ 10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4" h="184">
                    <a:moveTo>
                      <a:pt x="177" y="78"/>
                    </a:moveTo>
                    <a:cubicBezTo>
                      <a:pt x="106" y="7"/>
                      <a:pt x="106" y="7"/>
                      <a:pt x="106" y="7"/>
                    </a:cubicBezTo>
                    <a:cubicBezTo>
                      <a:pt x="98" y="0"/>
                      <a:pt x="86" y="0"/>
                      <a:pt x="78" y="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0" y="86"/>
                      <a:pt x="0" y="98"/>
                      <a:pt x="7" y="106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86" y="184"/>
                      <a:pt x="98" y="184"/>
                      <a:pt x="106" y="177"/>
                    </a:cubicBezTo>
                    <a:cubicBezTo>
                      <a:pt x="177" y="106"/>
                      <a:pt x="177" y="106"/>
                      <a:pt x="177" y="106"/>
                    </a:cubicBezTo>
                    <a:cubicBezTo>
                      <a:pt x="184" y="98"/>
                      <a:pt x="184" y="86"/>
                      <a:pt x="177" y="78"/>
                    </a:cubicBezTo>
                    <a:close/>
                    <a:moveTo>
                      <a:pt x="162" y="101"/>
                    </a:moveTo>
                    <a:cubicBezTo>
                      <a:pt x="101" y="162"/>
                      <a:pt x="101" y="162"/>
                      <a:pt x="101" y="162"/>
                    </a:cubicBezTo>
                    <a:cubicBezTo>
                      <a:pt x="96" y="167"/>
                      <a:pt x="88" y="167"/>
                      <a:pt x="83" y="162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17" y="96"/>
                      <a:pt x="17" y="88"/>
                      <a:pt x="22" y="83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8" y="17"/>
                      <a:pt x="96" y="17"/>
                      <a:pt x="101" y="22"/>
                    </a:cubicBezTo>
                    <a:cubicBezTo>
                      <a:pt x="162" y="83"/>
                      <a:pt x="162" y="83"/>
                      <a:pt x="162" y="83"/>
                    </a:cubicBezTo>
                    <a:cubicBezTo>
                      <a:pt x="167" y="88"/>
                      <a:pt x="167" y="96"/>
                      <a:pt x="162" y="101"/>
                    </a:cubicBezTo>
                    <a:close/>
                  </a:path>
                </a:pathLst>
              </a:custGeom>
              <a:solidFill>
                <a:srgbClr val="A3D3D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" name="6"/>
              <p:cNvSpPr/>
              <p:nvPr/>
            </p:nvSpPr>
            <p:spPr bwMode="auto">
              <a:xfrm>
                <a:off x="2349660" y="2479165"/>
                <a:ext cx="374604" cy="360263"/>
              </a:xfrm>
              <a:custGeom>
                <a:avLst/>
                <a:gdLst>
                  <a:gd name="connsiteX0" fmla="*/ 61288 w 609549"/>
                  <a:gd name="connsiteY0" fmla="*/ 383285 h 586216"/>
                  <a:gd name="connsiteX1" fmla="*/ 71162 w 609549"/>
                  <a:gd name="connsiteY1" fmla="*/ 387101 h 586216"/>
                  <a:gd name="connsiteX2" fmla="*/ 120018 w 609549"/>
                  <a:gd name="connsiteY2" fmla="*/ 435892 h 586216"/>
                  <a:gd name="connsiteX3" fmla="*/ 120018 w 609549"/>
                  <a:gd name="connsiteY3" fmla="*/ 454200 h 586216"/>
                  <a:gd name="connsiteX4" fmla="*/ 56639 w 609549"/>
                  <a:gd name="connsiteY4" fmla="*/ 517543 h 586216"/>
                  <a:gd name="connsiteX5" fmla="*/ 35592 w 609549"/>
                  <a:gd name="connsiteY5" fmla="*/ 513644 h 586216"/>
                  <a:gd name="connsiteX6" fmla="*/ 51877 w 609549"/>
                  <a:gd name="connsiteY6" fmla="*/ 388099 h 586216"/>
                  <a:gd name="connsiteX7" fmla="*/ 61288 w 609549"/>
                  <a:gd name="connsiteY7" fmla="*/ 383285 h 586216"/>
                  <a:gd name="connsiteX8" fmla="*/ 235245 w 609549"/>
                  <a:gd name="connsiteY8" fmla="*/ 302810 h 586216"/>
                  <a:gd name="connsiteX9" fmla="*/ 306042 w 609549"/>
                  <a:gd name="connsiteY9" fmla="*/ 373466 h 586216"/>
                  <a:gd name="connsiteX10" fmla="*/ 258717 w 609549"/>
                  <a:gd name="connsiteY10" fmla="*/ 420680 h 586216"/>
                  <a:gd name="connsiteX11" fmla="*/ 230246 w 609549"/>
                  <a:gd name="connsiteY11" fmla="*/ 550152 h 586216"/>
                  <a:gd name="connsiteX12" fmla="*/ 92223 w 609549"/>
                  <a:gd name="connsiteY12" fmla="*/ 575305 h 586216"/>
                  <a:gd name="connsiteX13" fmla="*/ 88748 w 609549"/>
                  <a:gd name="connsiteY13" fmla="*/ 556143 h 586216"/>
                  <a:gd name="connsiteX14" fmla="*/ 165115 w 609549"/>
                  <a:gd name="connsiteY14" fmla="*/ 479877 h 586216"/>
                  <a:gd name="connsiteX15" fmla="*/ 165115 w 609549"/>
                  <a:gd name="connsiteY15" fmla="*/ 446308 h 586216"/>
                  <a:gd name="connsiteX16" fmla="*/ 88700 w 609549"/>
                  <a:gd name="connsiteY16" fmla="*/ 369995 h 586216"/>
                  <a:gd name="connsiteX17" fmla="*/ 92128 w 609549"/>
                  <a:gd name="connsiteY17" fmla="*/ 350976 h 586216"/>
                  <a:gd name="connsiteX18" fmla="*/ 189111 w 609549"/>
                  <a:gd name="connsiteY18" fmla="*/ 348884 h 586216"/>
                  <a:gd name="connsiteX19" fmla="*/ 257958 w 609549"/>
                  <a:gd name="connsiteY19" fmla="*/ 161679 h 586216"/>
                  <a:gd name="connsiteX20" fmla="*/ 317251 w 609549"/>
                  <a:gd name="connsiteY20" fmla="*/ 220879 h 586216"/>
                  <a:gd name="connsiteX21" fmla="*/ 388070 w 609549"/>
                  <a:gd name="connsiteY21" fmla="*/ 291586 h 586216"/>
                  <a:gd name="connsiteX22" fmla="*/ 604906 w 609549"/>
                  <a:gd name="connsiteY22" fmla="*/ 508130 h 586216"/>
                  <a:gd name="connsiteX23" fmla="*/ 604906 w 609549"/>
                  <a:gd name="connsiteY23" fmla="*/ 530526 h 586216"/>
                  <a:gd name="connsiteX24" fmla="*/ 556567 w 609549"/>
                  <a:gd name="connsiteY24" fmla="*/ 578789 h 586216"/>
                  <a:gd name="connsiteX25" fmla="*/ 545327 w 609549"/>
                  <a:gd name="connsiteY25" fmla="*/ 583449 h 586216"/>
                  <a:gd name="connsiteX26" fmla="*/ 534135 w 609549"/>
                  <a:gd name="connsiteY26" fmla="*/ 578789 h 586216"/>
                  <a:gd name="connsiteX27" fmla="*/ 317251 w 609549"/>
                  <a:gd name="connsiteY27" fmla="*/ 362293 h 586216"/>
                  <a:gd name="connsiteX28" fmla="*/ 246481 w 609549"/>
                  <a:gd name="connsiteY28" fmla="*/ 291586 h 586216"/>
                  <a:gd name="connsiteX29" fmla="*/ 187140 w 609549"/>
                  <a:gd name="connsiteY29" fmla="*/ 232339 h 586216"/>
                  <a:gd name="connsiteX30" fmla="*/ 58606 w 609549"/>
                  <a:gd name="connsiteY30" fmla="*/ 160814 h 586216"/>
                  <a:gd name="connsiteX31" fmla="*/ 126401 w 609549"/>
                  <a:gd name="connsiteY31" fmla="*/ 228498 h 586216"/>
                  <a:gd name="connsiteX32" fmla="*/ 111975 w 609549"/>
                  <a:gd name="connsiteY32" fmla="*/ 242899 h 586216"/>
                  <a:gd name="connsiteX33" fmla="*/ 119307 w 609549"/>
                  <a:gd name="connsiteY33" fmla="*/ 250219 h 586216"/>
                  <a:gd name="connsiteX34" fmla="*/ 119307 w 609549"/>
                  <a:gd name="connsiteY34" fmla="*/ 277692 h 586216"/>
                  <a:gd name="connsiteX35" fmla="*/ 115641 w 609549"/>
                  <a:gd name="connsiteY35" fmla="*/ 281352 h 586216"/>
                  <a:gd name="connsiteX36" fmla="*/ 88123 w 609549"/>
                  <a:gd name="connsiteY36" fmla="*/ 281352 h 586216"/>
                  <a:gd name="connsiteX37" fmla="*/ 5712 w 609549"/>
                  <a:gd name="connsiteY37" fmla="*/ 199029 h 586216"/>
                  <a:gd name="connsiteX38" fmla="*/ 5712 w 609549"/>
                  <a:gd name="connsiteY38" fmla="*/ 171604 h 586216"/>
                  <a:gd name="connsiteX39" fmla="*/ 9378 w 609549"/>
                  <a:gd name="connsiteY39" fmla="*/ 167944 h 586216"/>
                  <a:gd name="connsiteX40" fmla="*/ 36849 w 609549"/>
                  <a:gd name="connsiteY40" fmla="*/ 167944 h 586216"/>
                  <a:gd name="connsiteX41" fmla="*/ 44180 w 609549"/>
                  <a:gd name="connsiteY41" fmla="*/ 175264 h 586216"/>
                  <a:gd name="connsiteX42" fmla="*/ 585775 w 609549"/>
                  <a:gd name="connsiteY42" fmla="*/ 66370 h 586216"/>
                  <a:gd name="connsiteX43" fmla="*/ 595263 w 609549"/>
                  <a:gd name="connsiteY43" fmla="*/ 73839 h 586216"/>
                  <a:gd name="connsiteX44" fmla="*/ 578978 w 609549"/>
                  <a:gd name="connsiteY44" fmla="*/ 199341 h 586216"/>
                  <a:gd name="connsiteX45" fmla="*/ 559693 w 609549"/>
                  <a:gd name="connsiteY45" fmla="*/ 200387 h 586216"/>
                  <a:gd name="connsiteX46" fmla="*/ 510789 w 609549"/>
                  <a:gd name="connsiteY46" fmla="*/ 151612 h 586216"/>
                  <a:gd name="connsiteX47" fmla="*/ 510789 w 609549"/>
                  <a:gd name="connsiteY47" fmla="*/ 133262 h 586216"/>
                  <a:gd name="connsiteX48" fmla="*/ 574216 w 609549"/>
                  <a:gd name="connsiteY48" fmla="*/ 69988 h 586216"/>
                  <a:gd name="connsiteX49" fmla="*/ 585775 w 609549"/>
                  <a:gd name="connsiteY49" fmla="*/ 66370 h 586216"/>
                  <a:gd name="connsiteX50" fmla="*/ 158702 w 609549"/>
                  <a:gd name="connsiteY50" fmla="*/ 26758 h 586216"/>
                  <a:gd name="connsiteX51" fmla="*/ 172463 w 609549"/>
                  <a:gd name="connsiteY51" fmla="*/ 32464 h 586216"/>
                  <a:gd name="connsiteX52" fmla="*/ 179701 w 609549"/>
                  <a:gd name="connsiteY52" fmla="*/ 39691 h 586216"/>
                  <a:gd name="connsiteX53" fmla="*/ 246935 w 609549"/>
                  <a:gd name="connsiteY53" fmla="*/ 106831 h 586216"/>
                  <a:gd name="connsiteX54" fmla="*/ 254886 w 609549"/>
                  <a:gd name="connsiteY54" fmla="*/ 114819 h 586216"/>
                  <a:gd name="connsiteX55" fmla="*/ 257600 w 609549"/>
                  <a:gd name="connsiteY55" fmla="*/ 138879 h 586216"/>
                  <a:gd name="connsiteX56" fmla="*/ 254886 w 609549"/>
                  <a:gd name="connsiteY56" fmla="*/ 142255 h 586216"/>
                  <a:gd name="connsiteX57" fmla="*/ 252315 w 609549"/>
                  <a:gd name="connsiteY57" fmla="*/ 144823 h 586216"/>
                  <a:gd name="connsiteX58" fmla="*/ 246696 w 609549"/>
                  <a:gd name="connsiteY58" fmla="*/ 150434 h 586216"/>
                  <a:gd name="connsiteX59" fmla="*/ 175892 w 609549"/>
                  <a:gd name="connsiteY59" fmla="*/ 221140 h 586216"/>
                  <a:gd name="connsiteX60" fmla="*/ 172463 w 609549"/>
                  <a:gd name="connsiteY60" fmla="*/ 224611 h 586216"/>
                  <a:gd name="connsiteX61" fmla="*/ 170130 w 609549"/>
                  <a:gd name="connsiteY61" fmla="*/ 226560 h 586216"/>
                  <a:gd name="connsiteX62" fmla="*/ 162274 w 609549"/>
                  <a:gd name="connsiteY62" fmla="*/ 229936 h 586216"/>
                  <a:gd name="connsiteX63" fmla="*/ 158702 w 609549"/>
                  <a:gd name="connsiteY63" fmla="*/ 230269 h 586216"/>
                  <a:gd name="connsiteX64" fmla="*/ 144942 w 609549"/>
                  <a:gd name="connsiteY64" fmla="*/ 224611 h 586216"/>
                  <a:gd name="connsiteX65" fmla="*/ 137609 w 609549"/>
                  <a:gd name="connsiteY65" fmla="*/ 217288 h 586216"/>
                  <a:gd name="connsiteX66" fmla="*/ 69804 w 609549"/>
                  <a:gd name="connsiteY66" fmla="*/ 149578 h 586216"/>
                  <a:gd name="connsiteX67" fmla="*/ 62519 w 609549"/>
                  <a:gd name="connsiteY67" fmla="*/ 142255 h 586216"/>
                  <a:gd name="connsiteX68" fmla="*/ 62519 w 609549"/>
                  <a:gd name="connsiteY68" fmla="*/ 114819 h 586216"/>
                  <a:gd name="connsiteX69" fmla="*/ 144942 w 609549"/>
                  <a:gd name="connsiteY69" fmla="*/ 32464 h 586216"/>
                  <a:gd name="connsiteX70" fmla="*/ 158702 w 609549"/>
                  <a:gd name="connsiteY70" fmla="*/ 26758 h 586216"/>
                  <a:gd name="connsiteX71" fmla="*/ 254809 w 609549"/>
                  <a:gd name="connsiteY71" fmla="*/ 6542 h 586216"/>
                  <a:gd name="connsiteX72" fmla="*/ 321015 w 609549"/>
                  <a:gd name="connsiteY72" fmla="*/ 29913 h 586216"/>
                  <a:gd name="connsiteX73" fmla="*/ 260017 w 609549"/>
                  <a:gd name="connsiteY73" fmla="*/ 97465 h 586216"/>
                  <a:gd name="connsiteX74" fmla="*/ 193067 w 609549"/>
                  <a:gd name="connsiteY74" fmla="*/ 30626 h 586216"/>
                  <a:gd name="connsiteX75" fmla="*/ 254809 w 609549"/>
                  <a:gd name="connsiteY75" fmla="*/ 6542 h 586216"/>
                  <a:gd name="connsiteX76" fmla="*/ 503105 w 609549"/>
                  <a:gd name="connsiteY76" fmla="*/ 953 h 586216"/>
                  <a:gd name="connsiteX77" fmla="*/ 538560 w 609549"/>
                  <a:gd name="connsiteY77" fmla="*/ 10911 h 586216"/>
                  <a:gd name="connsiteX78" fmla="*/ 542083 w 609549"/>
                  <a:gd name="connsiteY78" fmla="*/ 30073 h 586216"/>
                  <a:gd name="connsiteX79" fmla="*/ 465709 w 609549"/>
                  <a:gd name="connsiteY79" fmla="*/ 106341 h 586216"/>
                  <a:gd name="connsiteX80" fmla="*/ 465709 w 609549"/>
                  <a:gd name="connsiteY80" fmla="*/ 139911 h 586216"/>
                  <a:gd name="connsiteX81" fmla="*/ 542131 w 609549"/>
                  <a:gd name="connsiteY81" fmla="*/ 216227 h 586216"/>
                  <a:gd name="connsiteX82" fmla="*/ 538655 w 609549"/>
                  <a:gd name="connsiteY82" fmla="*/ 235246 h 586216"/>
                  <a:gd name="connsiteX83" fmla="*/ 442187 w 609549"/>
                  <a:gd name="connsiteY83" fmla="*/ 237528 h 586216"/>
                  <a:gd name="connsiteX84" fmla="*/ 399238 w 609549"/>
                  <a:gd name="connsiteY84" fmla="*/ 280370 h 586216"/>
                  <a:gd name="connsiteX85" fmla="*/ 328482 w 609549"/>
                  <a:gd name="connsiteY85" fmla="*/ 209712 h 586216"/>
                  <a:gd name="connsiteX86" fmla="*/ 372240 w 609549"/>
                  <a:gd name="connsiteY86" fmla="*/ 166015 h 586216"/>
                  <a:gd name="connsiteX87" fmla="*/ 400571 w 609549"/>
                  <a:gd name="connsiteY87" fmla="*/ 36064 h 586216"/>
                  <a:gd name="connsiteX88" fmla="*/ 503105 w 609549"/>
                  <a:gd name="connsiteY88" fmla="*/ 953 h 58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09549" h="586216">
                    <a:moveTo>
                      <a:pt x="61288" y="383285"/>
                    </a:moveTo>
                    <a:cubicBezTo>
                      <a:pt x="64829" y="383106"/>
                      <a:pt x="68448" y="384367"/>
                      <a:pt x="71162" y="387101"/>
                    </a:cubicBezTo>
                    <a:lnTo>
                      <a:pt x="120018" y="435892"/>
                    </a:lnTo>
                    <a:cubicBezTo>
                      <a:pt x="125113" y="440933"/>
                      <a:pt x="125113" y="449160"/>
                      <a:pt x="120018" y="454200"/>
                    </a:cubicBezTo>
                    <a:lnTo>
                      <a:pt x="56639" y="517543"/>
                    </a:lnTo>
                    <a:cubicBezTo>
                      <a:pt x="50211" y="523963"/>
                      <a:pt x="39211" y="522013"/>
                      <a:pt x="35592" y="513644"/>
                    </a:cubicBezTo>
                    <a:cubicBezTo>
                      <a:pt x="17783" y="472794"/>
                      <a:pt x="23211" y="424288"/>
                      <a:pt x="51877" y="388099"/>
                    </a:cubicBezTo>
                    <a:cubicBezTo>
                      <a:pt x="54282" y="385079"/>
                      <a:pt x="57746" y="383463"/>
                      <a:pt x="61288" y="383285"/>
                    </a:cubicBezTo>
                    <a:close/>
                    <a:moveTo>
                      <a:pt x="235245" y="302810"/>
                    </a:moveTo>
                    <a:lnTo>
                      <a:pt x="306042" y="373466"/>
                    </a:lnTo>
                    <a:lnTo>
                      <a:pt x="258717" y="420680"/>
                    </a:lnTo>
                    <a:cubicBezTo>
                      <a:pt x="274667" y="464329"/>
                      <a:pt x="265192" y="515300"/>
                      <a:pt x="230246" y="550152"/>
                    </a:cubicBezTo>
                    <a:cubicBezTo>
                      <a:pt x="192919" y="587430"/>
                      <a:pt x="137644" y="595798"/>
                      <a:pt x="92223" y="575305"/>
                    </a:cubicBezTo>
                    <a:cubicBezTo>
                      <a:pt x="84701" y="571882"/>
                      <a:pt x="82892" y="561992"/>
                      <a:pt x="88748" y="556143"/>
                    </a:cubicBezTo>
                    <a:lnTo>
                      <a:pt x="165115" y="479877"/>
                    </a:lnTo>
                    <a:cubicBezTo>
                      <a:pt x="174399" y="470605"/>
                      <a:pt x="174399" y="455580"/>
                      <a:pt x="165115" y="446308"/>
                    </a:cubicBezTo>
                    <a:lnTo>
                      <a:pt x="88700" y="369995"/>
                    </a:lnTo>
                    <a:cubicBezTo>
                      <a:pt x="82844" y="364194"/>
                      <a:pt x="84653" y="354399"/>
                      <a:pt x="92128" y="350976"/>
                    </a:cubicBezTo>
                    <a:cubicBezTo>
                      <a:pt x="122789" y="337092"/>
                      <a:pt x="157973" y="336379"/>
                      <a:pt x="189111" y="348884"/>
                    </a:cubicBezTo>
                    <a:close/>
                    <a:moveTo>
                      <a:pt x="257958" y="161679"/>
                    </a:moveTo>
                    <a:lnTo>
                      <a:pt x="317251" y="220879"/>
                    </a:lnTo>
                    <a:lnTo>
                      <a:pt x="388070" y="291586"/>
                    </a:lnTo>
                    <a:lnTo>
                      <a:pt x="604906" y="508130"/>
                    </a:lnTo>
                    <a:cubicBezTo>
                      <a:pt x="611097" y="514311"/>
                      <a:pt x="611097" y="524344"/>
                      <a:pt x="604906" y="530526"/>
                    </a:cubicBezTo>
                    <a:lnTo>
                      <a:pt x="556567" y="578789"/>
                    </a:lnTo>
                    <a:cubicBezTo>
                      <a:pt x="553471" y="581880"/>
                      <a:pt x="549423" y="583449"/>
                      <a:pt x="545327" y="583449"/>
                    </a:cubicBezTo>
                    <a:cubicBezTo>
                      <a:pt x="541279" y="583449"/>
                      <a:pt x="537231" y="581880"/>
                      <a:pt x="534135" y="578789"/>
                    </a:cubicBezTo>
                    <a:lnTo>
                      <a:pt x="317251" y="362293"/>
                    </a:lnTo>
                    <a:lnTo>
                      <a:pt x="246481" y="291586"/>
                    </a:lnTo>
                    <a:lnTo>
                      <a:pt x="187140" y="232339"/>
                    </a:lnTo>
                    <a:close/>
                    <a:moveTo>
                      <a:pt x="58606" y="160814"/>
                    </a:moveTo>
                    <a:lnTo>
                      <a:pt x="126401" y="228498"/>
                    </a:lnTo>
                    <a:lnTo>
                      <a:pt x="111975" y="242899"/>
                    </a:lnTo>
                    <a:lnTo>
                      <a:pt x="119307" y="250219"/>
                    </a:lnTo>
                    <a:cubicBezTo>
                      <a:pt x="126877" y="257824"/>
                      <a:pt x="126877" y="270087"/>
                      <a:pt x="119307" y="277692"/>
                    </a:cubicBezTo>
                    <a:lnTo>
                      <a:pt x="115641" y="281352"/>
                    </a:lnTo>
                    <a:cubicBezTo>
                      <a:pt x="108024" y="288909"/>
                      <a:pt x="95741" y="288909"/>
                      <a:pt x="88123" y="281352"/>
                    </a:cubicBezTo>
                    <a:lnTo>
                      <a:pt x="5712" y="199029"/>
                    </a:lnTo>
                    <a:cubicBezTo>
                      <a:pt x="-1905" y="191424"/>
                      <a:pt x="-1905" y="179161"/>
                      <a:pt x="5712" y="171604"/>
                    </a:cubicBezTo>
                    <a:lnTo>
                      <a:pt x="9378" y="167944"/>
                    </a:lnTo>
                    <a:cubicBezTo>
                      <a:pt x="16948" y="160339"/>
                      <a:pt x="29231" y="160339"/>
                      <a:pt x="36849" y="167944"/>
                    </a:cubicBezTo>
                    <a:lnTo>
                      <a:pt x="44180" y="175264"/>
                    </a:lnTo>
                    <a:close/>
                    <a:moveTo>
                      <a:pt x="585775" y="66370"/>
                    </a:moveTo>
                    <a:cubicBezTo>
                      <a:pt x="589775" y="67101"/>
                      <a:pt x="593430" y="69680"/>
                      <a:pt x="595263" y="73839"/>
                    </a:cubicBezTo>
                    <a:cubicBezTo>
                      <a:pt x="613072" y="114675"/>
                      <a:pt x="607644" y="163212"/>
                      <a:pt x="578978" y="199341"/>
                    </a:cubicBezTo>
                    <a:cubicBezTo>
                      <a:pt x="574168" y="205379"/>
                      <a:pt x="565121" y="205854"/>
                      <a:pt x="559693" y="200387"/>
                    </a:cubicBezTo>
                    <a:lnTo>
                      <a:pt x="510789" y="151612"/>
                    </a:lnTo>
                    <a:cubicBezTo>
                      <a:pt x="505742" y="146526"/>
                      <a:pt x="505742" y="138349"/>
                      <a:pt x="510789" y="133262"/>
                    </a:cubicBezTo>
                    <a:lnTo>
                      <a:pt x="574216" y="69988"/>
                    </a:lnTo>
                    <a:cubicBezTo>
                      <a:pt x="577430" y="66756"/>
                      <a:pt x="581775" y="65639"/>
                      <a:pt x="585775" y="66370"/>
                    </a:cubicBezTo>
                    <a:close/>
                    <a:moveTo>
                      <a:pt x="158702" y="26758"/>
                    </a:moveTo>
                    <a:cubicBezTo>
                      <a:pt x="163655" y="26758"/>
                      <a:pt x="168654" y="28660"/>
                      <a:pt x="172463" y="32464"/>
                    </a:cubicBezTo>
                    <a:lnTo>
                      <a:pt x="179701" y="39691"/>
                    </a:lnTo>
                    <a:lnTo>
                      <a:pt x="246935" y="106831"/>
                    </a:lnTo>
                    <a:lnTo>
                      <a:pt x="254886" y="114819"/>
                    </a:lnTo>
                    <a:cubicBezTo>
                      <a:pt x="261457" y="121334"/>
                      <a:pt x="262362" y="131414"/>
                      <a:pt x="257600" y="138879"/>
                    </a:cubicBezTo>
                    <a:cubicBezTo>
                      <a:pt x="256839" y="140068"/>
                      <a:pt x="255934" y="141209"/>
                      <a:pt x="254886" y="142255"/>
                    </a:cubicBezTo>
                    <a:lnTo>
                      <a:pt x="252315" y="144823"/>
                    </a:lnTo>
                    <a:lnTo>
                      <a:pt x="246696" y="150434"/>
                    </a:lnTo>
                    <a:lnTo>
                      <a:pt x="175892" y="221140"/>
                    </a:lnTo>
                    <a:lnTo>
                      <a:pt x="172463" y="224611"/>
                    </a:lnTo>
                    <a:cubicBezTo>
                      <a:pt x="171702" y="225324"/>
                      <a:pt x="170940" y="225990"/>
                      <a:pt x="170130" y="226560"/>
                    </a:cubicBezTo>
                    <a:cubicBezTo>
                      <a:pt x="167749" y="228319"/>
                      <a:pt x="165083" y="229413"/>
                      <a:pt x="162274" y="229936"/>
                    </a:cubicBezTo>
                    <a:cubicBezTo>
                      <a:pt x="161083" y="230174"/>
                      <a:pt x="159893" y="230269"/>
                      <a:pt x="158702" y="230269"/>
                    </a:cubicBezTo>
                    <a:cubicBezTo>
                      <a:pt x="153703" y="230269"/>
                      <a:pt x="148751" y="228367"/>
                      <a:pt x="144942" y="224611"/>
                    </a:cubicBezTo>
                    <a:lnTo>
                      <a:pt x="137609" y="217288"/>
                    </a:lnTo>
                    <a:lnTo>
                      <a:pt x="69804" y="149578"/>
                    </a:lnTo>
                    <a:lnTo>
                      <a:pt x="62519" y="142255"/>
                    </a:lnTo>
                    <a:cubicBezTo>
                      <a:pt x="54900" y="134647"/>
                      <a:pt x="54900" y="122380"/>
                      <a:pt x="62519" y="114819"/>
                    </a:cubicBezTo>
                    <a:lnTo>
                      <a:pt x="144942" y="32464"/>
                    </a:lnTo>
                    <a:cubicBezTo>
                      <a:pt x="148751" y="28660"/>
                      <a:pt x="153750" y="26758"/>
                      <a:pt x="158702" y="26758"/>
                    </a:cubicBezTo>
                    <a:close/>
                    <a:moveTo>
                      <a:pt x="254809" y="6542"/>
                    </a:moveTo>
                    <a:cubicBezTo>
                      <a:pt x="277279" y="4029"/>
                      <a:pt x="300492" y="9424"/>
                      <a:pt x="321015" y="29913"/>
                    </a:cubicBezTo>
                    <a:cubicBezTo>
                      <a:pt x="380347" y="89193"/>
                      <a:pt x="337205" y="46124"/>
                      <a:pt x="260017" y="97465"/>
                    </a:cubicBezTo>
                    <a:lnTo>
                      <a:pt x="193067" y="30626"/>
                    </a:lnTo>
                    <a:cubicBezTo>
                      <a:pt x="210614" y="19479"/>
                      <a:pt x="232340" y="9056"/>
                      <a:pt x="254809" y="6542"/>
                    </a:cubicBezTo>
                    <a:close/>
                    <a:moveTo>
                      <a:pt x="503105" y="953"/>
                    </a:moveTo>
                    <a:cubicBezTo>
                      <a:pt x="515252" y="2468"/>
                      <a:pt x="527216" y="5788"/>
                      <a:pt x="538560" y="10911"/>
                    </a:cubicBezTo>
                    <a:cubicBezTo>
                      <a:pt x="546131" y="14334"/>
                      <a:pt x="547940" y="24224"/>
                      <a:pt x="542083" y="30073"/>
                    </a:cubicBezTo>
                    <a:lnTo>
                      <a:pt x="465709" y="106341"/>
                    </a:lnTo>
                    <a:cubicBezTo>
                      <a:pt x="456424" y="115613"/>
                      <a:pt x="456424" y="130639"/>
                      <a:pt x="465709" y="139911"/>
                    </a:cubicBezTo>
                    <a:lnTo>
                      <a:pt x="542131" y="216227"/>
                    </a:lnTo>
                    <a:cubicBezTo>
                      <a:pt x="547940" y="222028"/>
                      <a:pt x="546178" y="231823"/>
                      <a:pt x="538655" y="235246"/>
                    </a:cubicBezTo>
                    <a:cubicBezTo>
                      <a:pt x="508181" y="249035"/>
                      <a:pt x="473184" y="249844"/>
                      <a:pt x="442187" y="237528"/>
                    </a:cubicBezTo>
                    <a:lnTo>
                      <a:pt x="399238" y="280370"/>
                    </a:lnTo>
                    <a:lnTo>
                      <a:pt x="328482" y="209712"/>
                    </a:lnTo>
                    <a:lnTo>
                      <a:pt x="372240" y="166015"/>
                    </a:lnTo>
                    <a:cubicBezTo>
                      <a:pt x="356051" y="122270"/>
                      <a:pt x="365527" y="71060"/>
                      <a:pt x="400571" y="36064"/>
                    </a:cubicBezTo>
                    <a:cubicBezTo>
                      <a:pt x="428569" y="8106"/>
                      <a:pt x="466664" y="-3592"/>
                      <a:pt x="503105" y="953"/>
                    </a:cubicBezTo>
                    <a:close/>
                  </a:path>
                </a:pathLst>
              </a:custGeom>
              <a:solidFill>
                <a:srgbClr val="7DC3C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98" name="矩形 97"/>
            <p:cNvSpPr/>
            <p:nvPr/>
          </p:nvSpPr>
          <p:spPr>
            <a:xfrm>
              <a:off x="3467109" y="4374602"/>
              <a:ext cx="2611632" cy="41402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3467109" y="2050535"/>
              <a:ext cx="2611632" cy="41402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Group 58"/>
          <p:cNvGrpSpPr/>
          <p:nvPr/>
        </p:nvGrpSpPr>
        <p:grpSpPr>
          <a:xfrm>
            <a:off x="7691755" y="1614805"/>
            <a:ext cx="3410585" cy="3378200"/>
            <a:chOff x="1814658" y="1878965"/>
            <a:chExt cx="4264083" cy="4270376"/>
          </a:xfrm>
        </p:grpSpPr>
        <p:grpSp>
          <p:nvGrpSpPr>
            <p:cNvPr id="84" name="组合 83"/>
            <p:cNvGrpSpPr/>
            <p:nvPr/>
          </p:nvGrpSpPr>
          <p:grpSpPr>
            <a:xfrm>
              <a:off x="1814658" y="1878965"/>
              <a:ext cx="2524188" cy="4270376"/>
              <a:chOff x="1749881" y="2008421"/>
              <a:chExt cx="2524188" cy="4270376"/>
            </a:xfrm>
          </p:grpSpPr>
          <p:sp>
            <p:nvSpPr>
              <p:cNvPr id="89" name="1"/>
              <p:cNvSpPr/>
              <p:nvPr/>
            </p:nvSpPr>
            <p:spPr bwMode="auto">
              <a:xfrm rot="2700000">
                <a:off x="2731401" y="4573087"/>
                <a:ext cx="863600" cy="1301750"/>
              </a:xfrm>
              <a:custGeom>
                <a:avLst/>
                <a:gdLst>
                  <a:gd name="T0" fmla="*/ 62 w 122"/>
                  <a:gd name="T1" fmla="*/ 101 h 184"/>
                  <a:gd name="T2" fmla="*/ 62 w 122"/>
                  <a:gd name="T3" fmla="*/ 83 h 184"/>
                  <a:gd name="T4" fmla="*/ 122 w 122"/>
                  <a:gd name="T5" fmla="*/ 23 h 184"/>
                  <a:gd name="T6" fmla="*/ 106 w 122"/>
                  <a:gd name="T7" fmla="*/ 7 h 184"/>
                  <a:gd name="T8" fmla="*/ 78 w 122"/>
                  <a:gd name="T9" fmla="*/ 7 h 184"/>
                  <a:gd name="T10" fmla="*/ 7 w 122"/>
                  <a:gd name="T11" fmla="*/ 78 h 184"/>
                  <a:gd name="T12" fmla="*/ 7 w 122"/>
                  <a:gd name="T13" fmla="*/ 106 h 184"/>
                  <a:gd name="T14" fmla="*/ 78 w 122"/>
                  <a:gd name="T15" fmla="*/ 177 h 184"/>
                  <a:gd name="T16" fmla="*/ 106 w 122"/>
                  <a:gd name="T17" fmla="*/ 177 h 184"/>
                  <a:gd name="T18" fmla="*/ 122 w 122"/>
                  <a:gd name="T19" fmla="*/ 161 h 184"/>
                  <a:gd name="T20" fmla="*/ 62 w 122"/>
                  <a:gd name="T21" fmla="*/ 10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2" h="184">
                    <a:moveTo>
                      <a:pt x="62" y="101"/>
                    </a:moveTo>
                    <a:cubicBezTo>
                      <a:pt x="57" y="96"/>
                      <a:pt x="57" y="88"/>
                      <a:pt x="62" y="83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06" y="7"/>
                      <a:pt x="106" y="7"/>
                      <a:pt x="106" y="7"/>
                    </a:cubicBezTo>
                    <a:cubicBezTo>
                      <a:pt x="98" y="0"/>
                      <a:pt x="86" y="0"/>
                      <a:pt x="78" y="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0" y="86"/>
                      <a:pt x="0" y="98"/>
                      <a:pt x="7" y="106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86" y="184"/>
                      <a:pt x="98" y="184"/>
                      <a:pt x="106" y="177"/>
                    </a:cubicBezTo>
                    <a:cubicBezTo>
                      <a:pt x="122" y="161"/>
                      <a:pt x="122" y="161"/>
                      <a:pt x="122" y="161"/>
                    </a:cubicBezTo>
                    <a:lnTo>
                      <a:pt x="62" y="101"/>
                    </a:lnTo>
                    <a:close/>
                  </a:path>
                </a:pathLst>
              </a:custGeom>
              <a:solidFill>
                <a:srgbClr val="79C0D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0" name="2"/>
              <p:cNvSpPr/>
              <p:nvPr/>
            </p:nvSpPr>
            <p:spPr bwMode="auto">
              <a:xfrm rot="2700000">
                <a:off x="2963352" y="4968080"/>
                <a:ext cx="1303638" cy="1317796"/>
              </a:xfrm>
              <a:custGeom>
                <a:avLst/>
                <a:gdLst>
                  <a:gd name="T0" fmla="*/ 177 w 184"/>
                  <a:gd name="T1" fmla="*/ 78 h 184"/>
                  <a:gd name="T2" fmla="*/ 106 w 184"/>
                  <a:gd name="T3" fmla="*/ 7 h 184"/>
                  <a:gd name="T4" fmla="*/ 78 w 184"/>
                  <a:gd name="T5" fmla="*/ 7 h 184"/>
                  <a:gd name="T6" fmla="*/ 7 w 184"/>
                  <a:gd name="T7" fmla="*/ 78 h 184"/>
                  <a:gd name="T8" fmla="*/ 7 w 184"/>
                  <a:gd name="T9" fmla="*/ 106 h 184"/>
                  <a:gd name="T10" fmla="*/ 78 w 184"/>
                  <a:gd name="T11" fmla="*/ 177 h 184"/>
                  <a:gd name="T12" fmla="*/ 106 w 184"/>
                  <a:gd name="T13" fmla="*/ 177 h 184"/>
                  <a:gd name="T14" fmla="*/ 177 w 184"/>
                  <a:gd name="T15" fmla="*/ 106 h 184"/>
                  <a:gd name="T16" fmla="*/ 177 w 184"/>
                  <a:gd name="T17" fmla="*/ 78 h 184"/>
                  <a:gd name="T18" fmla="*/ 162 w 184"/>
                  <a:gd name="T19" fmla="*/ 101 h 184"/>
                  <a:gd name="T20" fmla="*/ 101 w 184"/>
                  <a:gd name="T21" fmla="*/ 162 h 184"/>
                  <a:gd name="T22" fmla="*/ 83 w 184"/>
                  <a:gd name="T23" fmla="*/ 162 h 184"/>
                  <a:gd name="T24" fmla="*/ 22 w 184"/>
                  <a:gd name="T25" fmla="*/ 101 h 184"/>
                  <a:gd name="T26" fmla="*/ 22 w 184"/>
                  <a:gd name="T27" fmla="*/ 83 h 184"/>
                  <a:gd name="T28" fmla="*/ 83 w 184"/>
                  <a:gd name="T29" fmla="*/ 22 h 184"/>
                  <a:gd name="T30" fmla="*/ 101 w 184"/>
                  <a:gd name="T31" fmla="*/ 22 h 184"/>
                  <a:gd name="T32" fmla="*/ 162 w 184"/>
                  <a:gd name="T33" fmla="*/ 83 h 184"/>
                  <a:gd name="T34" fmla="*/ 162 w 184"/>
                  <a:gd name="T35" fmla="*/ 10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4" h="184">
                    <a:moveTo>
                      <a:pt x="177" y="78"/>
                    </a:moveTo>
                    <a:cubicBezTo>
                      <a:pt x="106" y="7"/>
                      <a:pt x="106" y="7"/>
                      <a:pt x="106" y="7"/>
                    </a:cubicBezTo>
                    <a:cubicBezTo>
                      <a:pt x="98" y="0"/>
                      <a:pt x="86" y="0"/>
                      <a:pt x="78" y="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0" y="86"/>
                      <a:pt x="0" y="98"/>
                      <a:pt x="7" y="106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86" y="184"/>
                      <a:pt x="98" y="184"/>
                      <a:pt x="106" y="177"/>
                    </a:cubicBezTo>
                    <a:cubicBezTo>
                      <a:pt x="177" y="106"/>
                      <a:pt x="177" y="106"/>
                      <a:pt x="177" y="106"/>
                    </a:cubicBezTo>
                    <a:cubicBezTo>
                      <a:pt x="184" y="98"/>
                      <a:pt x="184" y="86"/>
                      <a:pt x="177" y="78"/>
                    </a:cubicBezTo>
                    <a:close/>
                    <a:moveTo>
                      <a:pt x="162" y="101"/>
                    </a:moveTo>
                    <a:cubicBezTo>
                      <a:pt x="101" y="162"/>
                      <a:pt x="101" y="162"/>
                      <a:pt x="101" y="162"/>
                    </a:cubicBezTo>
                    <a:cubicBezTo>
                      <a:pt x="96" y="167"/>
                      <a:pt x="88" y="167"/>
                      <a:pt x="83" y="162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17" y="96"/>
                      <a:pt x="17" y="88"/>
                      <a:pt x="22" y="83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8" y="17"/>
                      <a:pt x="96" y="17"/>
                      <a:pt x="101" y="22"/>
                    </a:cubicBezTo>
                    <a:cubicBezTo>
                      <a:pt x="162" y="83"/>
                      <a:pt x="162" y="83"/>
                      <a:pt x="162" y="83"/>
                    </a:cubicBezTo>
                    <a:cubicBezTo>
                      <a:pt x="167" y="88"/>
                      <a:pt x="167" y="96"/>
                      <a:pt x="162" y="101"/>
                    </a:cubicBezTo>
                    <a:close/>
                  </a:path>
                </a:pathLst>
              </a:custGeom>
              <a:solidFill>
                <a:srgbClr val="95CE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1" name="3"/>
              <p:cNvSpPr/>
              <p:nvPr/>
            </p:nvSpPr>
            <p:spPr bwMode="auto">
              <a:xfrm>
                <a:off x="3530138" y="5403015"/>
                <a:ext cx="374602" cy="355158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09050" h="577437">
                    <a:moveTo>
                      <a:pt x="439199" y="560501"/>
                    </a:moveTo>
                    <a:lnTo>
                      <a:pt x="533192" y="560501"/>
                    </a:lnTo>
                    <a:lnTo>
                      <a:pt x="533192" y="577437"/>
                    </a:lnTo>
                    <a:lnTo>
                      <a:pt x="439199" y="577437"/>
                    </a:lnTo>
                    <a:close/>
                    <a:moveTo>
                      <a:pt x="60898" y="560501"/>
                    </a:moveTo>
                    <a:lnTo>
                      <a:pt x="154891" y="560501"/>
                    </a:lnTo>
                    <a:lnTo>
                      <a:pt x="154891" y="577437"/>
                    </a:lnTo>
                    <a:lnTo>
                      <a:pt x="60898" y="577437"/>
                    </a:lnTo>
                    <a:close/>
                    <a:moveTo>
                      <a:pt x="276323" y="247191"/>
                    </a:moveTo>
                    <a:lnTo>
                      <a:pt x="332800" y="247191"/>
                    </a:lnTo>
                    <a:lnTo>
                      <a:pt x="332800" y="293334"/>
                    </a:lnTo>
                    <a:lnTo>
                      <a:pt x="379148" y="293334"/>
                    </a:lnTo>
                    <a:lnTo>
                      <a:pt x="379148" y="349732"/>
                    </a:lnTo>
                    <a:lnTo>
                      <a:pt x="332800" y="349732"/>
                    </a:lnTo>
                    <a:lnTo>
                      <a:pt x="332800" y="396014"/>
                    </a:lnTo>
                    <a:lnTo>
                      <a:pt x="276323" y="396014"/>
                    </a:lnTo>
                    <a:lnTo>
                      <a:pt x="276323" y="349732"/>
                    </a:lnTo>
                    <a:lnTo>
                      <a:pt x="230114" y="349732"/>
                    </a:lnTo>
                    <a:lnTo>
                      <a:pt x="230114" y="293334"/>
                    </a:lnTo>
                    <a:lnTo>
                      <a:pt x="276323" y="293334"/>
                    </a:lnTo>
                    <a:close/>
                    <a:moveTo>
                      <a:pt x="304594" y="190091"/>
                    </a:moveTo>
                    <a:cubicBezTo>
                      <a:pt x="231741" y="190091"/>
                      <a:pt x="172904" y="248987"/>
                      <a:pt x="172904" y="321602"/>
                    </a:cubicBezTo>
                    <a:cubicBezTo>
                      <a:pt x="172904" y="394216"/>
                      <a:pt x="231741" y="453112"/>
                      <a:pt x="304594" y="453112"/>
                    </a:cubicBezTo>
                    <a:cubicBezTo>
                      <a:pt x="377308" y="453112"/>
                      <a:pt x="436284" y="394216"/>
                      <a:pt x="436284" y="321602"/>
                    </a:cubicBezTo>
                    <a:cubicBezTo>
                      <a:pt x="436284" y="248987"/>
                      <a:pt x="377308" y="190091"/>
                      <a:pt x="304594" y="190091"/>
                    </a:cubicBezTo>
                    <a:close/>
                    <a:moveTo>
                      <a:pt x="47042" y="97521"/>
                    </a:moveTo>
                    <a:lnTo>
                      <a:pt x="562008" y="97521"/>
                    </a:lnTo>
                    <a:cubicBezTo>
                      <a:pt x="587958" y="97521"/>
                      <a:pt x="609050" y="118446"/>
                      <a:pt x="609050" y="144499"/>
                    </a:cubicBezTo>
                    <a:lnTo>
                      <a:pt x="609050" y="498704"/>
                    </a:lnTo>
                    <a:cubicBezTo>
                      <a:pt x="609050" y="524618"/>
                      <a:pt x="587958" y="545682"/>
                      <a:pt x="562008" y="545682"/>
                    </a:cubicBezTo>
                    <a:lnTo>
                      <a:pt x="47042" y="545682"/>
                    </a:lnTo>
                    <a:cubicBezTo>
                      <a:pt x="21092" y="545682"/>
                      <a:pt x="0" y="524618"/>
                      <a:pt x="0" y="498704"/>
                    </a:cubicBezTo>
                    <a:lnTo>
                      <a:pt x="0" y="144499"/>
                    </a:lnTo>
                    <a:cubicBezTo>
                      <a:pt x="0" y="118446"/>
                      <a:pt x="21092" y="97521"/>
                      <a:pt x="47042" y="97521"/>
                    </a:cubicBezTo>
                    <a:close/>
                    <a:moveTo>
                      <a:pt x="252719" y="0"/>
                    </a:moveTo>
                    <a:lnTo>
                      <a:pt x="351250" y="0"/>
                    </a:lnTo>
                    <a:cubicBezTo>
                      <a:pt x="377895" y="0"/>
                      <a:pt x="399683" y="21617"/>
                      <a:pt x="399683" y="48361"/>
                    </a:cubicBezTo>
                    <a:lnTo>
                      <a:pt x="399683" y="76352"/>
                    </a:lnTo>
                    <a:lnTo>
                      <a:pt x="368319" y="76352"/>
                    </a:lnTo>
                    <a:lnTo>
                      <a:pt x="368319" y="48361"/>
                    </a:lnTo>
                    <a:cubicBezTo>
                      <a:pt x="368319" y="38938"/>
                      <a:pt x="360687" y="31317"/>
                      <a:pt x="351250" y="31317"/>
                    </a:cubicBezTo>
                    <a:lnTo>
                      <a:pt x="252719" y="31317"/>
                    </a:lnTo>
                    <a:cubicBezTo>
                      <a:pt x="243283" y="31317"/>
                      <a:pt x="235650" y="38938"/>
                      <a:pt x="235650" y="48361"/>
                    </a:cubicBezTo>
                    <a:lnTo>
                      <a:pt x="235650" y="76352"/>
                    </a:lnTo>
                    <a:lnTo>
                      <a:pt x="204287" y="76352"/>
                    </a:lnTo>
                    <a:lnTo>
                      <a:pt x="204287" y="48361"/>
                    </a:lnTo>
                    <a:cubicBezTo>
                      <a:pt x="204287" y="21617"/>
                      <a:pt x="226075" y="0"/>
                      <a:pt x="252719" y="0"/>
                    </a:cubicBezTo>
                    <a:close/>
                  </a:path>
                </a:pathLst>
              </a:custGeom>
              <a:solidFill>
                <a:srgbClr val="95CEDB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8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" name="4"/>
              <p:cNvSpPr/>
              <p:nvPr/>
            </p:nvSpPr>
            <p:spPr bwMode="auto">
              <a:xfrm rot="2700000">
                <a:off x="1530806" y="2582777"/>
                <a:ext cx="1301750" cy="863600"/>
              </a:xfrm>
              <a:custGeom>
                <a:avLst/>
                <a:gdLst>
                  <a:gd name="T0" fmla="*/ 177 w 184"/>
                  <a:gd name="T1" fmla="*/ 16 h 122"/>
                  <a:gd name="T2" fmla="*/ 161 w 184"/>
                  <a:gd name="T3" fmla="*/ 0 h 122"/>
                  <a:gd name="T4" fmla="*/ 101 w 184"/>
                  <a:gd name="T5" fmla="*/ 60 h 122"/>
                  <a:gd name="T6" fmla="*/ 83 w 184"/>
                  <a:gd name="T7" fmla="*/ 60 h 122"/>
                  <a:gd name="T8" fmla="*/ 23 w 184"/>
                  <a:gd name="T9" fmla="*/ 0 h 122"/>
                  <a:gd name="T10" fmla="*/ 7 w 184"/>
                  <a:gd name="T11" fmla="*/ 16 h 122"/>
                  <a:gd name="T12" fmla="*/ 7 w 184"/>
                  <a:gd name="T13" fmla="*/ 44 h 122"/>
                  <a:gd name="T14" fmla="*/ 78 w 184"/>
                  <a:gd name="T15" fmla="*/ 115 h 122"/>
                  <a:gd name="T16" fmla="*/ 106 w 184"/>
                  <a:gd name="T17" fmla="*/ 115 h 122"/>
                  <a:gd name="T18" fmla="*/ 177 w 184"/>
                  <a:gd name="T19" fmla="*/ 44 h 122"/>
                  <a:gd name="T20" fmla="*/ 177 w 184"/>
                  <a:gd name="T21" fmla="*/ 1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122">
                    <a:moveTo>
                      <a:pt x="177" y="16"/>
                    </a:moveTo>
                    <a:cubicBezTo>
                      <a:pt x="161" y="0"/>
                      <a:pt x="161" y="0"/>
                      <a:pt x="161" y="0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96" y="65"/>
                      <a:pt x="88" y="65"/>
                      <a:pt x="83" y="6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0" y="24"/>
                      <a:pt x="0" y="36"/>
                      <a:pt x="7" y="44"/>
                    </a:cubicBezTo>
                    <a:cubicBezTo>
                      <a:pt x="78" y="115"/>
                      <a:pt x="78" y="115"/>
                      <a:pt x="78" y="115"/>
                    </a:cubicBezTo>
                    <a:cubicBezTo>
                      <a:pt x="86" y="122"/>
                      <a:pt x="98" y="122"/>
                      <a:pt x="106" y="115"/>
                    </a:cubicBezTo>
                    <a:cubicBezTo>
                      <a:pt x="177" y="44"/>
                      <a:pt x="177" y="44"/>
                      <a:pt x="177" y="44"/>
                    </a:cubicBezTo>
                    <a:cubicBezTo>
                      <a:pt x="184" y="36"/>
                      <a:pt x="184" y="24"/>
                      <a:pt x="177" y="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3" name="5"/>
              <p:cNvSpPr/>
              <p:nvPr/>
            </p:nvSpPr>
            <p:spPr bwMode="auto">
              <a:xfrm rot="2700000">
                <a:off x="1886087" y="2007627"/>
                <a:ext cx="1301750" cy="1303338"/>
              </a:xfrm>
              <a:custGeom>
                <a:avLst/>
                <a:gdLst>
                  <a:gd name="T0" fmla="*/ 177 w 184"/>
                  <a:gd name="T1" fmla="*/ 78 h 184"/>
                  <a:gd name="T2" fmla="*/ 106 w 184"/>
                  <a:gd name="T3" fmla="*/ 7 h 184"/>
                  <a:gd name="T4" fmla="*/ 78 w 184"/>
                  <a:gd name="T5" fmla="*/ 7 h 184"/>
                  <a:gd name="T6" fmla="*/ 7 w 184"/>
                  <a:gd name="T7" fmla="*/ 78 h 184"/>
                  <a:gd name="T8" fmla="*/ 7 w 184"/>
                  <a:gd name="T9" fmla="*/ 106 h 184"/>
                  <a:gd name="T10" fmla="*/ 78 w 184"/>
                  <a:gd name="T11" fmla="*/ 177 h 184"/>
                  <a:gd name="T12" fmla="*/ 106 w 184"/>
                  <a:gd name="T13" fmla="*/ 177 h 184"/>
                  <a:gd name="T14" fmla="*/ 177 w 184"/>
                  <a:gd name="T15" fmla="*/ 106 h 184"/>
                  <a:gd name="T16" fmla="*/ 177 w 184"/>
                  <a:gd name="T17" fmla="*/ 78 h 184"/>
                  <a:gd name="T18" fmla="*/ 162 w 184"/>
                  <a:gd name="T19" fmla="*/ 101 h 184"/>
                  <a:gd name="T20" fmla="*/ 101 w 184"/>
                  <a:gd name="T21" fmla="*/ 162 h 184"/>
                  <a:gd name="T22" fmla="*/ 83 w 184"/>
                  <a:gd name="T23" fmla="*/ 162 h 184"/>
                  <a:gd name="T24" fmla="*/ 22 w 184"/>
                  <a:gd name="T25" fmla="*/ 101 h 184"/>
                  <a:gd name="T26" fmla="*/ 22 w 184"/>
                  <a:gd name="T27" fmla="*/ 83 h 184"/>
                  <a:gd name="T28" fmla="*/ 83 w 184"/>
                  <a:gd name="T29" fmla="*/ 22 h 184"/>
                  <a:gd name="T30" fmla="*/ 101 w 184"/>
                  <a:gd name="T31" fmla="*/ 22 h 184"/>
                  <a:gd name="T32" fmla="*/ 162 w 184"/>
                  <a:gd name="T33" fmla="*/ 83 h 184"/>
                  <a:gd name="T34" fmla="*/ 162 w 184"/>
                  <a:gd name="T35" fmla="*/ 10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4" h="184">
                    <a:moveTo>
                      <a:pt x="177" y="78"/>
                    </a:moveTo>
                    <a:cubicBezTo>
                      <a:pt x="106" y="7"/>
                      <a:pt x="106" y="7"/>
                      <a:pt x="106" y="7"/>
                    </a:cubicBezTo>
                    <a:cubicBezTo>
                      <a:pt x="98" y="0"/>
                      <a:pt x="86" y="0"/>
                      <a:pt x="78" y="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0" y="86"/>
                      <a:pt x="0" y="98"/>
                      <a:pt x="7" y="106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86" y="184"/>
                      <a:pt x="98" y="184"/>
                      <a:pt x="106" y="177"/>
                    </a:cubicBezTo>
                    <a:cubicBezTo>
                      <a:pt x="177" y="106"/>
                      <a:pt x="177" y="106"/>
                      <a:pt x="177" y="106"/>
                    </a:cubicBezTo>
                    <a:cubicBezTo>
                      <a:pt x="184" y="98"/>
                      <a:pt x="184" y="86"/>
                      <a:pt x="177" y="78"/>
                    </a:cubicBezTo>
                    <a:close/>
                    <a:moveTo>
                      <a:pt x="162" y="101"/>
                    </a:moveTo>
                    <a:cubicBezTo>
                      <a:pt x="101" y="162"/>
                      <a:pt x="101" y="162"/>
                      <a:pt x="101" y="162"/>
                    </a:cubicBezTo>
                    <a:cubicBezTo>
                      <a:pt x="96" y="167"/>
                      <a:pt x="88" y="167"/>
                      <a:pt x="83" y="162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17" y="96"/>
                      <a:pt x="17" y="88"/>
                      <a:pt x="22" y="83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8" y="17"/>
                      <a:pt x="96" y="17"/>
                      <a:pt x="101" y="22"/>
                    </a:cubicBezTo>
                    <a:cubicBezTo>
                      <a:pt x="162" y="83"/>
                      <a:pt x="162" y="83"/>
                      <a:pt x="162" y="83"/>
                    </a:cubicBezTo>
                    <a:cubicBezTo>
                      <a:pt x="167" y="88"/>
                      <a:pt x="167" y="96"/>
                      <a:pt x="162" y="101"/>
                    </a:cubicBezTo>
                    <a:close/>
                  </a:path>
                </a:pathLst>
              </a:custGeom>
              <a:solidFill>
                <a:srgbClr val="F5D87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4" name="6"/>
              <p:cNvSpPr/>
              <p:nvPr/>
            </p:nvSpPr>
            <p:spPr bwMode="auto">
              <a:xfrm>
                <a:off x="2349660" y="2513322"/>
                <a:ext cx="374604" cy="291948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07639" h="473565">
                    <a:moveTo>
                      <a:pt x="43791" y="236783"/>
                    </a:moveTo>
                    <a:lnTo>
                      <a:pt x="43791" y="342997"/>
                    </a:lnTo>
                    <a:cubicBezTo>
                      <a:pt x="43791" y="390904"/>
                      <a:pt x="82864" y="429835"/>
                      <a:pt x="130837" y="429835"/>
                    </a:cubicBezTo>
                    <a:cubicBezTo>
                      <a:pt x="178811" y="429835"/>
                      <a:pt x="217795" y="390904"/>
                      <a:pt x="217795" y="342997"/>
                    </a:cubicBezTo>
                    <a:lnTo>
                      <a:pt x="217795" y="236783"/>
                    </a:lnTo>
                    <a:close/>
                    <a:moveTo>
                      <a:pt x="476811" y="43730"/>
                    </a:moveTo>
                    <a:cubicBezTo>
                      <a:pt x="428840" y="43730"/>
                      <a:pt x="389858" y="82749"/>
                      <a:pt x="389858" y="130657"/>
                    </a:cubicBezTo>
                    <a:lnTo>
                      <a:pt x="389858" y="236783"/>
                    </a:lnTo>
                    <a:lnTo>
                      <a:pt x="563851" y="236783"/>
                    </a:lnTo>
                    <a:lnTo>
                      <a:pt x="563851" y="130657"/>
                    </a:lnTo>
                    <a:cubicBezTo>
                      <a:pt x="563851" y="82749"/>
                      <a:pt x="524781" y="43730"/>
                      <a:pt x="476811" y="43730"/>
                    </a:cubicBezTo>
                    <a:close/>
                    <a:moveTo>
                      <a:pt x="476811" y="0"/>
                    </a:moveTo>
                    <a:cubicBezTo>
                      <a:pt x="548900" y="0"/>
                      <a:pt x="607639" y="58662"/>
                      <a:pt x="607639" y="130657"/>
                    </a:cubicBezTo>
                    <a:lnTo>
                      <a:pt x="607639" y="342997"/>
                    </a:lnTo>
                    <a:cubicBezTo>
                      <a:pt x="607639" y="414992"/>
                      <a:pt x="548900" y="473565"/>
                      <a:pt x="476811" y="473565"/>
                    </a:cubicBezTo>
                    <a:cubicBezTo>
                      <a:pt x="404721" y="473565"/>
                      <a:pt x="345982" y="414992"/>
                      <a:pt x="345982" y="342997"/>
                    </a:cubicBezTo>
                    <a:lnTo>
                      <a:pt x="345982" y="130657"/>
                    </a:lnTo>
                    <a:cubicBezTo>
                      <a:pt x="345982" y="58662"/>
                      <a:pt x="404721" y="0"/>
                      <a:pt x="476811" y="0"/>
                    </a:cubicBezTo>
                    <a:close/>
                    <a:moveTo>
                      <a:pt x="130837" y="0"/>
                    </a:moveTo>
                    <a:cubicBezTo>
                      <a:pt x="202932" y="0"/>
                      <a:pt x="261586" y="58662"/>
                      <a:pt x="261586" y="130657"/>
                    </a:cubicBezTo>
                    <a:lnTo>
                      <a:pt x="261586" y="342997"/>
                    </a:lnTo>
                    <a:cubicBezTo>
                      <a:pt x="261586" y="414992"/>
                      <a:pt x="202932" y="473565"/>
                      <a:pt x="130837" y="473565"/>
                    </a:cubicBezTo>
                    <a:cubicBezTo>
                      <a:pt x="58654" y="473565"/>
                      <a:pt x="0" y="414992"/>
                      <a:pt x="0" y="342997"/>
                    </a:cubicBezTo>
                    <a:lnTo>
                      <a:pt x="0" y="130657"/>
                    </a:lnTo>
                    <a:cubicBezTo>
                      <a:pt x="0" y="58662"/>
                      <a:pt x="58654" y="0"/>
                      <a:pt x="130837" y="0"/>
                    </a:cubicBezTo>
                    <a:close/>
                  </a:path>
                </a:pathLst>
              </a:custGeom>
              <a:solidFill>
                <a:srgbClr val="F5D87C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6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6" name="矩形 85"/>
            <p:cNvSpPr/>
            <p:nvPr/>
          </p:nvSpPr>
          <p:spPr>
            <a:xfrm>
              <a:off x="3467109" y="4154257"/>
              <a:ext cx="2611632" cy="41402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3467109" y="2050535"/>
              <a:ext cx="2611632" cy="41402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94715" y="11430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开发工具</a:t>
            </a:r>
          </a:p>
        </p:txBody>
      </p:sp>
      <p:sp>
        <p:nvSpPr>
          <p:cNvPr id="45" name="矩形 44"/>
          <p:cNvSpPr/>
          <p:nvPr/>
        </p:nvSpPr>
        <p:spPr>
          <a:xfrm>
            <a:off x="3486785" y="575310"/>
            <a:ext cx="5572125" cy="1039495"/>
          </a:xfrm>
          <a:prstGeom prst="rect">
            <a:avLst/>
          </a:prstGeom>
          <a:solidFill>
            <a:srgbClr val="8CC8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4400" b="1" spc="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429679" y="739133"/>
            <a:ext cx="362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微信开发者工具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45647D-2693-4249-92AC-75810B5C7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91" y="3410610"/>
            <a:ext cx="979314" cy="9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开发工具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FC1F502-AEBF-469B-A161-9A047BB22A62}"/>
              </a:ext>
            </a:extLst>
          </p:cNvPr>
          <p:cNvSpPr/>
          <p:nvPr/>
        </p:nvSpPr>
        <p:spPr>
          <a:xfrm>
            <a:off x="894715" y="1930904"/>
            <a:ext cx="3168919" cy="4514283"/>
          </a:xfrm>
          <a:prstGeom prst="rect">
            <a:avLst/>
          </a:prstGeom>
          <a:solidFill>
            <a:srgbClr val="7DC3C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EAB17D7-1AB0-40C6-87AC-870B4066D1CF}"/>
              </a:ext>
            </a:extLst>
          </p:cNvPr>
          <p:cNvSpPr/>
          <p:nvPr/>
        </p:nvSpPr>
        <p:spPr>
          <a:xfrm>
            <a:off x="4575988" y="1930904"/>
            <a:ext cx="3168919" cy="4514283"/>
          </a:xfrm>
          <a:prstGeom prst="rect">
            <a:avLst/>
          </a:prstGeom>
          <a:solidFill>
            <a:srgbClr val="7DC3C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97AB5F7-1060-45F3-8B75-E5736CB6D215}"/>
              </a:ext>
            </a:extLst>
          </p:cNvPr>
          <p:cNvSpPr/>
          <p:nvPr/>
        </p:nvSpPr>
        <p:spPr>
          <a:xfrm>
            <a:off x="8257262" y="1930904"/>
            <a:ext cx="3168919" cy="4514283"/>
          </a:xfrm>
          <a:prstGeom prst="rect">
            <a:avLst/>
          </a:prstGeom>
          <a:solidFill>
            <a:srgbClr val="7DC3C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8EB92A-8FB2-4F17-91B4-E132ACAC85B5}"/>
              </a:ext>
            </a:extLst>
          </p:cNvPr>
          <p:cNvSpPr txBox="1"/>
          <p:nvPr/>
        </p:nvSpPr>
        <p:spPr>
          <a:xfrm>
            <a:off x="1020313" y="2063150"/>
            <a:ext cx="189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界面设计：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F99CE3-6799-4767-ABD0-7D5E251F8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974" y="271582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80AF6B1-7E80-4D78-8851-392AF6B8D0C8}"/>
              </a:ext>
            </a:extLst>
          </p:cNvPr>
          <p:cNvSpPr txBox="1"/>
          <p:nvPr/>
        </p:nvSpPr>
        <p:spPr>
          <a:xfrm>
            <a:off x="1020313" y="5252906"/>
            <a:ext cx="284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一款优秀的界面设计工具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B9264A4-C444-4CE3-A4D7-E00EEEAEA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910" y="271582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3701D94-9472-4DE1-90BF-F015BC633440}"/>
              </a:ext>
            </a:extLst>
          </p:cNvPr>
          <p:cNvSpPr txBox="1"/>
          <p:nvPr/>
        </p:nvSpPr>
        <p:spPr>
          <a:xfrm>
            <a:off x="4754113" y="2030884"/>
            <a:ext cx="189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数据库与服务器：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82BE91-DA57-4CA4-8A22-6234EC25CF16}"/>
              </a:ext>
            </a:extLst>
          </p:cNvPr>
          <p:cNvSpPr txBox="1"/>
          <p:nvPr/>
        </p:nvSpPr>
        <p:spPr>
          <a:xfrm>
            <a:off x="4754113" y="5244858"/>
            <a:ext cx="2841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和微信开发者工具契合度高，微信开发者工具可以通过函数直接调用云里的数据和函数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0E2E1B-4CCB-4B2F-9C70-C8B9F894F77E}"/>
              </a:ext>
            </a:extLst>
          </p:cNvPr>
          <p:cNvSpPr txBox="1"/>
          <p:nvPr/>
        </p:nvSpPr>
        <p:spPr>
          <a:xfrm>
            <a:off x="8364088" y="2030884"/>
            <a:ext cx="189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版本控制：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F3FD69D1-B199-4FE5-A60A-1325193D4D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9" t="781" r="15805" b="1"/>
          <a:stretch/>
        </p:blipFill>
        <p:spPr bwMode="auto">
          <a:xfrm>
            <a:off x="8610600" y="2734877"/>
            <a:ext cx="24765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A79F9B9-AFC9-4A2D-98E5-36E2FFE14C5B}"/>
              </a:ext>
            </a:extLst>
          </p:cNvPr>
          <p:cNvSpPr txBox="1"/>
          <p:nvPr/>
        </p:nvSpPr>
        <p:spPr>
          <a:xfrm>
            <a:off x="8455812" y="5231916"/>
            <a:ext cx="284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常用的代码托管平台，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516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04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29865" y="1594195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成员分工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351174" y="2566809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>
            <a:extLst>
              <a:ext uri="{FF2B5EF4-FFF2-40B4-BE49-F238E27FC236}">
                <a16:creationId xmlns:a16="http://schemas.microsoft.com/office/drawing/2014/main" id="{A05D446C-4180-4951-A5BC-830C96E27C30}"/>
              </a:ext>
            </a:extLst>
          </p:cNvPr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0BB35451-9F98-4F23-992A-DE0C8FD7DF57}"/>
              </a:ext>
            </a:extLst>
          </p:cNvPr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EA05F06B-E358-4B2E-95DB-2E24DCE9D991}"/>
              </a:ext>
            </a:extLst>
          </p:cNvPr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周诚信</a:t>
            </a:r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929E8680-5C34-49E7-9876-E7DB8123B427}"/>
              </a:ext>
            </a:extLst>
          </p:cNvPr>
          <p:cNvSpPr/>
          <p:nvPr/>
        </p:nvSpPr>
        <p:spPr>
          <a:xfrm rot="5400000">
            <a:off x="1075193" y="2608783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陈骁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E915CA-560F-4A65-A4EA-0D2D68B21556}"/>
              </a:ext>
            </a:extLst>
          </p:cNvPr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后端开发，实现游戏逻辑并且设计数据库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F0B4274-5747-4853-A054-BEC86FD4C4AC}"/>
              </a:ext>
            </a:extLst>
          </p:cNvPr>
          <p:cNvSpPr/>
          <p:nvPr/>
        </p:nvSpPr>
        <p:spPr>
          <a:xfrm>
            <a:off x="2771236" y="2793916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前端开发，设计游戏界面和交互功能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D83E91-B19C-407B-8371-9F9051C857BF}"/>
              </a:ext>
            </a:extLst>
          </p:cNvPr>
          <p:cNvSpPr/>
          <p:nvPr/>
        </p:nvSpPr>
        <p:spPr>
          <a:xfrm>
            <a:off x="2771236" y="4345338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搜集项目所需素材；撰写项目文档和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ppt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六边形 20">
            <a:extLst>
              <a:ext uri="{FF2B5EF4-FFF2-40B4-BE49-F238E27FC236}">
                <a16:creationId xmlns:a16="http://schemas.microsoft.com/office/drawing/2014/main" id="{9D1BD6D2-21B6-48F8-97C6-88E37BE85648}"/>
              </a:ext>
            </a:extLst>
          </p:cNvPr>
          <p:cNvSpPr/>
          <p:nvPr/>
        </p:nvSpPr>
        <p:spPr>
          <a:xfrm rot="5400000">
            <a:off x="1051444" y="417448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李以昕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888484-6625-4326-B875-F3465B3D8A0A}"/>
              </a:ext>
            </a:extLst>
          </p:cNvPr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成员分工</a:t>
            </a:r>
          </a:p>
        </p:txBody>
      </p:sp>
      <p:sp>
        <p:nvSpPr>
          <p:cNvPr id="30" name="直角三角形 29">
            <a:extLst>
              <a:ext uri="{FF2B5EF4-FFF2-40B4-BE49-F238E27FC236}">
                <a16:creationId xmlns:a16="http://schemas.microsoft.com/office/drawing/2014/main" id="{E616C44A-B5EA-46C8-AFFF-8CBB7BFB5268}"/>
              </a:ext>
            </a:extLst>
          </p:cNvPr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42207E2A-B2C6-4DAC-901B-0A1F2FA751C0}"/>
              </a:ext>
            </a:extLst>
          </p:cNvPr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>
            <a:extLst>
              <a:ext uri="{FF2B5EF4-FFF2-40B4-BE49-F238E27FC236}">
                <a16:creationId xmlns:a16="http://schemas.microsoft.com/office/drawing/2014/main" id="{E420C75E-E885-4438-A5C1-D1E7E67CFD91}"/>
              </a:ext>
            </a:extLst>
          </p:cNvPr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A1AA20B6-FDEB-488B-8EE0-0EEB5C036F85}"/>
              </a:ext>
            </a:extLst>
          </p:cNvPr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585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直角三角形 46"/>
          <p:cNvSpPr/>
          <p:nvPr/>
        </p:nvSpPr>
        <p:spPr>
          <a:xfrm rot="18895550">
            <a:off x="4932676" y="-1163273"/>
            <a:ext cx="2326545" cy="2326545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37775" y="-58365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98886" y="625030"/>
            <a:ext cx="164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4280297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直角三角形 32"/>
          <p:cNvSpPr/>
          <p:nvPr/>
        </p:nvSpPr>
        <p:spPr>
          <a:xfrm rot="8097871">
            <a:off x="3085261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直角三角形 39"/>
          <p:cNvSpPr/>
          <p:nvPr/>
        </p:nvSpPr>
        <p:spPr>
          <a:xfrm rot="8097871">
            <a:off x="5725266" y="5167263"/>
            <a:ext cx="3381473" cy="338147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288062" y="1954180"/>
            <a:ext cx="2162772" cy="2070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、项目背景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、开发工具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7903775" y="1954180"/>
            <a:ext cx="2162772" cy="3149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、功能模块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4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、成员分工</a:t>
            </a:r>
          </a:p>
          <a:p>
            <a:pPr>
              <a:lnSpc>
                <a:spcPct val="250000"/>
              </a:lnSpc>
            </a:pP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>
                <a:solidFill>
                  <a:schemeClr val="bg1"/>
                </a:solidFill>
                <a:cs typeface="+mn-ea"/>
                <a:sym typeface="+mn-lt"/>
              </a:rPr>
              <a:t>Chapter 05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40802" y="1594195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参考资料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351174" y="2566809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748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359514" y="1507567"/>
            <a:ext cx="704443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文档：</a:t>
            </a:r>
            <a:endParaRPr lang="en-US" altLang="zh-CN" dirty="0"/>
          </a:p>
          <a:p>
            <a:r>
              <a:rPr lang="zh-CN" altLang="en-US" dirty="0"/>
              <a:t>[1]测试曾哥,软件项目介绍怎么写.知乎，2020-10-02 [OL].</a:t>
            </a:r>
          </a:p>
          <a:p>
            <a:r>
              <a:rPr lang="zh-CN" altLang="en-US" dirty="0">
                <a:hlinkClick r:id="rId2"/>
              </a:rPr>
              <a:t>https://www.zhihu.com/question/288144172</a:t>
            </a:r>
            <a:endParaRPr lang="zh-CN" altLang="en-US" dirty="0"/>
          </a:p>
          <a:p>
            <a:r>
              <a:rPr lang="en-US" altLang="zh-CN" dirty="0"/>
              <a:t>[2]2019</a:t>
            </a:r>
            <a:r>
              <a:rPr lang="zh-CN" altLang="en-US" dirty="0"/>
              <a:t>年游戏市场回暖几成定局：手机游戏市场规模或超</a:t>
            </a:r>
            <a:r>
              <a:rPr lang="en-US" altLang="zh-CN" dirty="0"/>
              <a:t>1860</a:t>
            </a:r>
            <a:r>
              <a:rPr lang="zh-CN" altLang="en-US" dirty="0"/>
              <a:t>亿元，</a:t>
            </a:r>
            <a:r>
              <a:rPr lang="en-US" altLang="zh-CN" dirty="0"/>
              <a:t>2019-10-22[OL]</a:t>
            </a:r>
          </a:p>
          <a:p>
            <a:r>
              <a:rPr lang="en-US" altLang="zh-CN" dirty="0"/>
              <a:t>https://baijiahao.baidu.com/s?id=1648060318413112753&amp;wfr=spider&amp;for=pc&amp;isFailFlag=1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傅莹莹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 "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移动平台下手机游戏行业现状及发展趋势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." </a:t>
            </a:r>
            <a:r>
              <a:rPr lang="zh-CN" altLang="en-US" b="0" i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电大理工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000.002(2019):17-19.</a:t>
            </a:r>
          </a:p>
          <a:p>
            <a:r>
              <a:rPr lang="zh-CN" altLang="en-US" dirty="0"/>
              <a:t>[</a:t>
            </a:r>
            <a:r>
              <a:rPr lang="en-US" altLang="zh-CN" dirty="0"/>
              <a:t>4</a:t>
            </a:r>
            <a:r>
              <a:rPr lang="zh-CN" altLang="en-US" dirty="0"/>
              <a:t>]百科用户,搜狗百科.搜狗百科，2017-03-07 [OL].</a:t>
            </a:r>
          </a:p>
          <a:p>
            <a:r>
              <a:rPr lang="zh-CN" altLang="en-US" dirty="0">
                <a:hlinkClick r:id="rId3"/>
              </a:rPr>
              <a:t>https://baike.sogou.com/v74756984.htm?fromTitle=%E9%A3%9E%E7%BF%94%E7%9A%84%E5%B0%8F%E9%B8%9F</a:t>
            </a:r>
            <a:endParaRPr lang="en-US" altLang="zh-CN" dirty="0"/>
          </a:p>
          <a:p>
            <a:pPr algn="l"/>
            <a:r>
              <a:rPr lang="en-US" altLang="zh-CN" dirty="0"/>
              <a:t>[5]</a:t>
            </a:r>
            <a:r>
              <a:rPr lang="zh-CN" altLang="en-US" dirty="0"/>
              <a:t>腾讯 微信官方文档</a:t>
            </a:r>
            <a:r>
              <a:rPr lang="en-US" altLang="zh-CN" dirty="0"/>
              <a:t> </a:t>
            </a:r>
            <a:r>
              <a:rPr lang="zh-CN" altLang="en-US" dirty="0"/>
              <a:t>小程序  微信官方文档 </a:t>
            </a:r>
            <a:r>
              <a:rPr lang="en-US" altLang="zh-CN" i="0" dirty="0">
                <a:solidFill>
                  <a:srgbClr val="222222"/>
                </a:solidFill>
                <a:effectLst/>
                <a:latin typeface="-apple-system"/>
              </a:rPr>
              <a:t>2020-09-07[OL]</a:t>
            </a:r>
          </a:p>
          <a:p>
            <a:r>
              <a:rPr lang="en-US" altLang="zh-CN" i="0" dirty="0">
                <a:solidFill>
                  <a:srgbClr val="222222"/>
                </a:solidFill>
                <a:effectLst/>
                <a:latin typeface="-apple-system"/>
                <a:hlinkClick r:id="rId4"/>
              </a:rPr>
              <a:t>https://developers.weixin.qq.com/miniprogram/dev/framework/</a:t>
            </a:r>
            <a:endParaRPr lang="en-US" altLang="zh-CN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zh-CN" altLang="en-US" i="0" dirty="0">
                <a:solidFill>
                  <a:srgbClr val="222222"/>
                </a:solidFill>
                <a:effectLst/>
                <a:latin typeface="-apple-system"/>
              </a:rPr>
              <a:t>游戏</a:t>
            </a:r>
            <a:endParaRPr lang="en-US" altLang="zh-CN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en-US" altLang="zh-CN" i="0" dirty="0">
                <a:solidFill>
                  <a:srgbClr val="222222"/>
                </a:solidFill>
                <a:effectLst/>
                <a:latin typeface="-apple-system"/>
              </a:rPr>
              <a:t>[6]</a:t>
            </a:r>
            <a:r>
              <a:rPr lang="zh-CN" altLang="en-US" i="0" dirty="0">
                <a:solidFill>
                  <a:srgbClr val="222222"/>
                </a:solidFill>
                <a:effectLst/>
                <a:latin typeface="-apple-system"/>
              </a:rPr>
              <a:t>天天爱消除 游戏 </a:t>
            </a:r>
            <a:endParaRPr lang="en-US" altLang="zh-CN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222222"/>
                </a:solidFill>
                <a:latin typeface="-apple-system"/>
              </a:rPr>
              <a:t>[7]</a:t>
            </a:r>
            <a:r>
              <a:rPr lang="zh-CN" altLang="en-US" dirty="0">
                <a:solidFill>
                  <a:srgbClr val="222222"/>
                </a:solidFill>
                <a:latin typeface="-apple-system"/>
              </a:rPr>
              <a:t>荒野乱斗 荒野乱斗</a:t>
            </a:r>
            <a:endParaRPr lang="en-US" altLang="zh-CN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周诚信</a:t>
            </a:r>
          </a:p>
        </p:txBody>
      </p:sp>
      <p:sp>
        <p:nvSpPr>
          <p:cNvPr id="12" name="六边形 11"/>
          <p:cNvSpPr/>
          <p:nvPr/>
        </p:nvSpPr>
        <p:spPr>
          <a:xfrm rot="5400000">
            <a:off x="1075193" y="2608783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陈骁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讨论项目，撰写文档，修改</a:t>
            </a:r>
            <a:r>
              <a:rPr lang="en-US" altLang="zh-CN" dirty="0"/>
              <a:t>PPT</a:t>
            </a:r>
          </a:p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9</a:t>
            </a:r>
            <a:r>
              <a:rPr lang="zh-CN" altLang="en-US" dirty="0"/>
              <a:t>分</a:t>
            </a:r>
          </a:p>
        </p:txBody>
      </p:sp>
      <p:sp>
        <p:nvSpPr>
          <p:cNvPr id="18" name="矩形 17"/>
          <p:cNvSpPr/>
          <p:nvPr/>
        </p:nvSpPr>
        <p:spPr>
          <a:xfrm>
            <a:off x="2771236" y="2793916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讨论项目，搜集素材，修改</a:t>
            </a:r>
            <a:r>
              <a:rPr lang="en-US" altLang="zh-CN" dirty="0"/>
              <a:t>PPT,</a:t>
            </a:r>
            <a:r>
              <a:rPr lang="zh-CN" altLang="en-US" dirty="0"/>
              <a:t>测试开发工具</a:t>
            </a:r>
            <a:endParaRPr lang="en-US" altLang="zh-CN" dirty="0"/>
          </a:p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8.8</a:t>
            </a:r>
            <a:r>
              <a:rPr lang="zh-CN" altLang="en-US" dirty="0"/>
              <a:t>分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236" y="4345338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讨论项目，制作</a:t>
            </a:r>
            <a:r>
              <a:rPr lang="en-US" altLang="zh-CN" dirty="0"/>
              <a:t>PPT</a:t>
            </a:r>
            <a:r>
              <a:rPr lang="zh-CN" altLang="en-US" dirty="0"/>
              <a:t>，进行背景调研</a:t>
            </a:r>
            <a:endParaRPr lang="en-US" altLang="zh-CN" dirty="0"/>
          </a:p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8.9</a:t>
            </a:r>
            <a:r>
              <a:rPr lang="zh-CN" altLang="en-US" dirty="0"/>
              <a:t>分</a:t>
            </a:r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417448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李以昕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4284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71095" y="1632246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项目背景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139694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5025" y="857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背景调查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20115" y="1210945"/>
            <a:ext cx="45034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 sz="2000"/>
              <a:t>近年来，随着移动网络4G和移动终端性能的不断提高，在手机的众多服务软件模块中，手机游戏吸引了大量的各年龄段群体，每年新玩手机游戏的用户出现暴增的势头，由此给市场带来了巨大商机。</a:t>
            </a:r>
          </a:p>
          <a:p>
            <a:r>
              <a:rPr lang="en-US" altLang="zh-CN" sz="2000"/>
              <a:t>    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0" y="1351280"/>
            <a:ext cx="4874260" cy="32391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30605" y="3590290"/>
            <a:ext cx="42830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        </a:t>
            </a:r>
            <a:r>
              <a:rPr lang="en-US" altLang="zh-CN" sz="2000">
                <a:sym typeface="+mn-ea"/>
              </a:rPr>
              <a:t>手机游戏的普及率非常高，使用的用户年龄层也非常广，小至学龄前儿童，大至退休人员，由此可见，体验手机游戏已经成为人们喜爱的休闲娱乐最重要的方式之一。</a:t>
            </a:r>
            <a:endParaRPr lang="en-US" altLang="zh-CN" sz="2000"/>
          </a:p>
          <a:p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7126605" y="4517390"/>
            <a:ext cx="27743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2013</a:t>
            </a:r>
            <a:r>
              <a:rPr lang="zh-CN" altLang="en-US" sz="1000"/>
              <a:t>年</a:t>
            </a:r>
            <a:r>
              <a:rPr lang="en-US" altLang="zh-CN" sz="1000"/>
              <a:t>-2020</a:t>
            </a:r>
            <a:r>
              <a:rPr lang="zh-CN" altLang="en-US" sz="1000"/>
              <a:t>年中国手机游戏市场规模情况</a:t>
            </a:r>
            <a:r>
              <a:rPr lang="zh-CN" altLang="en-US" sz="1000" baseline="30000">
                <a:solidFill>
                  <a:schemeClr val="tx1"/>
                </a:solidFill>
                <a:uFillTx/>
              </a:rPr>
              <a:t>[</a:t>
            </a:r>
            <a:r>
              <a:rPr lang="en-US" altLang="zh-CN" sz="1000" baseline="30000">
                <a:solidFill>
                  <a:schemeClr val="tx1"/>
                </a:solidFill>
                <a:uFillTx/>
              </a:rPr>
              <a:t>2]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497705" y="2728595"/>
            <a:ext cx="7334250" cy="30975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2765" y="922020"/>
            <a:ext cx="112991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</a:t>
            </a:r>
            <a:r>
              <a:rPr lang="en-US" altLang="zh-CN" dirty="0">
                <a:cs typeface="+mn-lt"/>
              </a:rPr>
              <a:t> </a:t>
            </a:r>
            <a:r>
              <a:rPr lang="zh-CN" altLang="en-US" sz="2000" dirty="0">
                <a:cs typeface="+mn-lt"/>
              </a:rPr>
              <a:t>一些聊天软件如：微信，qq等衍生出的小游戏，在手机游戏用户中占较大比例。调查中，年龄8岁以下的用户中，40.5%在微信上玩游戏，从未玩过其他手机游戏</a:t>
            </a:r>
            <a:r>
              <a:rPr lang="en-US" altLang="zh-CN" sz="2000" baseline="30000" dirty="0">
                <a:cs typeface="+mn-lt"/>
              </a:rPr>
              <a:t>[3]</a:t>
            </a:r>
            <a:r>
              <a:rPr lang="zh-CN" altLang="en-US" sz="2000" dirty="0">
                <a:cs typeface="+mn-lt"/>
              </a:rPr>
              <a:t>。</a:t>
            </a:r>
          </a:p>
          <a:p>
            <a:r>
              <a:rPr lang="zh-CN" altLang="en-US" sz="2000" dirty="0">
                <a:cs typeface="+mn-lt"/>
              </a:rPr>
              <a:t>       在多种下载游戏的渠道中，通过微信和qq等聊天软件下载游戏的比例为66.9%</a:t>
            </a:r>
            <a:r>
              <a:rPr lang="en-US" altLang="zh-CN" sz="2000" baseline="30000" dirty="0">
                <a:cs typeface="+mn-lt"/>
              </a:rPr>
              <a:t> [3] </a:t>
            </a:r>
            <a:r>
              <a:rPr lang="zh-CN" altLang="en-US" sz="2000" dirty="0">
                <a:cs typeface="+mn-lt"/>
              </a:rPr>
              <a:t>，因为其方便和快捷性也是游戏玩家喜欢此下载方式的重要原因。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5025" y="857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数据研究</a:t>
            </a:r>
          </a:p>
        </p:txBody>
      </p:sp>
      <p:sp>
        <p:nvSpPr>
          <p:cNvPr id="45" name="矩形 44"/>
          <p:cNvSpPr/>
          <p:nvPr/>
        </p:nvSpPr>
        <p:spPr>
          <a:xfrm>
            <a:off x="635635" y="2677160"/>
            <a:ext cx="3882390" cy="3200400"/>
          </a:xfrm>
          <a:prstGeom prst="rect">
            <a:avLst/>
          </a:prstGeom>
          <a:solidFill>
            <a:srgbClr val="8CC8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4400" b="1" spc="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2635" y="2846705"/>
            <a:ext cx="36283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 </a:t>
            </a:r>
            <a:r>
              <a:rPr lang="zh-CN" altLang="en-US" sz="2000" dirty="0"/>
              <a:t>考虑到科技发展改变生活，我们的日常生活中碎片化的时间比较多，因此我们打算制作一款轻松简单的小游戏，门槛低，因此低年龄段的孩童也可以通过游玩来体验快乐。因为微信里衍生的小游戏更便捷受众更广，所以我们选择用</a:t>
            </a:r>
            <a:r>
              <a:rPr lang="zh-CN" altLang="en-US" sz="2000" dirty="0">
                <a:solidFill>
                  <a:srgbClr val="7030A0"/>
                </a:solidFill>
              </a:rPr>
              <a:t>微信小游戏</a:t>
            </a:r>
            <a:r>
              <a:rPr lang="zh-CN" altLang="en-US" sz="2000" dirty="0"/>
              <a:t>来实现这个小游戏。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目标确定</a:t>
            </a:r>
          </a:p>
        </p:txBody>
      </p:sp>
      <p:sp>
        <p:nvSpPr>
          <p:cNvPr id="26" name="KSO_Shape"/>
          <p:cNvSpPr/>
          <p:nvPr/>
        </p:nvSpPr>
        <p:spPr bwMode="auto">
          <a:xfrm>
            <a:off x="10578776" y="4876730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/>
          <p:cNvSpPr/>
          <p:nvPr/>
        </p:nvSpPr>
        <p:spPr bwMode="auto">
          <a:xfrm>
            <a:off x="10601806" y="4016651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/>
          <p:cNvSpPr/>
          <p:nvPr/>
        </p:nvSpPr>
        <p:spPr bwMode="auto">
          <a:xfrm>
            <a:off x="10601853" y="3134102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700"/>
          </a:p>
        </p:txBody>
      </p:sp>
      <p:sp>
        <p:nvSpPr>
          <p:cNvPr id="29" name="Freeform 163"/>
          <p:cNvSpPr>
            <a:spLocks noEditPoints="1"/>
          </p:cNvSpPr>
          <p:nvPr/>
        </p:nvSpPr>
        <p:spPr bwMode="auto">
          <a:xfrm>
            <a:off x="10546061" y="227152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/>
          <a:lstStyle/>
          <a:p>
            <a:endParaRPr lang="zh-CN" altLang="en-US" sz="1700"/>
          </a:p>
        </p:txBody>
      </p:sp>
      <p:sp>
        <p:nvSpPr>
          <p:cNvPr id="16" name="矩形 15"/>
          <p:cNvSpPr/>
          <p:nvPr/>
        </p:nvSpPr>
        <p:spPr>
          <a:xfrm>
            <a:off x="934085" y="5117443"/>
            <a:ext cx="497776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     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79924" y="1154211"/>
            <a:ext cx="1578148" cy="645160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目标人群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28139" y="2139518"/>
            <a:ext cx="333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20-30</a:t>
            </a:r>
            <a:r>
              <a:rPr lang="zh-CN" altLang="en-US" dirty="0"/>
              <a:t>岁有较多碎片时间的人群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7152569" y="1032250"/>
            <a:ext cx="1578148" cy="645160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游戏特点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500784" y="2017557"/>
            <a:ext cx="33344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、游戏单局时间短，可以充分利用碎片化时间。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、游戏操作简单、便于上手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、游戏存在随机性，易保持新鲜感。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、将简单游戏和角色养成系统相结合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2279924" y="3764468"/>
            <a:ext cx="1578148" cy="645160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运行平台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418600" y="4692064"/>
            <a:ext cx="333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微信小游戏</a:t>
            </a:r>
            <a:endParaRPr lang="en-US" altLang="zh-CN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02" y="4156289"/>
            <a:ext cx="42195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游戏选择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47692" y="2605340"/>
            <a:ext cx="4467225" cy="419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     Flappy Bird</a:t>
            </a:r>
            <a:r>
              <a:rPr kumimoji="1" lang="en-US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[3]</a:t>
            </a:r>
            <a:r>
              <a:rPr kumimoji="1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是由一位越南的程序员开发的一个小游戏</a:t>
            </a:r>
            <a:r>
              <a:rPr kumimoji="1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，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适合消磨零碎时间，游戏因未知原因下架。但是，在各种应用商店中有许多复制版飞翔的小鸟。单单在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app store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中搜索“飞翔的小鸟”，这一关键词就可以发现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2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款“小鸟游戏”，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   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我们项目组的也有同学曾使用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App Inventor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开发了一款飞翔的小鸟游戏。</a:t>
            </a:r>
            <a:endParaRPr kumimoji="1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6" name="KSO_Shape"/>
          <p:cNvSpPr/>
          <p:nvPr/>
        </p:nvSpPr>
        <p:spPr bwMode="auto">
          <a:xfrm>
            <a:off x="4314667" y="652392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/>
          <p:cNvSpPr/>
          <p:nvPr/>
        </p:nvSpPr>
        <p:spPr bwMode="auto">
          <a:xfrm>
            <a:off x="3382657" y="591143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/>
          <p:cNvSpPr/>
          <p:nvPr/>
        </p:nvSpPr>
        <p:spPr bwMode="auto">
          <a:xfrm>
            <a:off x="2446079" y="640774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700"/>
          </a:p>
        </p:txBody>
      </p:sp>
      <p:sp>
        <p:nvSpPr>
          <p:cNvPr id="29" name="Freeform 163"/>
          <p:cNvSpPr>
            <a:spLocks noEditPoints="1"/>
          </p:cNvSpPr>
          <p:nvPr/>
        </p:nvSpPr>
        <p:spPr bwMode="auto">
          <a:xfrm>
            <a:off x="1462552" y="575759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/>
          <a:lstStyle/>
          <a:p>
            <a:endParaRPr lang="zh-CN" altLang="en-US" sz="1700"/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42317" y="3481982"/>
            <a:ext cx="2780030" cy="21424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656580" y="6013369"/>
            <a:ext cx="2780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</a:t>
            </a:r>
            <a:r>
              <a:rPr lang="zh-CN" altLang="en-US" dirty="0"/>
              <a:t>飞翔的小鸟游戏截图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545" y="446405"/>
            <a:ext cx="2695575" cy="26466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37300" y="3145790"/>
            <a:ext cx="2242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游戏概念图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640" y="446405"/>
            <a:ext cx="2859405" cy="19354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531667" y="2579370"/>
            <a:ext cx="1661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开发者 阮哈东</a:t>
            </a:r>
          </a:p>
        </p:txBody>
      </p:sp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"/>
          <a:stretch>
            <a:fillRect/>
          </a:stretch>
        </p:blipFill>
        <p:spPr>
          <a:xfrm>
            <a:off x="9463446" y="2947670"/>
            <a:ext cx="1937456" cy="33377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972231" y="6366854"/>
            <a:ext cx="27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app store </a:t>
            </a:r>
            <a:r>
              <a:rPr lang="zh-CN" altLang="en-US" dirty="0"/>
              <a:t>的搜索结果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549917" y="874776"/>
            <a:ext cx="4871085" cy="1442085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79482" y="999871"/>
            <a:ext cx="410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     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本次作业，本项目决定将将该游戏与市面上常见的手游模式结合起来，制作一款微信小程序版的飞翔的小鸟。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05180" y="1196340"/>
            <a:ext cx="10297795" cy="5011420"/>
            <a:chOff x="2018685" y="954373"/>
            <a:chExt cx="8399615" cy="5219621"/>
          </a:xfrm>
        </p:grpSpPr>
        <p:sp>
          <p:nvSpPr>
            <p:cNvPr id="2" name="矩形 1"/>
            <p:cNvSpPr/>
            <p:nvPr/>
          </p:nvSpPr>
          <p:spPr>
            <a:xfrm flipH="1">
              <a:off x="2019237" y="954373"/>
              <a:ext cx="8398510" cy="17998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DC3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019789" y="2856461"/>
              <a:ext cx="8398510" cy="16232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DAC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018685" y="4581950"/>
              <a:ext cx="8399615" cy="15920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5D8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 descr="u=4239698995,975847172&amp;fm=26&amp;gp=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16330" y="1276985"/>
            <a:ext cx="2960370" cy="1566545"/>
          </a:xfrm>
          <a:prstGeom prst="rect">
            <a:avLst/>
          </a:prstGeom>
        </p:spPr>
      </p:pic>
      <p:pic>
        <p:nvPicPr>
          <p:cNvPr id="6" name="图片 5" descr="u=276374741,2196456466&amp;fm=26&amp;gp=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330" y="3100705"/>
            <a:ext cx="2960370" cy="1402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47285" y="1460500"/>
            <a:ext cx="57511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</a:t>
            </a:r>
            <a:r>
              <a:rPr lang="zh-CN" altLang="en-US"/>
              <a:t>在游戏中，小鸟会向前飞行，当玩家点击屏幕时，小鸟会向上飞翔一定距离。如果玩家不点击屏幕，收到重力的影响，小鸟会不断向下掉落，如果小鸟掉出屏幕之外的话，就会死亡。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90160" y="5120640"/>
            <a:ext cx="5671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</a:t>
            </a:r>
            <a:r>
              <a:rPr lang="zh-CN" altLang="en-US" dirty="0"/>
              <a:t>游戏按照小鸟飞过的水管数进行计分，每飞过一个根水管，玩家就会加一分，同时，飞行路程上会出现金兵，吃掉金币会加分。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37455" y="3340735"/>
            <a:ext cx="57778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dirty="0"/>
              <a:t>除外之外小鸟在飞翔过程中会不断遇到水管，小鸟小鸟必须从水管空隙中闯过，如果不小心转上水管的话，小鸟也会死亡。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63600" y="12446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玩法介绍</a:t>
            </a:r>
          </a:p>
        </p:txBody>
      </p:sp>
      <p:pic>
        <p:nvPicPr>
          <p:cNvPr id="11" name="图片 10" descr="tim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330" y="4792345"/>
            <a:ext cx="3020695" cy="130238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03025B6-90D0-4B86-AB5B-397268C69DA8}"/>
              </a:ext>
            </a:extLst>
          </p:cNvPr>
          <p:cNvSpPr txBox="1"/>
          <p:nvPr/>
        </p:nvSpPr>
        <p:spPr>
          <a:xfrm>
            <a:off x="677433" y="6392783"/>
            <a:ext cx="10837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6" action="ppaction://hlinkfile"/>
              </a:rPr>
              <a:t>file:///C:/Users/diligent/OneDrive/%E6%A1%8C%E9%9D%A2/14112101-45ac0f2829f1b67f%20(1).webp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516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02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795" y="164240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功能模块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139694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70,&quot;width&quot;:1698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810,&quot;width&quot;:72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1573</Words>
  <Application>Microsoft Office PowerPoint</Application>
  <PresentationFormat>宽屏</PresentationFormat>
  <Paragraphs>154</Paragraphs>
  <Slides>22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-apple-system</vt:lpstr>
      <vt:lpstr>DengXian</vt:lpstr>
      <vt:lpstr>方正粗黑宋简体</vt:lpstr>
      <vt:lpstr>仿宋</vt:lpstr>
      <vt:lpstr>思源黑体 CN Bold</vt:lpstr>
      <vt:lpstr>思源黑体 CN Regular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诚信 周</cp:lastModifiedBy>
  <cp:revision>737</cp:revision>
  <dcterms:created xsi:type="dcterms:W3CDTF">2018-06-17T04:53:00Z</dcterms:created>
  <dcterms:modified xsi:type="dcterms:W3CDTF">2020-10-21T13:31:15Z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