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11" r:id="rId3"/>
    <p:sldId id="425" r:id="rId4"/>
    <p:sldId id="410" r:id="rId5"/>
    <p:sldId id="412" r:id="rId6"/>
    <p:sldId id="415" r:id="rId7"/>
    <p:sldId id="418" r:id="rId8"/>
    <p:sldId id="419" r:id="rId9"/>
    <p:sldId id="417" r:id="rId10"/>
    <p:sldId id="420" r:id="rId11"/>
    <p:sldId id="369" r:id="rId12"/>
    <p:sldId id="422" r:id="rId13"/>
    <p:sldId id="427" r:id="rId14"/>
    <p:sldId id="382" r:id="rId15"/>
    <p:sldId id="413" r:id="rId16"/>
    <p:sldId id="397" r:id="rId17"/>
    <p:sldId id="398" r:id="rId18"/>
    <p:sldId id="379" r:id="rId19"/>
    <p:sldId id="371" r:id="rId20"/>
    <p:sldId id="367" r:id="rId21"/>
    <p:sldId id="399" r:id="rId22"/>
    <p:sldId id="400" r:id="rId23"/>
    <p:sldId id="401" r:id="rId24"/>
    <p:sldId id="402" r:id="rId25"/>
    <p:sldId id="362" r:id="rId26"/>
    <p:sldId id="383" r:id="rId27"/>
    <p:sldId id="404" r:id="rId28"/>
    <p:sldId id="368" r:id="rId29"/>
    <p:sldId id="433" r:id="rId30"/>
    <p:sldId id="434" r:id="rId31"/>
    <p:sldId id="435" r:id="rId32"/>
    <p:sldId id="436" r:id="rId33"/>
    <p:sldId id="384" r:id="rId34"/>
    <p:sldId id="389" r:id="rId35"/>
    <p:sldId id="396" r:id="rId36"/>
    <p:sldId id="390" r:id="rId37"/>
    <p:sldId id="424" r:id="rId38"/>
    <p:sldId id="409" r:id="rId39"/>
    <p:sldId id="429" r:id="rId40"/>
    <p:sldId id="426" r:id="rId41"/>
    <p:sldId id="430" r:id="rId42"/>
    <p:sldId id="392" r:id="rId43"/>
    <p:sldId id="428" r:id="rId44"/>
    <p:sldId id="394" r:id="rId45"/>
    <p:sldId id="431" r:id="rId46"/>
    <p:sldId id="432" r:id="rId47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11"/>
            <p14:sldId id="425"/>
            <p14:sldId id="410"/>
            <p14:sldId id="412"/>
            <p14:sldId id="415"/>
            <p14:sldId id="418"/>
            <p14:sldId id="419"/>
            <p14:sldId id="417"/>
            <p14:sldId id="420"/>
            <p14:sldId id="369"/>
            <p14:sldId id="422"/>
            <p14:sldId id="427"/>
            <p14:sldId id="382"/>
            <p14:sldId id="413"/>
            <p14:sldId id="397"/>
            <p14:sldId id="398"/>
            <p14:sldId id="379"/>
            <p14:sldId id="371"/>
            <p14:sldId id="367"/>
            <p14:sldId id="399"/>
            <p14:sldId id="400"/>
            <p14:sldId id="401"/>
            <p14:sldId id="402"/>
            <p14:sldId id="362"/>
            <p14:sldId id="383"/>
            <p14:sldId id="404"/>
            <p14:sldId id="368"/>
            <p14:sldId id="433"/>
            <p14:sldId id="434"/>
            <p14:sldId id="435"/>
            <p14:sldId id="436"/>
            <p14:sldId id="384"/>
            <p14:sldId id="389"/>
            <p14:sldId id="396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394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9" autoAdjust="0"/>
    <p:restoredTop sz="96271"/>
  </p:normalViewPr>
  <p:slideViewPr>
    <p:cSldViewPr snapToGrid="0" snapToObjects="1">
      <p:cViewPr varScale="1">
        <p:scale>
          <a:sx n="82" d="100"/>
          <a:sy n="82" d="100"/>
        </p:scale>
        <p:origin x="8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49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2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48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3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64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  <p:sldLayoutId id="2147483662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80248" y="732138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经济可行性分析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405770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维护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2293522" y="3714785"/>
            <a:ext cx="1863375" cy="1634448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4482180" y="2005123"/>
            <a:ext cx="1863375" cy="1634448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6369932" y="3714785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8558589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2">
            <a:extLst>
              <a:ext uri="{FF2B5EF4-FFF2-40B4-BE49-F238E27FC236}">
                <a16:creationId xmlns:a16="http://schemas.microsoft.com/office/drawing/2014/main" id="{F2359C41-DD46-C545-BF1B-74EA8A50A6DD}"/>
              </a:ext>
            </a:extLst>
          </p:cNvPr>
          <p:cNvSpPr txBox="1"/>
          <p:nvPr/>
        </p:nvSpPr>
        <p:spPr>
          <a:xfrm>
            <a:off x="2442191" y="214523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一个维护人员一年工资为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4F48C1AD-FD80-BD47-B6DD-776D24818048}"/>
              </a:ext>
            </a:extLst>
          </p:cNvPr>
          <p:cNvSpPr txBox="1"/>
          <p:nvPr/>
        </p:nvSpPr>
        <p:spPr>
          <a:xfrm>
            <a:off x="6519789" y="21452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4330537" y="3840445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8582968" y="3886539"/>
            <a:ext cx="1863374" cy="10200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软件开发量大致为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个人月，以每个开发人员干四个月计，需要开发费用为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10271511" y="2030886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28F693FD-BB75-437B-BBD0-E3B94A295C94}"/>
              </a:ext>
            </a:extLst>
          </p:cNvPr>
          <p:cNvSpPr txBox="1"/>
          <p:nvPr/>
        </p:nvSpPr>
        <p:spPr>
          <a:xfrm>
            <a:off x="6672189" y="22976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80248" y="732138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42289" y="1582786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[6]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41272" y="1493448"/>
            <a:ext cx="6318932" cy="3286927"/>
            <a:chOff x="583905" y="1222752"/>
            <a:chExt cx="6318932" cy="3286927"/>
          </a:xfrm>
        </p:grpSpPr>
        <p:sp>
          <p:nvSpPr>
            <p:cNvPr id="71" name="文本框 70"/>
            <p:cNvSpPr txBox="1"/>
            <p:nvPr/>
          </p:nvSpPr>
          <p:spPr>
            <a:xfrm>
              <a:off x="583905" y="1222752"/>
              <a:ext cx="6318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cs typeface="+mn-ea"/>
                  <a:sym typeface="+mn-lt"/>
                </a:rPr>
                <a:t>社会可行性分析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36072" y="450967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FC4D1BA5-41D7-4C79-9D5B-65C4CC0FE2D2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6B274BC-4B2A-4815-A855-36441ADA0A2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2923F84C-CF96-4C6D-A5E2-1B4F4FB14A6E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8688F938-0D90-40CC-8FA4-7EE77EE8E137}"/>
              </a:ext>
            </a:extLst>
          </p:cNvPr>
          <p:cNvSpPr/>
          <p:nvPr/>
        </p:nvSpPr>
        <p:spPr>
          <a:xfrm rot="18895550">
            <a:off x="6027136" y="-2397256"/>
            <a:ext cx="4783019" cy="4792331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BED8876F-DE85-4098-BEC8-E7E61D17B2AB}"/>
              </a:ext>
            </a:extLst>
          </p:cNvPr>
          <p:cNvSpPr/>
          <p:nvPr/>
        </p:nvSpPr>
        <p:spPr>
          <a:xfrm rot="18895550">
            <a:off x="116382" y="-471788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BCCCD749-DBB8-4A1D-8B66-04BBB8A003A7}"/>
              </a:ext>
            </a:extLst>
          </p:cNvPr>
          <p:cNvSpPr/>
          <p:nvPr/>
        </p:nvSpPr>
        <p:spPr>
          <a:xfrm rot="536798">
            <a:off x="1264009" y="-19509"/>
            <a:ext cx="1272849" cy="990514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953E2D-BD75-4B34-A9FB-3D8420A20148}"/>
              </a:ext>
            </a:extLst>
          </p:cNvPr>
          <p:cNvSpPr txBox="1"/>
          <p:nvPr/>
        </p:nvSpPr>
        <p:spPr>
          <a:xfrm>
            <a:off x="7674292" y="597038"/>
            <a:ext cx="2609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04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9D5A56-A11F-488E-B5B0-5F20DB551F07}"/>
              </a:ext>
            </a:extLst>
          </p:cNvPr>
          <p:cNvSpPr txBox="1"/>
          <p:nvPr/>
        </p:nvSpPr>
        <p:spPr>
          <a:xfrm>
            <a:off x="1011504" y="2476163"/>
            <a:ext cx="59229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本产品旨在单纯为用户提供游玩游戏的乐趣，放松工作生活以及学习上的压力。游戏画面健康美观，无传达不良信息，不会夹带私货，老少皆宜，不会对青少年的思想成长造成负面影响，且游戏内容简单，不需要花费过多时间去上手，不需要肝。本产品不会侵犯到他人，集体或国家的利益，亦没有违反国家法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85445" y="86161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21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746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       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746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       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8108300" y="2009435"/>
            <a:ext cx="198001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2186136" y="1965037"/>
            <a:ext cx="1980076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技术可行性分析</a:t>
            </a:r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r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2138428" y="4185050"/>
            <a:ext cx="198001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8132111" y="4102254"/>
            <a:ext cx="198001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社会可行性分析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9552169-1EDA-4DDD-904B-94EC809AED6C}"/>
              </a:ext>
            </a:extLst>
          </p:cNvPr>
          <p:cNvSpPr txBox="1"/>
          <p:nvPr/>
        </p:nvSpPr>
        <p:spPr>
          <a:xfrm>
            <a:off x="2186136" y="1182699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A.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7" grpId="0"/>
      <p:bldP spid="81" grpId="0"/>
      <p:bldP spid="83" grpId="0"/>
      <p:bldP spid="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前端开发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后端开发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746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       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746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       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19996-6F42-4AAB-AF7F-8B5EF04F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0" y="437891"/>
            <a:ext cx="11301439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7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25F80-C133-4B02-AF3C-DEBE5C7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9" y="697285"/>
            <a:ext cx="7534486" cy="54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9A2AB357-038A-46A8-A5BA-26FDBF5DC1CF}"/>
              </a:ext>
            </a:extLst>
          </p:cNvPr>
          <p:cNvSpPr txBox="1"/>
          <p:nvPr/>
        </p:nvSpPr>
        <p:spPr>
          <a:xfrm>
            <a:off x="6515202" y="2180733"/>
            <a:ext cx="2302917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39CECBE3-24C3-4734-81FE-650DBEB9DD7B}"/>
              </a:ext>
            </a:extLst>
          </p:cNvPr>
          <p:cNvSpPr txBox="1"/>
          <p:nvPr/>
        </p:nvSpPr>
        <p:spPr>
          <a:xfrm>
            <a:off x="4720303" y="1163129"/>
            <a:ext cx="2304790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4" name="TextBox 82">
            <a:extLst>
              <a:ext uri="{FF2B5EF4-FFF2-40B4-BE49-F238E27FC236}">
                <a16:creationId xmlns:a16="http://schemas.microsoft.com/office/drawing/2014/main" id="{7EB02FE2-08FE-42D5-AE33-19C9BFA0084C}"/>
              </a:ext>
            </a:extLst>
          </p:cNvPr>
          <p:cNvSpPr txBox="1"/>
          <p:nvPr/>
        </p:nvSpPr>
        <p:spPr>
          <a:xfrm>
            <a:off x="6552763" y="3694986"/>
            <a:ext cx="230134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89">
            <a:extLst>
              <a:ext uri="{FF2B5EF4-FFF2-40B4-BE49-F238E27FC236}">
                <a16:creationId xmlns:a16="http://schemas.microsoft.com/office/drawing/2014/main" id="{B0A049CF-0D21-4B72-8877-8042F5FFC8C3}"/>
              </a:ext>
            </a:extLst>
          </p:cNvPr>
          <p:cNvSpPr txBox="1"/>
          <p:nvPr/>
        </p:nvSpPr>
        <p:spPr>
          <a:xfrm>
            <a:off x="3501877" y="2930819"/>
            <a:ext cx="230587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产品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499988" y="44805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B.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项目开发计划书</a:t>
            </a: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4" grpId="0" animBg="1"/>
      <p:bldP spid="35" grpId="0"/>
      <p:bldP spid="36" grpId="0"/>
      <p:bldP spid="37" grpId="0" animBg="1"/>
      <p:bldP spid="38" grpId="0" animBg="1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60863-2340-4C97-A4C8-A25D7797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22" y="561320"/>
            <a:ext cx="8597659" cy="61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F517B-9DC6-4BFD-9D6A-736787ED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9" y="705640"/>
            <a:ext cx="8185933" cy="59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1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3D970D-CB68-4D5B-A287-C1F3346C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61" y="561320"/>
            <a:ext cx="8625301" cy="62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FB7084B-D16C-4D6B-83A5-B6518500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3340426"/>
            <a:ext cx="5355383" cy="33036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E30386-C651-4335-A945-B48A21B3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4" y="262646"/>
            <a:ext cx="5194766" cy="36978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A668D-D112-454E-96DD-C037921C6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982" y="305272"/>
            <a:ext cx="5482075" cy="35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4505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美工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662.34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预备资金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印刷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r>
                        <a:rPr lang="en-US" altLang="zh-CN" sz="1600" kern="100" dirty="0">
                          <a:effectLst/>
                        </a:rPr>
                        <a:t>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9E5442-3318-44F7-9C0C-B9746BA05DA1}"/>
              </a:ext>
            </a:extLst>
          </p:cNvPr>
          <p:cNvGraphicFramePr>
            <a:graphicFrameLocks noGrp="1"/>
          </p:cNvGraphicFramePr>
          <p:nvPr/>
        </p:nvGraphicFramePr>
        <p:xfrm>
          <a:off x="1280160" y="1081377"/>
          <a:ext cx="10257183" cy="489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9696">
                  <a:extLst>
                    <a:ext uri="{9D8B030D-6E8A-4147-A177-3AD203B41FA5}">
                      <a16:colId xmlns:a16="http://schemas.microsoft.com/office/drawing/2014/main" val="4290772243"/>
                    </a:ext>
                  </a:extLst>
                </a:gridCol>
                <a:gridCol w="3954729">
                  <a:extLst>
                    <a:ext uri="{9D8B030D-6E8A-4147-A177-3AD203B41FA5}">
                      <a16:colId xmlns:a16="http://schemas.microsoft.com/office/drawing/2014/main" val="952582904"/>
                    </a:ext>
                  </a:extLst>
                </a:gridCol>
                <a:gridCol w="2573711">
                  <a:extLst>
                    <a:ext uri="{9D8B030D-6E8A-4147-A177-3AD203B41FA5}">
                      <a16:colId xmlns:a16="http://schemas.microsoft.com/office/drawing/2014/main" val="1645943176"/>
                    </a:ext>
                  </a:extLst>
                </a:gridCol>
                <a:gridCol w="929047">
                  <a:extLst>
                    <a:ext uri="{9D8B030D-6E8A-4147-A177-3AD203B41FA5}">
                      <a16:colId xmlns:a16="http://schemas.microsoft.com/office/drawing/2014/main" val="454851894"/>
                    </a:ext>
                  </a:extLst>
                </a:gridCol>
              </a:tblGrid>
              <a:tr h="4476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周诚信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47117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1574899"/>
                  </a:ext>
                </a:extLst>
              </a:tr>
              <a:tr h="3625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第一阶段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撰写文档中的产品部分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87087"/>
                  </a:ext>
                </a:extLst>
              </a:tr>
              <a:tr h="362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制作PPT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222572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981035"/>
                  </a:ext>
                </a:extLst>
              </a:tr>
              <a:tr h="39409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第二阶段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制定评分方案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156716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重新估计预算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9389070"/>
                  </a:ext>
                </a:extLst>
              </a:tr>
              <a:tr h="1056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撰写技术可行性、经济可行性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通过COCOMO2模型评估了工作量，考虑方面较多，予以0.1分加分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0.1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895747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3470542"/>
                  </a:ext>
                </a:extLst>
              </a:tr>
              <a:tr h="394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u="none" strike="noStrike">
                          <a:effectLst/>
                        </a:rPr>
                        <a:t>撰写会议记录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625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9.1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3913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79119" y="71595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2FE51B-4F8D-41B3-9F77-32FEB07252DE}"/>
              </a:ext>
            </a:extLst>
          </p:cNvPr>
          <p:cNvGraphicFramePr>
            <a:graphicFrameLocks noGrp="1"/>
          </p:cNvGraphicFramePr>
          <p:nvPr/>
        </p:nvGraphicFramePr>
        <p:xfrm>
          <a:off x="755373" y="1099085"/>
          <a:ext cx="10956898" cy="5002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0684">
                  <a:extLst>
                    <a:ext uri="{9D8B030D-6E8A-4147-A177-3AD203B41FA5}">
                      <a16:colId xmlns:a16="http://schemas.microsoft.com/office/drawing/2014/main" val="2292078712"/>
                    </a:ext>
                  </a:extLst>
                </a:gridCol>
                <a:gridCol w="4224508">
                  <a:extLst>
                    <a:ext uri="{9D8B030D-6E8A-4147-A177-3AD203B41FA5}">
                      <a16:colId xmlns:a16="http://schemas.microsoft.com/office/drawing/2014/main" val="260905229"/>
                    </a:ext>
                  </a:extLst>
                </a:gridCol>
                <a:gridCol w="2749283">
                  <a:extLst>
                    <a:ext uri="{9D8B030D-6E8A-4147-A177-3AD203B41FA5}">
                      <a16:colId xmlns:a16="http://schemas.microsoft.com/office/drawing/2014/main" val="2820255387"/>
                    </a:ext>
                  </a:extLst>
                </a:gridCol>
                <a:gridCol w="992423">
                  <a:extLst>
                    <a:ext uri="{9D8B030D-6E8A-4147-A177-3AD203B41FA5}">
                      <a16:colId xmlns:a16="http://schemas.microsoft.com/office/drawing/2014/main" val="2990618662"/>
                    </a:ext>
                  </a:extLst>
                </a:gridCol>
              </a:tblGrid>
              <a:tr h="3283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陈骁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2624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加减分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337851"/>
                  </a:ext>
                </a:extLst>
              </a:tr>
              <a:tr h="95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</a:t>
                      </a:r>
                      <a:r>
                        <a:rPr lang="en-US" sz="1100" u="none" strike="noStrike" dirty="0">
                          <a:effectLst/>
                        </a:rPr>
                        <a:t>WPS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31550"/>
                  </a:ext>
                </a:extLst>
              </a:tr>
              <a:tr h="95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038207"/>
                  </a:ext>
                </a:extLst>
              </a:tr>
              <a:tr h="642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91579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097095"/>
                  </a:ext>
                </a:extLst>
              </a:tr>
              <a:tr h="642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优化</a:t>
                      </a:r>
                      <a:r>
                        <a:rPr lang="en-US" altLang="zh-CN" sz="1200" u="none" strike="noStrike" dirty="0">
                          <a:effectLst/>
                        </a:rPr>
                        <a:t>WBS</a:t>
                      </a:r>
                      <a:r>
                        <a:rPr lang="zh-CN" altLang="en-US" sz="1200" u="none" strike="noStrike" dirty="0">
                          <a:effectLst/>
                        </a:rPr>
                        <a:t>，甘特图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422456"/>
                  </a:ext>
                </a:extLst>
              </a:tr>
              <a:tr h="356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良好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51279"/>
                  </a:ext>
                </a:extLst>
              </a:tr>
              <a:tr h="3568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9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981322-5AA0-42BC-97E2-792D3CC96546}"/>
              </a:ext>
            </a:extLst>
          </p:cNvPr>
          <p:cNvGraphicFramePr>
            <a:graphicFrameLocks noGrp="1"/>
          </p:cNvGraphicFramePr>
          <p:nvPr/>
        </p:nvGraphicFramePr>
        <p:xfrm>
          <a:off x="1287447" y="1373919"/>
          <a:ext cx="10226042" cy="505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1196">
                  <a:extLst>
                    <a:ext uri="{9D8B030D-6E8A-4147-A177-3AD203B41FA5}">
                      <a16:colId xmlns:a16="http://schemas.microsoft.com/office/drawing/2014/main" val="642745587"/>
                    </a:ext>
                  </a:extLst>
                </a:gridCol>
                <a:gridCol w="3942722">
                  <a:extLst>
                    <a:ext uri="{9D8B030D-6E8A-4147-A177-3AD203B41FA5}">
                      <a16:colId xmlns:a16="http://schemas.microsoft.com/office/drawing/2014/main" val="3022382288"/>
                    </a:ext>
                  </a:extLst>
                </a:gridCol>
                <a:gridCol w="2565898">
                  <a:extLst>
                    <a:ext uri="{9D8B030D-6E8A-4147-A177-3AD203B41FA5}">
                      <a16:colId xmlns:a16="http://schemas.microsoft.com/office/drawing/2014/main" val="4145233943"/>
                    </a:ext>
                  </a:extLst>
                </a:gridCol>
                <a:gridCol w="926226">
                  <a:extLst>
                    <a:ext uri="{9D8B030D-6E8A-4147-A177-3AD203B41FA5}">
                      <a16:colId xmlns:a16="http://schemas.microsoft.com/office/drawing/2014/main" val="2951214875"/>
                    </a:ext>
                  </a:extLst>
                </a:gridCol>
              </a:tblGrid>
              <a:tr h="4135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李以昕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65148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968593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第一阶段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制作WPS撰写文档中的引言部分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812159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730318"/>
                  </a:ext>
                </a:extLst>
              </a:tr>
              <a:tr h="485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第二阶段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31577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撰写操作可行性和社会可行性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664061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制作可行性分析PPT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596704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统筹优化PPT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050936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6507954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第三阶段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根据用户意见修改游戏功能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额外任务，给予0.2分加分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0.2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36141"/>
                  </a:ext>
                </a:extLst>
              </a:tr>
              <a:tr h="4675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9.2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CA927-4F0F-4230-B465-DF891D60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5" y="0"/>
            <a:ext cx="710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44962-B7E2-4E25-B94C-72D1BB67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0" y="774441"/>
            <a:ext cx="6150233" cy="5309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DD301-A5D1-4D73-BA27-D0CA07207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57"/>
          <a:stretch/>
        </p:blipFill>
        <p:spPr>
          <a:xfrm>
            <a:off x="6464780" y="994064"/>
            <a:ext cx="5641798" cy="52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2887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		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4786" y="1582786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技术可行性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对于微信小程序开发有一定经验，学习过</a:t>
            </a:r>
            <a:r>
              <a:rPr lang="en-US" altLang="zh-CN" dirty="0"/>
              <a:t>HTML/CSS</a:t>
            </a:r>
            <a:r>
              <a:rPr lang="zh-CN" altLang="en-US" dirty="0"/>
              <a:t>语言，曾经使用</a:t>
            </a:r>
            <a:r>
              <a:rPr lang="en-US" altLang="zh-CN" dirty="0"/>
              <a:t>APP INVENT </a:t>
            </a:r>
            <a:r>
              <a:rPr lang="zh-CN" altLang="en-US" dirty="0"/>
              <a:t>开发过飞翔的小鸟游戏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学习过</a:t>
            </a:r>
            <a:r>
              <a:rPr lang="en-US" altLang="zh-CN"/>
              <a:t>HTML/CSS</a:t>
            </a:r>
            <a:r>
              <a:rPr lang="zh-CN" altLang="en-US"/>
              <a:t>语言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30D1EF-76BD-41D2-BC24-7E514EF578DC}"/>
              </a:ext>
            </a:extLst>
          </p:cNvPr>
          <p:cNvSpPr txBox="1"/>
          <p:nvPr/>
        </p:nvSpPr>
        <p:spPr>
          <a:xfrm>
            <a:off x="2758812" y="4460981"/>
            <a:ext cx="580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尚未接触过微信小程序的开发，需要从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先学习</a:t>
            </a: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4117375"/>
            <a:ext cx="6560600" cy="236075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2078</Words>
  <Application>Microsoft Office PowerPoint</Application>
  <PresentationFormat>宽屏</PresentationFormat>
  <Paragraphs>443</Paragraphs>
  <Slides>46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-apple-system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Roboto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742</cp:revision>
  <dcterms:created xsi:type="dcterms:W3CDTF">2018-06-17T04:53:58Z</dcterms:created>
  <dcterms:modified xsi:type="dcterms:W3CDTF">2020-10-25T12:17:36Z</dcterms:modified>
</cp:coreProperties>
</file>