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8" r:id="rId2"/>
    <p:sldId id="425" r:id="rId3"/>
    <p:sldId id="524" r:id="rId4"/>
    <p:sldId id="525" r:id="rId5"/>
    <p:sldId id="427" r:id="rId6"/>
    <p:sldId id="526" r:id="rId7"/>
    <p:sldId id="527" r:id="rId8"/>
    <p:sldId id="528" r:id="rId9"/>
    <p:sldId id="503" r:id="rId10"/>
    <p:sldId id="437" r:id="rId11"/>
    <p:sldId id="507" r:id="rId12"/>
    <p:sldId id="379" r:id="rId13"/>
    <p:sldId id="505" r:id="rId14"/>
    <p:sldId id="506" r:id="rId15"/>
    <p:sldId id="508" r:id="rId16"/>
    <p:sldId id="504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9" r:id="rId26"/>
    <p:sldId id="517" r:id="rId27"/>
    <p:sldId id="518" r:id="rId28"/>
    <p:sldId id="520" r:id="rId29"/>
    <p:sldId id="521" r:id="rId30"/>
    <p:sldId id="400" r:id="rId31"/>
    <p:sldId id="522" r:id="rId32"/>
    <p:sldId id="523" r:id="rId33"/>
    <p:sldId id="367" r:id="rId34"/>
    <p:sldId id="401" r:id="rId35"/>
    <p:sldId id="402" r:id="rId36"/>
    <p:sldId id="362" r:id="rId37"/>
    <p:sldId id="410" r:id="rId38"/>
    <p:sldId id="411" r:id="rId39"/>
    <p:sldId id="412" r:id="rId40"/>
    <p:sldId id="439" r:id="rId41"/>
    <p:sldId id="415" r:id="rId42"/>
    <p:sldId id="418" r:id="rId43"/>
    <p:sldId id="419" r:id="rId44"/>
    <p:sldId id="417" r:id="rId45"/>
    <p:sldId id="369" r:id="rId46"/>
    <p:sldId id="422" r:id="rId47"/>
    <p:sldId id="377" r:id="rId48"/>
    <p:sldId id="442" r:id="rId49"/>
    <p:sldId id="485" r:id="rId50"/>
    <p:sldId id="484" r:id="rId51"/>
    <p:sldId id="486" r:id="rId52"/>
    <p:sldId id="487" r:id="rId53"/>
    <p:sldId id="496" r:id="rId54"/>
    <p:sldId id="490" r:id="rId55"/>
    <p:sldId id="491" r:id="rId56"/>
    <p:sldId id="492" r:id="rId57"/>
    <p:sldId id="497" r:id="rId58"/>
    <p:sldId id="498" r:id="rId59"/>
    <p:sldId id="441" r:id="rId60"/>
    <p:sldId id="383" r:id="rId61"/>
    <p:sldId id="368" r:id="rId62"/>
    <p:sldId id="404" r:id="rId63"/>
    <p:sldId id="433" r:id="rId64"/>
    <p:sldId id="389" r:id="rId65"/>
    <p:sldId id="396" r:id="rId66"/>
    <p:sldId id="443" r:id="rId67"/>
    <p:sldId id="390" r:id="rId68"/>
    <p:sldId id="424" r:id="rId69"/>
    <p:sldId id="409" r:id="rId70"/>
    <p:sldId id="429" r:id="rId71"/>
    <p:sldId id="426" r:id="rId72"/>
    <p:sldId id="430" r:id="rId73"/>
    <p:sldId id="392" r:id="rId74"/>
    <p:sldId id="428" r:id="rId75"/>
    <p:sldId id="432" r:id="rId76"/>
    <p:sldId id="499" r:id="rId77"/>
    <p:sldId id="500" r:id="rId78"/>
    <p:sldId id="501" r:id="rId79"/>
    <p:sldId id="502" r:id="rId80"/>
  </p:sldIdLst>
  <p:sldSz cx="12192000" cy="6858000"/>
  <p:notesSz cx="6858000" cy="9144000"/>
  <p:custDataLst>
    <p:tags r:id="rId8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425"/>
            <p14:sldId id="524"/>
            <p14:sldId id="525"/>
            <p14:sldId id="427"/>
            <p14:sldId id="526"/>
            <p14:sldId id="527"/>
            <p14:sldId id="528"/>
            <p14:sldId id="503"/>
            <p14:sldId id="437"/>
            <p14:sldId id="507"/>
            <p14:sldId id="379"/>
            <p14:sldId id="505"/>
            <p14:sldId id="506"/>
            <p14:sldId id="508"/>
            <p14:sldId id="504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9"/>
            <p14:sldId id="517"/>
            <p14:sldId id="518"/>
            <p14:sldId id="520"/>
            <p14:sldId id="521"/>
            <p14:sldId id="400"/>
            <p14:sldId id="522"/>
            <p14:sldId id="523"/>
            <p14:sldId id="367"/>
            <p14:sldId id="401"/>
            <p14:sldId id="402"/>
            <p14:sldId id="362"/>
            <p14:sldId id="410"/>
            <p14:sldId id="411"/>
            <p14:sldId id="412"/>
            <p14:sldId id="439"/>
            <p14:sldId id="415"/>
            <p14:sldId id="418"/>
            <p14:sldId id="419"/>
            <p14:sldId id="417"/>
            <p14:sldId id="369"/>
            <p14:sldId id="422"/>
            <p14:sldId id="377"/>
            <p14:sldId id="442"/>
            <p14:sldId id="485"/>
            <p14:sldId id="484"/>
            <p14:sldId id="486"/>
            <p14:sldId id="487"/>
            <p14:sldId id="496"/>
            <p14:sldId id="490"/>
            <p14:sldId id="491"/>
            <p14:sldId id="492"/>
            <p14:sldId id="497"/>
            <p14:sldId id="498"/>
            <p14:sldId id="441"/>
            <p14:sldId id="383"/>
            <p14:sldId id="368"/>
            <p14:sldId id="404"/>
            <p14:sldId id="433"/>
            <p14:sldId id="389"/>
            <p14:sldId id="396"/>
            <p14:sldId id="443"/>
            <p14:sldId id="390"/>
            <p14:sldId id="424"/>
            <p14:sldId id="409"/>
            <p14:sldId id="429"/>
            <p14:sldId id="426"/>
            <p14:sldId id="430"/>
            <p14:sldId id="392"/>
            <p14:sldId id="428"/>
            <p14:sldId id="432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诚信 周" initials="诚信" lastIdx="1" clrIdx="0">
    <p:extLst>
      <p:ext uri="{19B8F6BF-5375-455C-9EA6-DF929625EA0E}">
        <p15:presenceInfo xmlns:p15="http://schemas.microsoft.com/office/powerpoint/2012/main" userId="d5f538abd8617e90" providerId="Windows Live"/>
      </p:ext>
    </p:extLst>
  </p:cmAuthor>
  <p:cmAuthor id="2" name="84089" initials="8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271"/>
  </p:normalViewPr>
  <p:slideViewPr>
    <p:cSldViewPr snapToGrid="0" snapToObjects="1">
      <p:cViewPr varScale="1">
        <p:scale>
          <a:sx n="84" d="100"/>
          <a:sy n="84" d="100"/>
        </p:scale>
        <p:origin x="104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02T17:10:06.271" idx="1">
    <p:pos x="6998" y="77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12:47:06.785" idx="1">
    <p:pos x="4597" y="276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7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9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1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71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87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09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3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48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38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44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415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87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46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74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10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99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23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31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98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194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697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3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0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5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88.com/p-7354376262756.html" TargetMode="External"/><Relationship Id="rId7" Type="http://schemas.openxmlformats.org/officeDocument/2006/relationships/hyperlink" Target="https://blog.csdn.net/wwlhz" TargetMode="External"/><Relationship Id="rId2" Type="http://schemas.openxmlformats.org/officeDocument/2006/relationships/hyperlink" Target="https://wenku.baidu.com/view/6b92a5b103020740be1e650e52ea551811a6c930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lifuchao784533/article/details/79581033" TargetMode="External"/><Relationship Id="rId5" Type="http://schemas.openxmlformats.org/officeDocument/2006/relationships/hyperlink" Target="https://www.zhihu.com/people/xiaoyang1003" TargetMode="External"/><Relationship Id="rId4" Type="http://schemas.openxmlformats.org/officeDocument/2006/relationships/hyperlink" Target="https://e.qq.com/resources/wx-moments/?from=02_CHANPINwxM_2248&amp;bd_vid=8943800989823522984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455567" y="163224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ACFB0F-49C2-40FB-A214-AF6C0A20C0B1}"/>
              </a:ext>
            </a:extLst>
          </p:cNvPr>
          <p:cNvSpPr txBox="1"/>
          <p:nvPr/>
        </p:nvSpPr>
        <p:spPr>
          <a:xfrm>
            <a:off x="1197864" y="4964144"/>
            <a:ext cx="420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模板：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GB/T 8567-2006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C8E01-A06F-4024-B71C-17C1EC5AC85A}"/>
              </a:ext>
            </a:extLst>
          </p:cNvPr>
          <p:cNvSpPr txBox="1"/>
          <p:nvPr/>
        </p:nvSpPr>
        <p:spPr>
          <a:xfrm>
            <a:off x="1146901" y="5269946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B10B7-3125-4204-8880-F78E6C63D4C8}"/>
              </a:ext>
            </a:extLst>
          </p:cNvPr>
          <p:cNvSpPr txBox="1"/>
          <p:nvPr/>
        </p:nvSpPr>
        <p:spPr>
          <a:xfrm>
            <a:off x="462717" y="5552104"/>
            <a:ext cx="410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是否提交了项目计划？是否根据课程进度进行了调整？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项目计划中是否给每个成员分配的任务贯穿了整个项目？是否提供了项目甘特图？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86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可行性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CC8E01-A06F-4024-B71C-17C1EC5AC85A}"/>
              </a:ext>
            </a:extLst>
          </p:cNvPr>
          <p:cNvSpPr txBox="1"/>
          <p:nvPr/>
        </p:nvSpPr>
        <p:spPr>
          <a:xfrm>
            <a:off x="1146901" y="5269946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CB10B7-3125-4204-8880-F78E6C63D4C8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是否提交了项目的可行性分析报告？关键的技术可行分析是否描述？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67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B2915-74C2-4B9D-96DF-276666F2251A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是否明确了用户类别？明确了用户代表？是否合理？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78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是否提供了界面原型？详细程度如何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界面原型是否获得用户确认？是否按照用户反馈修改？</a:t>
            </a:r>
            <a:endParaRPr lang="zh-CN" altLang="en-US" sz="1400" kern="100" dirty="0"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317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需求规格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是否提交了的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SRS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，在内容上是否考虑了功能和非功能的需求？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50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5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需求中是否定义了数据字典、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ER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图？描述是否准确？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0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4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是否提交了总体设计文件？是否提供了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HIPO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图说明，描述了系统的模块结构？给出主要的业务流图？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4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是否提交了详细设计文件？是否包括了：界面设计、数据库设计、关键算法设计？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2093776" y="5917065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429637" y="5784627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9816964" y="517104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2B7076F5-43DE-4783-A3D3-6117E2D0D9F6}"/>
              </a:ext>
            </a:extLst>
          </p:cNvPr>
          <p:cNvSpPr/>
          <p:nvPr/>
        </p:nvSpPr>
        <p:spPr>
          <a:xfrm rot="5400000">
            <a:off x="8386960" y="-881609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2BA3340-85B7-4D3A-BA12-7F7C0DB30E49}"/>
              </a:ext>
            </a:extLst>
          </p:cNvPr>
          <p:cNvSpPr/>
          <p:nvPr/>
        </p:nvSpPr>
        <p:spPr>
          <a:xfrm rot="5400000">
            <a:off x="6404774" y="1100576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5" name="Title 20">
            <a:extLst>
              <a:ext uri="{FF2B5EF4-FFF2-40B4-BE49-F238E27FC236}">
                <a16:creationId xmlns:a16="http://schemas.microsoft.com/office/drawing/2014/main" id="{D5C0F1AB-A6A7-487A-88C7-AEFD70A21A39}"/>
              </a:ext>
            </a:extLst>
          </p:cNvPr>
          <p:cNvSpPr txBox="1">
            <a:spLocks/>
          </p:cNvSpPr>
          <p:nvPr/>
        </p:nvSpPr>
        <p:spPr>
          <a:xfrm>
            <a:off x="6564032" y="1462942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01</a:t>
            </a: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F862BFD2-E96E-4B7B-B3B4-B34CC8053942}"/>
              </a:ext>
            </a:extLst>
          </p:cNvPr>
          <p:cNvSpPr txBox="1">
            <a:spLocks/>
          </p:cNvSpPr>
          <p:nvPr/>
        </p:nvSpPr>
        <p:spPr>
          <a:xfrm>
            <a:off x="10416373" y="1477951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797D6C0-762E-4468-925E-5E474625237E}"/>
              </a:ext>
            </a:extLst>
          </p:cNvPr>
          <p:cNvSpPr/>
          <p:nvPr/>
        </p:nvSpPr>
        <p:spPr>
          <a:xfrm rot="16200000" flipH="1">
            <a:off x="3442803" y="-97535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41C024-B8DA-41AB-87D9-37B005AB3D98}"/>
              </a:ext>
            </a:extLst>
          </p:cNvPr>
          <p:cNvSpPr/>
          <p:nvPr/>
        </p:nvSpPr>
        <p:spPr>
          <a:xfrm rot="16200000" flipH="1">
            <a:off x="5058179" y="1517843"/>
            <a:ext cx="396221" cy="1712912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4045DB-F6EA-40DD-9D7E-7ABE91D2FD12}"/>
              </a:ext>
            </a:extLst>
          </p:cNvPr>
          <p:cNvSpPr txBox="1">
            <a:spLocks/>
          </p:cNvSpPr>
          <p:nvPr/>
        </p:nvSpPr>
        <p:spPr>
          <a:xfrm flipH="1">
            <a:off x="3311759" y="2270911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02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77D3360-F68A-487D-8019-4CC49893BF14}"/>
              </a:ext>
            </a:extLst>
          </p:cNvPr>
          <p:cNvSpPr txBox="1">
            <a:spLocks/>
          </p:cNvSpPr>
          <p:nvPr/>
        </p:nvSpPr>
        <p:spPr>
          <a:xfrm flipH="1">
            <a:off x="1072746" y="227213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20%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70BE397-AC47-4E5B-8F44-42EBE17F48AC}"/>
              </a:ext>
            </a:extLst>
          </p:cNvPr>
          <p:cNvSpPr/>
          <p:nvPr/>
        </p:nvSpPr>
        <p:spPr>
          <a:xfrm rot="5400000">
            <a:off x="8400006" y="673504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E64322A-4070-4D88-8BCA-C7DA76389EA8}"/>
              </a:ext>
            </a:extLst>
          </p:cNvPr>
          <p:cNvSpPr/>
          <p:nvPr/>
        </p:nvSpPr>
        <p:spPr>
          <a:xfrm rot="5400000">
            <a:off x="7048997" y="2024513"/>
            <a:ext cx="378506" cy="224164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E526BE78-A745-4FF5-B989-93F8E80BC508}"/>
              </a:ext>
            </a:extLst>
          </p:cNvPr>
          <p:cNvSpPr txBox="1">
            <a:spLocks/>
          </p:cNvSpPr>
          <p:nvPr/>
        </p:nvSpPr>
        <p:spPr>
          <a:xfrm>
            <a:off x="6564037" y="3018703"/>
            <a:ext cx="1568459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03 </a:t>
            </a: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24DF4087-B41C-4C64-B750-D39EF30D216F}"/>
              </a:ext>
            </a:extLst>
          </p:cNvPr>
          <p:cNvSpPr txBox="1">
            <a:spLocks/>
          </p:cNvSpPr>
          <p:nvPr/>
        </p:nvSpPr>
        <p:spPr>
          <a:xfrm>
            <a:off x="10416373" y="3012706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40%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7CF5A87-E7D3-4EAB-A9F6-9FD88F020B2D}"/>
              </a:ext>
            </a:extLst>
          </p:cNvPr>
          <p:cNvSpPr/>
          <p:nvPr/>
        </p:nvSpPr>
        <p:spPr>
          <a:xfrm rot="16200000" flipH="1">
            <a:off x="3451664" y="1435684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8E7B5E3-036C-475F-9003-2E0998BA5DD2}"/>
              </a:ext>
            </a:extLst>
          </p:cNvPr>
          <p:cNvSpPr/>
          <p:nvPr/>
        </p:nvSpPr>
        <p:spPr>
          <a:xfrm rot="16200000" flipH="1">
            <a:off x="4688869" y="2672889"/>
            <a:ext cx="378508" cy="2469245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9" name="Title 20">
            <a:extLst>
              <a:ext uri="{FF2B5EF4-FFF2-40B4-BE49-F238E27FC236}">
                <a16:creationId xmlns:a16="http://schemas.microsoft.com/office/drawing/2014/main" id="{FDB439BB-D791-496D-AB3F-67C92939A153}"/>
              </a:ext>
            </a:extLst>
          </p:cNvPr>
          <p:cNvSpPr txBox="1">
            <a:spLocks/>
          </p:cNvSpPr>
          <p:nvPr/>
        </p:nvSpPr>
        <p:spPr>
          <a:xfrm flipH="1">
            <a:off x="3643494" y="3802796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04 </a:t>
            </a:r>
          </a:p>
        </p:txBody>
      </p:sp>
      <p:sp>
        <p:nvSpPr>
          <p:cNvPr id="30" name="Title 20">
            <a:extLst>
              <a:ext uri="{FF2B5EF4-FFF2-40B4-BE49-F238E27FC236}">
                <a16:creationId xmlns:a16="http://schemas.microsoft.com/office/drawing/2014/main" id="{8436464F-8849-48CF-B800-4B77B1F79A5D}"/>
              </a:ext>
            </a:extLst>
          </p:cNvPr>
          <p:cNvSpPr txBox="1">
            <a:spLocks/>
          </p:cNvSpPr>
          <p:nvPr/>
        </p:nvSpPr>
        <p:spPr>
          <a:xfrm flipH="1">
            <a:off x="1072747" y="3787177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6A23FCF2-F0DF-48B2-AB6C-BC4739CFFCC1}"/>
              </a:ext>
            </a:extLst>
          </p:cNvPr>
          <p:cNvSpPr/>
          <p:nvPr/>
        </p:nvSpPr>
        <p:spPr>
          <a:xfrm rot="5400000">
            <a:off x="8400012" y="2197860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547D1AB-BC3F-41AB-AB91-17C7385CE9DD}"/>
              </a:ext>
            </a:extLst>
          </p:cNvPr>
          <p:cNvSpPr/>
          <p:nvPr/>
        </p:nvSpPr>
        <p:spPr>
          <a:xfrm rot="5400000">
            <a:off x="7801556" y="2796310"/>
            <a:ext cx="378508" cy="374676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Title 20">
            <a:extLst>
              <a:ext uri="{FF2B5EF4-FFF2-40B4-BE49-F238E27FC236}">
                <a16:creationId xmlns:a16="http://schemas.microsoft.com/office/drawing/2014/main" id="{7FFC4420-567E-4A96-A6F5-3655D570612B}"/>
              </a:ext>
            </a:extLst>
          </p:cNvPr>
          <p:cNvSpPr txBox="1">
            <a:spLocks/>
          </p:cNvSpPr>
          <p:nvPr/>
        </p:nvSpPr>
        <p:spPr>
          <a:xfrm>
            <a:off x="6564039" y="4550041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</a:t>
            </a:r>
          </a:p>
        </p:txBody>
      </p:sp>
      <p:sp>
        <p:nvSpPr>
          <p:cNvPr id="36" name="Title 20">
            <a:extLst>
              <a:ext uri="{FF2B5EF4-FFF2-40B4-BE49-F238E27FC236}">
                <a16:creationId xmlns:a16="http://schemas.microsoft.com/office/drawing/2014/main" id="{2EA94DEB-56EA-483A-AA93-94A9F39B852F}"/>
              </a:ext>
            </a:extLst>
          </p:cNvPr>
          <p:cNvSpPr txBox="1">
            <a:spLocks/>
          </p:cNvSpPr>
          <p:nvPr/>
        </p:nvSpPr>
        <p:spPr>
          <a:xfrm>
            <a:off x="10416370" y="4545934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56EF527-4E34-4818-8984-F9F23026699B}"/>
              </a:ext>
            </a:extLst>
          </p:cNvPr>
          <p:cNvSpPr/>
          <p:nvPr/>
        </p:nvSpPr>
        <p:spPr>
          <a:xfrm rot="16200000" flipH="1">
            <a:off x="3451661" y="2960043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5454A99F-7885-4C89-AE31-9BF265CAFD37}"/>
              </a:ext>
            </a:extLst>
          </p:cNvPr>
          <p:cNvSpPr/>
          <p:nvPr/>
        </p:nvSpPr>
        <p:spPr>
          <a:xfrm rot="16200000" flipH="1">
            <a:off x="3838165" y="3346544"/>
            <a:ext cx="378508" cy="4170653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39" name="Title 20">
            <a:extLst>
              <a:ext uri="{FF2B5EF4-FFF2-40B4-BE49-F238E27FC236}">
                <a16:creationId xmlns:a16="http://schemas.microsoft.com/office/drawing/2014/main" id="{7EE18B0B-9C62-48F7-B162-989C6A9E281F}"/>
              </a:ext>
            </a:extLst>
          </p:cNvPr>
          <p:cNvSpPr txBox="1">
            <a:spLocks/>
          </p:cNvSpPr>
          <p:nvPr/>
        </p:nvSpPr>
        <p:spPr>
          <a:xfrm flipH="1">
            <a:off x="3643501" y="5324550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06 </a:t>
            </a:r>
          </a:p>
        </p:txBody>
      </p:sp>
      <p:sp>
        <p:nvSpPr>
          <p:cNvPr id="41" name="Title 20">
            <a:extLst>
              <a:ext uri="{FF2B5EF4-FFF2-40B4-BE49-F238E27FC236}">
                <a16:creationId xmlns:a16="http://schemas.microsoft.com/office/drawing/2014/main" id="{98002495-ADEB-4C45-BD77-568A70D5ED69}"/>
              </a:ext>
            </a:extLst>
          </p:cNvPr>
          <p:cNvSpPr txBox="1">
            <a:spLocks/>
          </p:cNvSpPr>
          <p:nvPr/>
        </p:nvSpPr>
        <p:spPr>
          <a:xfrm flipH="1">
            <a:off x="1072746" y="5320406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46" name="TextBox 96">
            <a:extLst>
              <a:ext uri="{FF2B5EF4-FFF2-40B4-BE49-F238E27FC236}">
                <a16:creationId xmlns:a16="http://schemas.microsoft.com/office/drawing/2014/main" id="{2E89ABE9-AC78-4C6B-8573-72CF48634CD2}"/>
              </a:ext>
            </a:extLst>
          </p:cNvPr>
          <p:cNvSpPr txBox="1"/>
          <p:nvPr/>
        </p:nvSpPr>
        <p:spPr>
          <a:xfrm>
            <a:off x="6593874" y="5251046"/>
            <a:ext cx="2298833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其他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103">
            <a:extLst>
              <a:ext uri="{FF2B5EF4-FFF2-40B4-BE49-F238E27FC236}">
                <a16:creationId xmlns:a16="http://schemas.microsoft.com/office/drawing/2014/main" id="{72426C7E-5726-4EB5-8891-5A79860D50FF}"/>
              </a:ext>
            </a:extLst>
          </p:cNvPr>
          <p:cNvSpPr txBox="1"/>
          <p:nvPr/>
        </p:nvSpPr>
        <p:spPr>
          <a:xfrm>
            <a:off x="3376095" y="4483851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测试计划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9" name="直接连接符 62">
            <a:extLst>
              <a:ext uri="{FF2B5EF4-FFF2-40B4-BE49-F238E27FC236}">
                <a16:creationId xmlns:a16="http://schemas.microsoft.com/office/drawing/2014/main" id="{E17134E7-B914-456A-AABC-B0C339344DCB}"/>
              </a:ext>
            </a:extLst>
          </p:cNvPr>
          <p:cNvCxnSpPr/>
          <p:nvPr/>
        </p:nvCxnSpPr>
        <p:spPr>
          <a:xfrm>
            <a:off x="6117435" y="91252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55EA7DE-7DA8-4BA0-9916-D157EB3C0A61}"/>
              </a:ext>
            </a:extLst>
          </p:cNvPr>
          <p:cNvSpPr txBox="1"/>
          <p:nvPr/>
        </p:nvSpPr>
        <p:spPr>
          <a:xfrm>
            <a:off x="1131999" y="659997"/>
            <a:ext cx="314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66B5C4"/>
                </a:solidFill>
                <a:latin typeface="+mj-lt"/>
              </a:rPr>
              <a:t>项目总结</a:t>
            </a:r>
          </a:p>
        </p:txBody>
      </p:sp>
      <p:sp>
        <p:nvSpPr>
          <p:cNvPr id="50" name="TextBox 103">
            <a:extLst>
              <a:ext uri="{FF2B5EF4-FFF2-40B4-BE49-F238E27FC236}">
                <a16:creationId xmlns:a16="http://schemas.microsoft.com/office/drawing/2014/main" id="{896A1F95-F57B-4112-859A-39EDE3ADA8C4}"/>
              </a:ext>
            </a:extLst>
          </p:cNvPr>
          <p:cNvSpPr txBox="1"/>
          <p:nvPr/>
        </p:nvSpPr>
        <p:spPr>
          <a:xfrm>
            <a:off x="5337775" y="2155872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需求规格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103">
            <a:extLst>
              <a:ext uri="{FF2B5EF4-FFF2-40B4-BE49-F238E27FC236}">
                <a16:creationId xmlns:a16="http://schemas.microsoft.com/office/drawing/2014/main" id="{C191A1C9-6E65-48FB-8E5B-9164BE196009}"/>
              </a:ext>
            </a:extLst>
          </p:cNvPr>
          <p:cNvSpPr txBox="1"/>
          <p:nvPr/>
        </p:nvSpPr>
        <p:spPr>
          <a:xfrm>
            <a:off x="3358371" y="2940060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103">
            <a:extLst>
              <a:ext uri="{FF2B5EF4-FFF2-40B4-BE49-F238E27FC236}">
                <a16:creationId xmlns:a16="http://schemas.microsoft.com/office/drawing/2014/main" id="{9F77C9D9-DA8F-47B4-AEED-41E0BEEA39B7}"/>
              </a:ext>
            </a:extLst>
          </p:cNvPr>
          <p:cNvSpPr txBox="1"/>
          <p:nvPr/>
        </p:nvSpPr>
        <p:spPr>
          <a:xfrm>
            <a:off x="5267585" y="3861427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103">
            <a:extLst>
              <a:ext uri="{FF2B5EF4-FFF2-40B4-BE49-F238E27FC236}">
                <a16:creationId xmlns:a16="http://schemas.microsoft.com/office/drawing/2014/main" id="{F5ECEEF4-6235-4EE9-9E3C-3F6CCBF80448}"/>
              </a:ext>
            </a:extLst>
          </p:cNvPr>
          <p:cNvSpPr txBox="1"/>
          <p:nvPr/>
        </p:nvSpPr>
        <p:spPr>
          <a:xfrm>
            <a:off x="3358378" y="1358724"/>
            <a:ext cx="2307765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项目介绍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000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4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是否采用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PDL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进行详细设计？是否准确、完整？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5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7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6" y="5931666"/>
            <a:ext cx="427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在实现时，是否确定了代码规范？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是否提交了测试计划？是否给出初步的用户手册？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74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全部项目文档和成果是否采用配置系统进行管理？是否及时更新？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是否提交了程序清单？是否完整？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7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2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是否提交了小组代码规范？是否可行？是否进行内部代码走查？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42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9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04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2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是否提交了单元测试用例？是否完整？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是否采用相关工具进行单元测试？是否执行？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7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1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是否提供了修订后的详细设计文件？详细程度如何</a:t>
            </a:r>
            <a:r>
              <a:rPr lang="en-US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是否按照白盒测试原则设计测试用例？是否完整？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1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是否提交了测试计划？是否覆盖单元测试、集成测试、系统测试？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是否提交了测试结果？是否进行改正？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36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96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523102" y="5820370"/>
            <a:ext cx="410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是否进行了集成测试？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是否进行了系统测试？</a:t>
            </a:r>
            <a:endParaRPr lang="en-US" altLang="zh-CN" sz="14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是否在用户实际环境进行了相关测试？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是否让最终用户进行了测试？反馈效果如何？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4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57384" y="162144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项目介绍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2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4" y="1582786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其他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3783" y="1143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其他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62717" y="5931666"/>
            <a:ext cx="410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主要的功能是否获得用户的认可？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0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1963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测试计划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7FEA9-8B3C-4ECC-B809-E36F6CF1417D}"/>
              </a:ext>
            </a:extLst>
          </p:cNvPr>
          <p:cNvSpPr txBox="1"/>
          <p:nvPr/>
        </p:nvSpPr>
        <p:spPr>
          <a:xfrm>
            <a:off x="479965" y="5647842"/>
            <a:ext cx="410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评审表：</a:t>
            </a:r>
            <a:r>
              <a:rPr lang="zh-CN" altLang="zh-CN" sz="14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是否进行了项目总结？给出了对项目成员的合适评价？</a:t>
            </a:r>
            <a:endParaRPr lang="en-US" altLang="zh-CN" sz="14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74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组员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软件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[7]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4439"/>
              </p:ext>
            </p:extLst>
          </p:nvPr>
        </p:nvGraphicFramePr>
        <p:xfrm>
          <a:off x="995490" y="1184764"/>
          <a:ext cx="2655410" cy="221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04009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26317"/>
              </p:ext>
            </p:extLst>
          </p:nvPr>
        </p:nvGraphicFramePr>
        <p:xfrm>
          <a:off x="4047907" y="1242145"/>
          <a:ext cx="2655410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17175"/>
              </p:ext>
            </p:extLst>
          </p:nvPr>
        </p:nvGraphicFramePr>
        <p:xfrm>
          <a:off x="995490" y="3928309"/>
          <a:ext cx="594747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7373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297373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2B50E2-5291-4706-820B-AC85DB8FD98C}"/>
              </a:ext>
            </a:extLst>
          </p:cNvPr>
          <p:cNvSpPr/>
          <p:nvPr/>
        </p:nvSpPr>
        <p:spPr>
          <a:xfrm>
            <a:off x="7258556" y="1221268"/>
            <a:ext cx="4367184" cy="451501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2034" y="567123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5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74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1490795" y="5211753"/>
            <a:ext cx="1901904" cy="268294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12424506">
            <a:off x="-573688" y="4371123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8983659" y="5157659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îSḻïḍê">
            <a:extLst>
              <a:ext uri="{FF2B5EF4-FFF2-40B4-BE49-F238E27FC236}">
                <a16:creationId xmlns:a16="http://schemas.microsoft.com/office/drawing/2014/main" id="{D4AE4BBC-2DF1-4039-A610-27F52B0E8A2C}"/>
              </a:ext>
            </a:extLst>
          </p:cNvPr>
          <p:cNvSpPr/>
          <p:nvPr/>
        </p:nvSpPr>
        <p:spPr>
          <a:xfrm>
            <a:off x="5561164" y="316507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iSľiḑé">
            <a:extLst>
              <a:ext uri="{FF2B5EF4-FFF2-40B4-BE49-F238E27FC236}">
                <a16:creationId xmlns:a16="http://schemas.microsoft.com/office/drawing/2014/main" id="{BD5C2791-C669-40E1-BF3E-7DE5B1CE6C40}"/>
              </a:ext>
            </a:extLst>
          </p:cNvPr>
          <p:cNvSpPr/>
          <p:nvPr/>
        </p:nvSpPr>
        <p:spPr>
          <a:xfrm>
            <a:off x="5802905" y="339658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3" name="直接连接符 23">
            <a:extLst>
              <a:ext uri="{FF2B5EF4-FFF2-40B4-BE49-F238E27FC236}">
                <a16:creationId xmlns:a16="http://schemas.microsoft.com/office/drawing/2014/main" id="{DAEAB2DF-1A71-40C2-9D92-8982FA117F07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5343892" y="294779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24">
            <a:extLst>
              <a:ext uri="{FF2B5EF4-FFF2-40B4-BE49-F238E27FC236}">
                <a16:creationId xmlns:a16="http://schemas.microsoft.com/office/drawing/2014/main" id="{7874A90F-DEF5-43E3-B913-895468F4D6A6}"/>
              </a:ext>
            </a:extLst>
          </p:cNvPr>
          <p:cNvCxnSpPr>
            <a:stCxn id="51" idx="5"/>
          </p:cNvCxnSpPr>
          <p:nvPr/>
        </p:nvCxnSpPr>
        <p:spPr>
          <a:xfrm>
            <a:off x="6430755" y="403466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5">
            <a:extLst>
              <a:ext uri="{FF2B5EF4-FFF2-40B4-BE49-F238E27FC236}">
                <a16:creationId xmlns:a16="http://schemas.microsoft.com/office/drawing/2014/main" id="{A072CCA0-D41E-4FC0-A62A-92CF7CDC191B}"/>
              </a:ext>
            </a:extLst>
          </p:cNvPr>
          <p:cNvCxnSpPr>
            <a:stCxn id="51" idx="7"/>
          </p:cNvCxnSpPr>
          <p:nvPr/>
        </p:nvCxnSpPr>
        <p:spPr>
          <a:xfrm flipV="1">
            <a:off x="6430755" y="294259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26">
            <a:extLst>
              <a:ext uri="{FF2B5EF4-FFF2-40B4-BE49-F238E27FC236}">
                <a16:creationId xmlns:a16="http://schemas.microsoft.com/office/drawing/2014/main" id="{502DF763-1FFE-4859-A8E5-DE1E4CAEE071}"/>
              </a:ext>
            </a:extLst>
          </p:cNvPr>
          <p:cNvCxnSpPr/>
          <p:nvPr/>
        </p:nvCxnSpPr>
        <p:spPr>
          <a:xfrm flipV="1">
            <a:off x="6579953" y="367446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7">
            <a:extLst>
              <a:ext uri="{FF2B5EF4-FFF2-40B4-BE49-F238E27FC236}">
                <a16:creationId xmlns:a16="http://schemas.microsoft.com/office/drawing/2014/main" id="{5578B4A3-A866-40C8-BA36-2919689B5879}"/>
              </a:ext>
            </a:extLst>
          </p:cNvPr>
          <p:cNvCxnSpPr>
            <a:stCxn id="51" idx="3"/>
          </p:cNvCxnSpPr>
          <p:nvPr/>
        </p:nvCxnSpPr>
        <p:spPr>
          <a:xfrm flipH="1">
            <a:off x="5343892" y="403466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8">
            <a:extLst>
              <a:ext uri="{FF2B5EF4-FFF2-40B4-BE49-F238E27FC236}">
                <a16:creationId xmlns:a16="http://schemas.microsoft.com/office/drawing/2014/main" id="{F26AD317-C2B9-49EF-9C34-330FD174BAE9}"/>
              </a:ext>
            </a:extLst>
          </p:cNvPr>
          <p:cNvCxnSpPr/>
          <p:nvPr/>
        </p:nvCxnSpPr>
        <p:spPr>
          <a:xfrm flipH="1" flipV="1">
            <a:off x="5371208" y="367446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9">
            <a:extLst>
              <a:ext uri="{FF2B5EF4-FFF2-40B4-BE49-F238E27FC236}">
                <a16:creationId xmlns:a16="http://schemas.microsoft.com/office/drawing/2014/main" id="{9645D091-04A6-4DE6-80E4-99B3A850E887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6067653" y="300520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0">
            <a:extLst>
              <a:ext uri="{FF2B5EF4-FFF2-40B4-BE49-F238E27FC236}">
                <a16:creationId xmlns:a16="http://schemas.microsoft.com/office/drawing/2014/main" id="{D8FD8E45-2838-44AB-BDFA-2CDD6FE0AFD7}"/>
              </a:ext>
            </a:extLst>
          </p:cNvPr>
          <p:cNvCxnSpPr>
            <a:stCxn id="51" idx="4"/>
          </p:cNvCxnSpPr>
          <p:nvPr/>
        </p:nvCxnSpPr>
        <p:spPr>
          <a:xfrm flipH="1">
            <a:off x="6066201" y="418386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ṥ1îḓe">
            <a:extLst>
              <a:ext uri="{FF2B5EF4-FFF2-40B4-BE49-F238E27FC236}">
                <a16:creationId xmlns:a16="http://schemas.microsoft.com/office/drawing/2014/main" id="{493D21D8-486A-4C91-8F4D-9EC3D6A16A1E}"/>
              </a:ext>
            </a:extLst>
          </p:cNvPr>
          <p:cNvSpPr/>
          <p:nvPr/>
        </p:nvSpPr>
        <p:spPr bwMode="auto">
          <a:xfrm>
            <a:off x="5618572" y="430230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4" name="ï$ļîḓé">
            <a:extLst>
              <a:ext uri="{FF2B5EF4-FFF2-40B4-BE49-F238E27FC236}">
                <a16:creationId xmlns:a16="http://schemas.microsoft.com/office/drawing/2014/main" id="{C67FCA78-D727-4C03-9419-CE078AD43BCE}"/>
              </a:ext>
            </a:extLst>
          </p:cNvPr>
          <p:cNvSpPr/>
          <p:nvPr/>
        </p:nvSpPr>
        <p:spPr bwMode="auto">
          <a:xfrm>
            <a:off x="6486213" y="409593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5" name="ísḷíďê">
            <a:extLst>
              <a:ext uri="{FF2B5EF4-FFF2-40B4-BE49-F238E27FC236}">
                <a16:creationId xmlns:a16="http://schemas.microsoft.com/office/drawing/2014/main" id="{2A24DBEE-3768-4C45-A4F5-B1A36DCC1D54}"/>
              </a:ext>
            </a:extLst>
          </p:cNvPr>
          <p:cNvSpPr/>
          <p:nvPr/>
        </p:nvSpPr>
        <p:spPr bwMode="auto">
          <a:xfrm>
            <a:off x="4310570" y="409738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6" name="ïsļîḍè">
            <a:extLst>
              <a:ext uri="{FF2B5EF4-FFF2-40B4-BE49-F238E27FC236}">
                <a16:creationId xmlns:a16="http://schemas.microsoft.com/office/drawing/2014/main" id="{27C93918-3FF3-4E97-B26A-13B90FF69749}"/>
              </a:ext>
            </a:extLst>
          </p:cNvPr>
          <p:cNvSpPr/>
          <p:nvPr/>
        </p:nvSpPr>
        <p:spPr bwMode="auto">
          <a:xfrm>
            <a:off x="6486213" y="190866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7" name="îṡ1íḍè">
            <a:extLst>
              <a:ext uri="{FF2B5EF4-FFF2-40B4-BE49-F238E27FC236}">
                <a16:creationId xmlns:a16="http://schemas.microsoft.com/office/drawing/2014/main" id="{BA342CEC-9D7C-4910-A94E-75F8CDEE36C1}"/>
              </a:ext>
            </a:extLst>
          </p:cNvPr>
          <p:cNvSpPr/>
          <p:nvPr/>
        </p:nvSpPr>
        <p:spPr bwMode="auto">
          <a:xfrm>
            <a:off x="4310570" y="191447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8" name="iŝḷïḓê">
            <a:extLst>
              <a:ext uri="{FF2B5EF4-FFF2-40B4-BE49-F238E27FC236}">
                <a16:creationId xmlns:a16="http://schemas.microsoft.com/office/drawing/2014/main" id="{09E34402-1814-45E2-81D9-633257AB9E60}"/>
              </a:ext>
            </a:extLst>
          </p:cNvPr>
          <p:cNvSpPr/>
          <p:nvPr/>
        </p:nvSpPr>
        <p:spPr bwMode="auto">
          <a:xfrm>
            <a:off x="5619299" y="236064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69" name="îşlíḑé">
            <a:extLst>
              <a:ext uri="{FF2B5EF4-FFF2-40B4-BE49-F238E27FC236}">
                <a16:creationId xmlns:a16="http://schemas.microsoft.com/office/drawing/2014/main" id="{6112080B-7921-44F6-B82A-4077648AF332}"/>
              </a:ext>
            </a:extLst>
          </p:cNvPr>
          <p:cNvSpPr/>
          <p:nvPr/>
        </p:nvSpPr>
        <p:spPr bwMode="auto">
          <a:xfrm>
            <a:off x="6696222" y="322465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0" name="íSlíḓè">
            <a:extLst>
              <a:ext uri="{FF2B5EF4-FFF2-40B4-BE49-F238E27FC236}">
                <a16:creationId xmlns:a16="http://schemas.microsoft.com/office/drawing/2014/main" id="{44A08CA3-0E7B-4104-B205-E1E8FF91EB73}"/>
              </a:ext>
            </a:extLst>
          </p:cNvPr>
          <p:cNvSpPr/>
          <p:nvPr/>
        </p:nvSpPr>
        <p:spPr bwMode="auto">
          <a:xfrm>
            <a:off x="4756016" y="322611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71" name="iŝ1íḋè">
            <a:extLst>
              <a:ext uri="{FF2B5EF4-FFF2-40B4-BE49-F238E27FC236}">
                <a16:creationId xmlns:a16="http://schemas.microsoft.com/office/drawing/2014/main" id="{3C8B50FE-EB33-4AEF-9829-258E0F0DF057}"/>
              </a:ext>
            </a:extLst>
          </p:cNvPr>
          <p:cNvSpPr/>
          <p:nvPr/>
        </p:nvSpPr>
        <p:spPr>
          <a:xfrm>
            <a:off x="5937810" y="258788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2" name="iṡlïdè">
            <a:extLst>
              <a:ext uri="{FF2B5EF4-FFF2-40B4-BE49-F238E27FC236}">
                <a16:creationId xmlns:a16="http://schemas.microsoft.com/office/drawing/2014/main" id="{9A96AC55-B6FE-46C2-BE35-A039E3C57021}"/>
              </a:ext>
            </a:extLst>
          </p:cNvPr>
          <p:cNvSpPr/>
          <p:nvPr/>
        </p:nvSpPr>
        <p:spPr>
          <a:xfrm>
            <a:off x="6907913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3" name="iṩḷíḑe">
            <a:extLst>
              <a:ext uri="{FF2B5EF4-FFF2-40B4-BE49-F238E27FC236}">
                <a16:creationId xmlns:a16="http://schemas.microsoft.com/office/drawing/2014/main" id="{D31BE323-C794-4260-B998-53724DED8E99}"/>
              </a:ext>
            </a:extLst>
          </p:cNvPr>
          <p:cNvSpPr/>
          <p:nvPr/>
        </p:nvSpPr>
        <p:spPr>
          <a:xfrm>
            <a:off x="5937810" y="452954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4" name="ïṩľïďê">
            <a:extLst>
              <a:ext uri="{FF2B5EF4-FFF2-40B4-BE49-F238E27FC236}">
                <a16:creationId xmlns:a16="http://schemas.microsoft.com/office/drawing/2014/main" id="{BD6FB1C1-50F3-48A9-8B29-10F3C4FE82DF}"/>
              </a:ext>
            </a:extLst>
          </p:cNvPr>
          <p:cNvSpPr/>
          <p:nvPr/>
        </p:nvSpPr>
        <p:spPr>
          <a:xfrm>
            <a:off x="4966980" y="356017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0D91AC-7970-420F-A27E-4C7249746478}"/>
              </a:ext>
            </a:extLst>
          </p:cNvPr>
          <p:cNvSpPr/>
          <p:nvPr/>
        </p:nvSpPr>
        <p:spPr>
          <a:xfrm>
            <a:off x="7980060" y="2009435"/>
            <a:ext cx="223649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20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2DB004-13D4-4C4E-A4A3-A8D482226DBC}"/>
              </a:ext>
            </a:extLst>
          </p:cNvPr>
          <p:cNvSpPr/>
          <p:nvPr/>
        </p:nvSpPr>
        <p:spPr>
          <a:xfrm>
            <a:off x="1929688" y="1965037"/>
            <a:ext cx="249297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3BA60A-2DD7-4BD8-BD3A-543D92604D4A}"/>
              </a:ext>
            </a:extLst>
          </p:cNvPr>
          <p:cNvSpPr/>
          <p:nvPr/>
        </p:nvSpPr>
        <p:spPr>
          <a:xfrm>
            <a:off x="1625467" y="4185050"/>
            <a:ext cx="249297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三种开发方案的比较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3A6FEFF-C391-4E40-AA13-3C3550660B17}"/>
              </a:ext>
            </a:extLst>
          </p:cNvPr>
          <p:cNvSpPr/>
          <p:nvPr/>
        </p:nvSpPr>
        <p:spPr>
          <a:xfrm>
            <a:off x="7995856" y="4102254"/>
            <a:ext cx="2252522" cy="70787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510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1925" y="1582786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r>
              <a:rPr lang="en-US" altLang="zh-CN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[1]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背景调查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0115" y="1210945"/>
            <a:ext cx="4503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000"/>
              <a:t>近年来，随着移动网络4G和移动终端性能的不断提高，在手机的众多服务软件模块中，手机游戏吸引了大量的各年龄段群体，每年新玩手机游戏的用户出现暴增的势头，由此给市场带来了巨大商机。</a:t>
            </a:r>
          </a:p>
          <a:p>
            <a:r>
              <a:rPr lang="en-US" altLang="zh-CN" sz="2000"/>
              <a:t>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351280"/>
            <a:ext cx="4874260" cy="3239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0605" y="3590290"/>
            <a:ext cx="4283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手机游戏的普及率非常高，使用的用户年龄层也非常广，小至学龄前儿童，大至退休人员，由此可见，体验手机游戏已经成为人们喜爱的休闲娱乐最重要的方式之一。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126605" y="4517390"/>
            <a:ext cx="2774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2013</a:t>
            </a:r>
            <a:r>
              <a:rPr lang="zh-CN" altLang="en-US" sz="1000"/>
              <a:t>年</a:t>
            </a:r>
            <a:r>
              <a:rPr lang="en-US" altLang="zh-CN" sz="1000"/>
              <a:t>-2020</a:t>
            </a:r>
            <a:r>
              <a:rPr lang="zh-CN" altLang="en-US" sz="1000"/>
              <a:t>年中国手机游戏市场规模情况</a:t>
            </a:r>
            <a:r>
              <a:rPr lang="zh-CN" altLang="en-US" sz="1000" baseline="30000">
                <a:solidFill>
                  <a:schemeClr val="tx1"/>
                </a:solidFill>
                <a:uFillTx/>
              </a:rPr>
              <a:t>[</a:t>
            </a:r>
            <a:r>
              <a:rPr lang="en-US" altLang="zh-CN" sz="1000" baseline="30000">
                <a:solidFill>
                  <a:schemeClr val="tx1"/>
                </a:solidFill>
                <a:uFillTx/>
              </a:rPr>
              <a:t>2]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3A2ECF-E124-43C1-BA41-3A13C196E1A9}"/>
              </a:ext>
            </a:extLst>
          </p:cNvPr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5FB00-A201-4703-9168-283606C29FD7}"/>
                </a:ext>
              </a:extLst>
            </p:cNvPr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>
              <a:extLst>
                <a:ext uri="{FF2B5EF4-FFF2-40B4-BE49-F238E27FC236}">
                  <a16:creationId xmlns:a16="http://schemas.microsoft.com/office/drawing/2014/main" id="{485BA009-8A1C-4A81-9CA8-B81A79255955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E181EEB-0D20-4D35-B8A4-6928BBC8C105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0BF68A-E39D-4F7E-BB3D-947B25757A1A}"/>
              </a:ext>
            </a:extLst>
          </p:cNvPr>
          <p:cNvGrpSpPr/>
          <p:nvPr/>
        </p:nvGrpSpPr>
        <p:grpSpPr>
          <a:xfrm>
            <a:off x="734671" y="3848629"/>
            <a:ext cx="1558637" cy="526081"/>
            <a:chOff x="-7317" y="0"/>
            <a:chExt cx="1975543" cy="52634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0C04B5-0296-43BF-B1D5-AFE798F79C00}"/>
                </a:ext>
              </a:extLst>
            </p:cNvPr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>
              <a:extLst>
                <a:ext uri="{FF2B5EF4-FFF2-40B4-BE49-F238E27FC236}">
                  <a16:creationId xmlns:a16="http://schemas.microsoft.com/office/drawing/2014/main" id="{C9C81E07-A5DC-4F15-AFC9-907A92079010}"/>
                </a:ext>
              </a:extLst>
            </p:cNvPr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16494F6-9416-46ED-AB48-37C3E5D5C79A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DB5825-90CC-479D-9E41-F07AB105DC80}"/>
              </a:ext>
            </a:extLst>
          </p:cNvPr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76D4ADC-5CB6-461C-8C4C-4B671D8B930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微信开发者工具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>
              <a:extLst>
                <a:ext uri="{FF2B5EF4-FFF2-40B4-BE49-F238E27FC236}">
                  <a16:creationId xmlns:a16="http://schemas.microsoft.com/office/drawing/2014/main" id="{D8F4FC30-B95F-426E-99C6-AF1E4FE8ECA6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A9736FC-5256-4928-A0D5-48377260E430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8A5B83-0044-4CAD-8F4B-60DB5B9D0164}"/>
              </a:ext>
            </a:extLst>
          </p:cNvPr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F2EA64-5DE6-4742-9B3D-0315F24F2234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>
              <a:extLst>
                <a:ext uri="{FF2B5EF4-FFF2-40B4-BE49-F238E27FC236}">
                  <a16:creationId xmlns:a16="http://schemas.microsoft.com/office/drawing/2014/main" id="{5D9D5A78-8F6A-4126-86E9-A39A29E29414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08BE3AB-13FB-47A1-8C42-292DB841D21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0A0A51-352B-4A9F-B227-3C6574BEAF1A}"/>
              </a:ext>
            </a:extLst>
          </p:cNvPr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103019-708A-4E2A-9F9A-587B2C786196}"/>
                </a:ext>
              </a:extLst>
            </p:cNvPr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239A451E-3170-46CE-B6D8-5F30ABBD471B}"/>
                </a:ext>
              </a:extLst>
            </p:cNvPr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959441C-EEBF-4B2E-A274-61CB4202CFBB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49B3468-2B90-4771-B959-8866638D4858}"/>
              </a:ext>
            </a:extLst>
          </p:cNvPr>
          <p:cNvGrpSpPr/>
          <p:nvPr/>
        </p:nvGrpSpPr>
        <p:grpSpPr>
          <a:xfrm>
            <a:off x="734671" y="4998524"/>
            <a:ext cx="1858309" cy="1251177"/>
            <a:chOff x="-12440" y="-607"/>
            <a:chExt cx="2355372" cy="10430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CD1BF7-3371-4B8D-9C66-B0F98AEAB882}"/>
                </a:ext>
              </a:extLst>
            </p:cNvPr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WXSS ,JavaScript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>
              <a:extLst>
                <a:ext uri="{FF2B5EF4-FFF2-40B4-BE49-F238E27FC236}">
                  <a16:creationId xmlns:a16="http://schemas.microsoft.com/office/drawing/2014/main" id="{64525642-E4E6-4D24-AFB4-59BE766F7DB6}"/>
                </a:ext>
              </a:extLst>
            </p:cNvPr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4CD179C-78ED-404A-9E3B-A4FD38C424A2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F71E40D-9C2D-45D5-821B-0221BC498E1A}"/>
              </a:ext>
            </a:extLst>
          </p:cNvPr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基于微信开发者工具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开发的可行性分析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89AEED2-822D-4AFA-A2F9-80CE35044AD2}"/>
              </a:ext>
            </a:extLst>
          </p:cNvPr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AA7741-FA30-4A7E-8C9E-BA3D85C8FBAD}"/>
                </a:ext>
              </a:extLst>
            </p:cNvPr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charset="0"/>
                  <a:ea typeface="微软雅黑" charset="0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>
              <a:extLst>
                <a:ext uri="{FF2B5EF4-FFF2-40B4-BE49-F238E27FC236}">
                  <a16:creationId xmlns:a16="http://schemas.microsoft.com/office/drawing/2014/main" id="{71E6376C-0A28-4E42-8920-CEC15C890740}"/>
                </a:ext>
              </a:extLst>
            </p:cNvPr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4D4878C-E425-42AE-86FD-227EF62795AC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17439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使用过微信开发者工具，对小程序开发有一定的经验，粗略了解过腾讯服务器的使用。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68289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从未使用过微信开发者工具，但是学习过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从未使用过微信开发者工具，正在学习</a:t>
            </a:r>
            <a:r>
              <a:rPr lang="en-US" altLang="zh-CN" dirty="0"/>
              <a:t>HTML/CSS</a:t>
            </a:r>
            <a:r>
              <a:rPr lang="zh-CN" altLang="en-US" dirty="0"/>
              <a:t>语言，可以通过一段时间的熟悉，掌握微信开发者工具难度不大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项目经验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102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工作量估算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C880DD-2BA6-4B8A-8E13-71A7D9FD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0658"/>
              </p:ext>
            </p:extLst>
          </p:nvPr>
        </p:nvGraphicFramePr>
        <p:xfrm>
          <a:off x="4797549" y="944467"/>
          <a:ext cx="6560600" cy="261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50">
                  <a:extLst>
                    <a:ext uri="{9D8B030D-6E8A-4147-A177-3AD203B41FA5}">
                      <a16:colId xmlns:a16="http://schemas.microsoft.com/office/drawing/2014/main" val="4163377874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19841048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2242782729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379118712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简单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平均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复杂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669000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9453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492925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查询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6214301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文件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388687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787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C9AD7D-AEB7-4D54-8228-EE31910DCA61}"/>
              </a:ext>
            </a:extLst>
          </p:cNvPr>
          <p:cNvSpPr txBox="1"/>
          <p:nvPr/>
        </p:nvSpPr>
        <p:spPr>
          <a:xfrm>
            <a:off x="9976105" y="3655710"/>
            <a:ext cx="13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UFP=195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BFA1AF-5374-49AF-AE53-85FBE267220A}"/>
              </a:ext>
            </a:extLst>
          </p:cNvPr>
          <p:cNvSpPr txBox="1"/>
          <p:nvPr/>
        </p:nvSpPr>
        <p:spPr>
          <a:xfrm>
            <a:off x="686795" y="4745054"/>
            <a:ext cx="637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885D41-E4C9-4A00-8D5A-C1622ED51757}"/>
              </a:ext>
            </a:extLst>
          </p:cNvPr>
          <p:cNvSpPr/>
          <p:nvPr/>
        </p:nvSpPr>
        <p:spPr>
          <a:xfrm>
            <a:off x="1059365" y="1531466"/>
            <a:ext cx="2906867" cy="4063821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FA6AEB-0788-4156-954B-F4675E65CA43}"/>
              </a:ext>
            </a:extLst>
          </p:cNvPr>
          <p:cNvSpPr/>
          <p:nvPr/>
        </p:nvSpPr>
        <p:spPr>
          <a:xfrm>
            <a:off x="4797549" y="3948913"/>
            <a:ext cx="6560600" cy="252921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/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𝐾𝐿𝑂𝐶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dirty="0"/>
                  <a:t>      COCOMO2</a:t>
                </a:r>
                <a:r>
                  <a:rPr lang="zh-CN" altLang="en-US" dirty="0"/>
                  <a:t>模型中，未调整功能点数（</a:t>
                </a:r>
                <a:r>
                  <a:rPr lang="en-US" altLang="zh-CN" dirty="0"/>
                  <a:t>UPL</a:t>
                </a:r>
                <a:r>
                  <a:rPr lang="zh-CN" altLang="en-US" dirty="0"/>
                  <a:t>）和代码行数</a:t>
                </a:r>
                <a:r>
                  <a:rPr lang="en-US" altLang="zh-CN" dirty="0"/>
                  <a:t>(LOC)</a:t>
                </a:r>
                <a:r>
                  <a:rPr lang="zh-CN" altLang="en-US" dirty="0"/>
                  <a:t>上可以相互转换</a:t>
                </a:r>
                <a:r>
                  <a:rPr lang="en-US" altLang="zh-CN" baseline="30000" dirty="0"/>
                  <a:t>[2]</a:t>
                </a:r>
                <a:r>
                  <a:rPr lang="zh-CN" altLang="en-US" dirty="0"/>
                  <a:t>，第四代语言中</a:t>
                </a:r>
                <a:r>
                  <a:rPr lang="en-US" altLang="zh-CN" dirty="0"/>
                  <a:t>UFP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KLOC</a:t>
                </a:r>
                <a:r>
                  <a:rPr lang="zh-CN" altLang="en-US" dirty="0"/>
                  <a:t>的转化率为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，可以得到软件规模大概为</a:t>
                </a:r>
                <a:r>
                  <a:rPr lang="en-US" altLang="zh-CN" dirty="0"/>
                  <a:t>3950</a:t>
                </a:r>
                <a:r>
                  <a:rPr lang="zh-CN" altLang="en-US" dirty="0"/>
                  <a:t>行代码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评估成本因素，得到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/>
                          <m:t>0.72402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评估模型指数，得到</a:t>
                </a:r>
                <a:r>
                  <a:rPr lang="en-US" altLang="zh-CN" dirty="0"/>
                  <a:t>b=1.13</a:t>
                </a:r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总工作量为</a:t>
                </a:r>
                <a:r>
                  <a:rPr lang="en-US" altLang="zh-CN" dirty="0"/>
                  <a:t>10.26</a:t>
                </a:r>
                <a:r>
                  <a:rPr lang="zh-CN" altLang="en-US" dirty="0"/>
                  <a:t>个人月</a:t>
                </a:r>
                <a:r>
                  <a:rPr lang="en-US" altLang="zh-CN" dirty="0"/>
                  <a:t>	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C877AB-3B23-4B54-92F9-9124812A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71" y="3948913"/>
                <a:ext cx="6210499" cy="2822889"/>
              </a:xfrm>
              <a:prstGeom prst="rect">
                <a:avLst/>
              </a:prstGeom>
              <a:blipFill>
                <a:blip r:embed="rId3"/>
                <a:stretch>
                  <a:fillRect l="-785" r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89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游戏设计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EF56A-8CC9-4521-80F0-4EDA7EE4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7864" r="23981" b="12233"/>
          <a:stretch/>
        </p:blipFill>
        <p:spPr>
          <a:xfrm>
            <a:off x="7509409" y="526347"/>
            <a:ext cx="3151948" cy="2367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19D682-AD18-41D5-8682-146BF56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66" y="3098851"/>
            <a:ext cx="1853991" cy="3661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DDCC4-11EA-46A6-9A5B-058FAC55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314" y="3022506"/>
            <a:ext cx="3808378" cy="3615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10F626-BE2A-4AC4-A60B-3240072EE8FF}"/>
              </a:ext>
            </a:extLst>
          </p:cNvPr>
          <p:cNvSpPr txBox="1"/>
          <p:nvPr/>
        </p:nvSpPr>
        <p:spPr>
          <a:xfrm>
            <a:off x="1852165" y="3343066"/>
            <a:ext cx="3431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使用技能按钮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1A41B6-07D3-4A36-A256-94FF6D580FBF}"/>
              </a:ext>
            </a:extLst>
          </p:cNvPr>
          <p:cNvSpPr/>
          <p:nvPr/>
        </p:nvSpPr>
        <p:spPr>
          <a:xfrm>
            <a:off x="603504" y="762112"/>
            <a:ext cx="6250450" cy="2214343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EC5E83-CB54-4341-BF34-DED14855594B}"/>
              </a:ext>
            </a:extLst>
          </p:cNvPr>
          <p:cNvSpPr txBox="1"/>
          <p:nvPr/>
        </p:nvSpPr>
        <p:spPr>
          <a:xfrm>
            <a:off x="809204" y="1011504"/>
            <a:ext cx="58262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在核心游戏逻辑上，找到了使用网页版飞翔的小鸟的</a:t>
            </a:r>
            <a:r>
              <a:rPr lang="en-US" altLang="zh-CN" sz="2000" dirty="0"/>
              <a:t>HTLM+CSS+JS</a:t>
            </a:r>
            <a:r>
              <a:rPr lang="zh-CN" altLang="en-US" sz="2000" dirty="0"/>
              <a:t>代码。</a:t>
            </a:r>
            <a:endParaRPr lang="en-US" altLang="zh-CN" sz="2000" dirty="0"/>
          </a:p>
          <a:p>
            <a:r>
              <a:rPr lang="zh-CN" altLang="en-US" sz="2000" dirty="0"/>
              <a:t>可以在该代码上进行改造，完成软件项目中的游戏模块。</a:t>
            </a:r>
            <a:endParaRPr lang="en-US" altLang="zh-CN" sz="2000" dirty="0"/>
          </a:p>
          <a:p>
            <a:r>
              <a:rPr lang="zh-CN" altLang="en-US" sz="2000" dirty="0"/>
              <a:t>主要添加以下四个模块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8057717-FAE4-4797-87B1-0EFA59FCD687}"/>
              </a:ext>
            </a:extLst>
          </p:cNvPr>
          <p:cNvSpPr/>
          <p:nvPr/>
        </p:nvSpPr>
        <p:spPr>
          <a:xfrm rot="5400000">
            <a:off x="784112" y="3123941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8BACCAF0-48AE-47B5-819E-B25991EED0A1}"/>
              </a:ext>
            </a:extLst>
          </p:cNvPr>
          <p:cNvSpPr/>
          <p:nvPr/>
        </p:nvSpPr>
        <p:spPr>
          <a:xfrm>
            <a:off x="1045674" y="3340300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41A0714D-B00E-45CC-85B2-F07F82411E3E}"/>
              </a:ext>
            </a:extLst>
          </p:cNvPr>
          <p:cNvSpPr/>
          <p:nvPr/>
        </p:nvSpPr>
        <p:spPr>
          <a:xfrm>
            <a:off x="1035949" y="4291870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0D98E8EB-5502-491C-A8CC-6BC0D6BA3E7D}"/>
              </a:ext>
            </a:extLst>
          </p:cNvPr>
          <p:cNvSpPr/>
          <p:nvPr/>
        </p:nvSpPr>
        <p:spPr>
          <a:xfrm rot="5400000">
            <a:off x="762564" y="4048929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8EBB8F18-289F-4D7E-91C5-665E1B660E59}"/>
              </a:ext>
            </a:extLst>
          </p:cNvPr>
          <p:cNvSpPr/>
          <p:nvPr/>
        </p:nvSpPr>
        <p:spPr>
          <a:xfrm>
            <a:off x="1020668" y="4196214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8F5638-B80A-4E0B-AAD4-CDE591E4D06E}"/>
              </a:ext>
            </a:extLst>
          </p:cNvPr>
          <p:cNvSpPr txBox="1"/>
          <p:nvPr/>
        </p:nvSpPr>
        <p:spPr>
          <a:xfrm>
            <a:off x="1862313" y="6064536"/>
            <a:ext cx="173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难度选择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84DC6-4DE0-46F9-BB82-DE808AA30367}"/>
              </a:ext>
            </a:extLst>
          </p:cNvPr>
          <p:cNvSpPr txBox="1"/>
          <p:nvPr/>
        </p:nvSpPr>
        <p:spPr>
          <a:xfrm>
            <a:off x="1852165" y="5110392"/>
            <a:ext cx="191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分数统计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F424B8-FDC8-478A-B760-F3C6E6A8AD3B}"/>
              </a:ext>
            </a:extLst>
          </p:cNvPr>
          <p:cNvSpPr txBox="1"/>
          <p:nvPr/>
        </p:nvSpPr>
        <p:spPr>
          <a:xfrm>
            <a:off x="1833171" y="4226729"/>
            <a:ext cx="163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地图金币显示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15E78A-83FB-494E-A178-F7DF4FFDACD6}"/>
              </a:ext>
            </a:extLst>
          </p:cNvPr>
          <p:cNvSpPr/>
          <p:nvPr/>
        </p:nvSpPr>
        <p:spPr>
          <a:xfrm rot="5400000">
            <a:off x="791459" y="4973914"/>
            <a:ext cx="782697" cy="732517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42DBD3C4-6A09-463D-94B1-8DE62E67BF0A}"/>
              </a:ext>
            </a:extLst>
          </p:cNvPr>
          <p:cNvSpPr/>
          <p:nvPr/>
        </p:nvSpPr>
        <p:spPr>
          <a:xfrm>
            <a:off x="1053021" y="5190273"/>
            <a:ext cx="340410" cy="303355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Oval 23">
            <a:extLst>
              <a:ext uri="{FF2B5EF4-FFF2-40B4-BE49-F238E27FC236}">
                <a16:creationId xmlns:a16="http://schemas.microsoft.com/office/drawing/2014/main" id="{88D7D96F-1E9F-4D51-AB29-80879387B835}"/>
              </a:ext>
            </a:extLst>
          </p:cNvPr>
          <p:cNvSpPr/>
          <p:nvPr/>
        </p:nvSpPr>
        <p:spPr>
          <a:xfrm>
            <a:off x="1043296" y="6141843"/>
            <a:ext cx="360717" cy="315080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F493EAB1-FFA0-46CC-AD4E-C6EDA7F6C51E}"/>
              </a:ext>
            </a:extLst>
          </p:cNvPr>
          <p:cNvSpPr/>
          <p:nvPr/>
        </p:nvSpPr>
        <p:spPr>
          <a:xfrm rot="5400000">
            <a:off x="769911" y="5898902"/>
            <a:ext cx="825794" cy="7325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36CC6C74-2910-482F-A351-2B9C05CB99C6}"/>
              </a:ext>
            </a:extLst>
          </p:cNvPr>
          <p:cNvSpPr/>
          <p:nvPr/>
        </p:nvSpPr>
        <p:spPr>
          <a:xfrm>
            <a:off x="1028015" y="6046187"/>
            <a:ext cx="346243" cy="382107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 平台限制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78AAF-AD06-44A4-A7B0-A41112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2043"/>
            <a:ext cx="2803551" cy="4984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E51336-2160-4249-8071-0ADB635D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32" y="1052043"/>
            <a:ext cx="2803550" cy="4984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E03D5-13A4-4BC2-B741-F5AF22D5E255}"/>
              </a:ext>
            </a:extLst>
          </p:cNvPr>
          <p:cNvSpPr txBox="1"/>
          <p:nvPr/>
        </p:nvSpPr>
        <p:spPr>
          <a:xfrm>
            <a:off x="6933758" y="6168216"/>
            <a:ext cx="19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浴火沙城</a:t>
            </a:r>
            <a:r>
              <a:rPr lang="en-US" altLang="zh-CN" baseline="30000" dirty="0"/>
              <a:t>[3]</a:t>
            </a:r>
            <a:endParaRPr lang="zh-CN" altLang="en-US" baseline="30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4F201-BF3C-4BB5-B0A6-0A73E1DCD0FB}"/>
              </a:ext>
            </a:extLst>
          </p:cNvPr>
          <p:cNvSpPr txBox="1"/>
          <p:nvPr/>
        </p:nvSpPr>
        <p:spPr>
          <a:xfrm>
            <a:off x="9934112" y="6168216"/>
            <a:ext cx="143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动物餐厅</a:t>
            </a:r>
            <a:r>
              <a:rPr lang="en-US" altLang="zh-CN" baseline="30000" dirty="0"/>
              <a:t>[4]</a:t>
            </a:r>
            <a:endParaRPr lang="zh-CN" altLang="en-US" baseline="30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870385-508F-4982-9F13-122343EB5E55}"/>
              </a:ext>
            </a:extLst>
          </p:cNvPr>
          <p:cNvSpPr/>
          <p:nvPr/>
        </p:nvSpPr>
        <p:spPr>
          <a:xfrm>
            <a:off x="809504" y="1699454"/>
            <a:ext cx="4710613" cy="3689268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59853-5AFD-4101-8E90-6CB4A9419D36}"/>
              </a:ext>
            </a:extLst>
          </p:cNvPr>
          <p:cNvSpPr txBox="1"/>
          <p:nvPr/>
        </p:nvSpPr>
        <p:spPr>
          <a:xfrm>
            <a:off x="1070886" y="2129666"/>
            <a:ext cx="4259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400" dirty="0"/>
              <a:t>微信信平台的小游戏的规模有所限制，游戏压缩包的规模限制在</a:t>
            </a:r>
            <a:r>
              <a:rPr lang="en-US" altLang="zh-CN" sz="2400" dirty="0"/>
              <a:t>4MB</a:t>
            </a:r>
            <a:r>
              <a:rPr lang="zh-CN" altLang="en-US" sz="2400" dirty="0"/>
              <a:t>以内。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FE26B-C49A-4366-A955-3B1086FF7E91}"/>
              </a:ext>
            </a:extLst>
          </p:cNvPr>
          <p:cNvSpPr txBox="1"/>
          <p:nvPr/>
        </p:nvSpPr>
        <p:spPr>
          <a:xfrm>
            <a:off x="1175640" y="3975821"/>
            <a:ext cx="404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尽可能地压缩软件</a:t>
            </a:r>
            <a:endParaRPr lang="en-US" altLang="zh-CN" sz="2400" dirty="0"/>
          </a:p>
          <a:p>
            <a:pPr algn="ctr"/>
            <a:r>
              <a:rPr lang="zh-CN" altLang="en-US" sz="2400" dirty="0"/>
              <a:t>将服务器部署在云上</a:t>
            </a:r>
          </a:p>
        </p:txBody>
      </p:sp>
      <p:cxnSp>
        <p:nvCxnSpPr>
          <p:cNvPr id="10" name="直接连接符 13">
            <a:extLst>
              <a:ext uri="{FF2B5EF4-FFF2-40B4-BE49-F238E27FC236}">
                <a16:creationId xmlns:a16="http://schemas.microsoft.com/office/drawing/2014/main" id="{A6E4D5F5-6D8D-4870-82C8-A86D317FD4D0}"/>
              </a:ext>
            </a:extLst>
          </p:cNvPr>
          <p:cNvCxnSpPr>
            <a:cxnSpLocks/>
          </p:cNvCxnSpPr>
          <p:nvPr/>
        </p:nvCxnSpPr>
        <p:spPr>
          <a:xfrm>
            <a:off x="1291271" y="3683685"/>
            <a:ext cx="3608749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项目成本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C5A54D38-B717-3F4A-B2F8-C25B726A1EED}"/>
              </a:ext>
            </a:extLst>
          </p:cNvPr>
          <p:cNvSpPr/>
          <p:nvPr/>
        </p:nvSpPr>
        <p:spPr>
          <a:xfrm>
            <a:off x="7301456" y="4011623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杂物费</a:t>
            </a:r>
            <a:endParaRPr lang="en-US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Pentagon 66">
            <a:extLst>
              <a:ext uri="{FF2B5EF4-FFF2-40B4-BE49-F238E27FC236}">
                <a16:creationId xmlns:a16="http://schemas.microsoft.com/office/drawing/2014/main" id="{9414E06C-4B58-764B-8014-B9840E8F0B0C}"/>
              </a:ext>
            </a:extLst>
          </p:cNvPr>
          <p:cNvSpPr/>
          <p:nvPr/>
        </p:nvSpPr>
        <p:spPr>
          <a:xfrm>
            <a:off x="939265" y="820880"/>
            <a:ext cx="1863375" cy="952030"/>
          </a:xfrm>
          <a:prstGeom prst="homePlate">
            <a:avLst>
              <a:gd name="adj" fmla="val 28209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美工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Pentagon 69">
            <a:extLst>
              <a:ext uri="{FF2B5EF4-FFF2-40B4-BE49-F238E27FC236}">
                <a16:creationId xmlns:a16="http://schemas.microsoft.com/office/drawing/2014/main" id="{669152CE-4493-8442-A813-96E8C309C83F}"/>
              </a:ext>
            </a:extLst>
          </p:cNvPr>
          <p:cNvSpPr/>
          <p:nvPr/>
        </p:nvSpPr>
        <p:spPr>
          <a:xfrm>
            <a:off x="7301457" y="820881"/>
            <a:ext cx="1863375" cy="952030"/>
          </a:xfrm>
          <a:prstGeom prst="homePlate">
            <a:avLst>
              <a:gd name="adj" fmla="val 30723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域名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Pentagon 70">
            <a:extLst>
              <a:ext uri="{FF2B5EF4-FFF2-40B4-BE49-F238E27FC236}">
                <a16:creationId xmlns:a16="http://schemas.microsoft.com/office/drawing/2014/main" id="{F7C22992-7124-894E-BBFB-1814D90C88EE}"/>
              </a:ext>
            </a:extLst>
          </p:cNvPr>
          <p:cNvSpPr/>
          <p:nvPr/>
        </p:nvSpPr>
        <p:spPr>
          <a:xfrm>
            <a:off x="939264" y="2440028"/>
            <a:ext cx="1863375" cy="1011868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开发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Pentagon 71">
            <a:extLst>
              <a:ext uri="{FF2B5EF4-FFF2-40B4-BE49-F238E27FC236}">
                <a16:creationId xmlns:a16="http://schemas.microsoft.com/office/drawing/2014/main" id="{66B82A1F-50BF-B64D-8D84-46CD55DA9B6D}"/>
              </a:ext>
            </a:extLst>
          </p:cNvPr>
          <p:cNvSpPr/>
          <p:nvPr/>
        </p:nvSpPr>
        <p:spPr>
          <a:xfrm>
            <a:off x="7301457" y="2632510"/>
            <a:ext cx="1863375" cy="940280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服务器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75">
            <a:extLst>
              <a:ext uri="{FF2B5EF4-FFF2-40B4-BE49-F238E27FC236}">
                <a16:creationId xmlns:a16="http://schemas.microsoft.com/office/drawing/2014/main" id="{37E2F442-AB1D-B34F-9A5C-4518CB69A7E8}"/>
              </a:ext>
            </a:extLst>
          </p:cNvPr>
          <p:cNvSpPr txBox="1"/>
          <p:nvPr/>
        </p:nvSpPr>
        <p:spPr>
          <a:xfrm>
            <a:off x="2981613" y="230813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596DA13-0FB4-314F-AA71-7EC7592D0221}"/>
              </a:ext>
            </a:extLst>
          </p:cNvPr>
          <p:cNvSpPr txBox="1"/>
          <p:nvPr/>
        </p:nvSpPr>
        <p:spPr>
          <a:xfrm>
            <a:off x="2995946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8A2AED02-4488-0E43-B6F9-C557DBE0421E}"/>
              </a:ext>
            </a:extLst>
          </p:cNvPr>
          <p:cNvSpPr txBox="1"/>
          <p:nvPr/>
        </p:nvSpPr>
        <p:spPr>
          <a:xfrm>
            <a:off x="2995944" y="2554359"/>
            <a:ext cx="3677943" cy="9998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从第一节课（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2021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日）到项目最终评审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(2021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，一共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个工作日、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个双休日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个节假日，一共花费按每天工作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小时计算，一共花费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27939.12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2A000ACA-21E0-4F29-9B55-F77CABC08893}"/>
              </a:ext>
            </a:extLst>
          </p:cNvPr>
          <p:cNvSpPr txBox="1"/>
          <p:nvPr/>
        </p:nvSpPr>
        <p:spPr>
          <a:xfrm>
            <a:off x="9358138" y="2861269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腾讯云双十一优惠，服务器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每年</a:t>
            </a:r>
          </a:p>
        </p:txBody>
      </p:sp>
      <p:sp>
        <p:nvSpPr>
          <p:cNvPr id="16" name="Pentagon 70">
            <a:extLst>
              <a:ext uri="{FF2B5EF4-FFF2-40B4-BE49-F238E27FC236}">
                <a16:creationId xmlns:a16="http://schemas.microsoft.com/office/drawing/2014/main" id="{AC64CF88-3DC0-419A-AC19-CE76AF79991C}"/>
              </a:ext>
            </a:extLst>
          </p:cNvPr>
          <p:cNvSpPr/>
          <p:nvPr/>
        </p:nvSpPr>
        <p:spPr>
          <a:xfrm>
            <a:off x="939263" y="4011629"/>
            <a:ext cx="1863375" cy="951791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团队建设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8DD75FA7-786D-46C3-B7D7-23B2BF8A64F4}"/>
              </a:ext>
            </a:extLst>
          </p:cNvPr>
          <p:cNvSpPr txBox="1"/>
          <p:nvPr/>
        </p:nvSpPr>
        <p:spPr>
          <a:xfrm>
            <a:off x="3103168" y="1218370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F9FEE7BE-BF28-4C8F-B353-F9B5179BF19E}"/>
              </a:ext>
            </a:extLst>
          </p:cNvPr>
          <p:cNvSpPr txBox="1"/>
          <p:nvPr/>
        </p:nvSpPr>
        <p:spPr>
          <a:xfrm>
            <a:off x="9358138" y="436964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1DEAF7A7-27CA-46AD-A9C6-6803F8B4B951}"/>
              </a:ext>
            </a:extLst>
          </p:cNvPr>
          <p:cNvSpPr txBox="1"/>
          <p:nvPr/>
        </p:nvSpPr>
        <p:spPr>
          <a:xfrm>
            <a:off x="9617760" y="1207915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预计购入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.com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后缀域名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,30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DF82AA-E254-4F46-B869-19142D384C61}"/>
              </a:ext>
            </a:extLst>
          </p:cNvPr>
          <p:cNvSpPr txBox="1"/>
          <p:nvPr/>
        </p:nvSpPr>
        <p:spPr>
          <a:xfrm>
            <a:off x="4257028" y="5518206"/>
            <a:ext cx="367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总成本：</a:t>
            </a:r>
            <a:endParaRPr lang="en-US" altLang="zh-CN" sz="3600" dirty="0"/>
          </a:p>
          <a:p>
            <a:pPr algn="ctr"/>
            <a:r>
              <a:rPr lang="en-US" altLang="zh-CN" sz="3600" dirty="0"/>
              <a:t>29557.12</a:t>
            </a:r>
            <a:r>
              <a:rPr lang="zh-CN" altLang="en-US" sz="3600" dirty="0"/>
              <a:t>元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75590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平台收入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82A8D-2D1A-4030-A09F-36BA1D31D4B6}"/>
              </a:ext>
            </a:extLst>
          </p:cNvPr>
          <p:cNvSpPr txBox="1"/>
          <p:nvPr/>
        </p:nvSpPr>
        <p:spPr>
          <a:xfrm>
            <a:off x="1356903" y="1570357"/>
            <a:ext cx="301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广告变现</a:t>
            </a:r>
            <a:r>
              <a:rPr lang="en-US" altLang="zh-CN" sz="4400" b="1" baseline="30000" dirty="0"/>
              <a:t>[5]</a:t>
            </a:r>
            <a:endParaRPr lang="zh-CN" altLang="en-US" sz="4400" b="1" baseline="30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62C562-0E7E-4249-8EE3-876460CB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" y="3676453"/>
            <a:ext cx="10675953" cy="2802015"/>
          </a:xfrm>
          <a:prstGeom prst="rect">
            <a:avLst/>
          </a:prstGeom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8483E6A-015C-4DF4-B972-FEBB5A0A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59" y="1060058"/>
            <a:ext cx="7000374" cy="38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0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 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项目的成本主要集中再人工费用上，服务器、域名、美工等占较小比例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143260"/>
            <a:ext cx="4076056" cy="1641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项目收益主要来自于微信的广告和活动推广，由于涉及到的元素较多，无法计算出具体的收入，单数无疑问的，在微信小游戏上确实诞生多款成功盈利的游戏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项目风险与机遇共存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49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4126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操作可行性与社会可行性</a:t>
            </a: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25840-E8B8-4EEF-8E3C-789C83728962}"/>
              </a:ext>
            </a:extLst>
          </p:cNvPr>
          <p:cNvSpPr/>
          <p:nvPr/>
        </p:nvSpPr>
        <p:spPr>
          <a:xfrm rot="5400000">
            <a:off x="5716337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8C6446B1-95CB-455E-8488-94AC0D012807}"/>
              </a:ext>
            </a:extLst>
          </p:cNvPr>
          <p:cNvSpPr/>
          <p:nvPr/>
        </p:nvSpPr>
        <p:spPr>
          <a:xfrm>
            <a:off x="5975425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9C9263AE-81B4-4098-BC17-04A26457A04C}"/>
              </a:ext>
            </a:extLst>
          </p:cNvPr>
          <p:cNvSpPr/>
          <p:nvPr/>
        </p:nvSpPr>
        <p:spPr>
          <a:xfrm rot="5400000">
            <a:off x="5755572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BB212BCA-C3C8-42CD-89C3-9299B95481DD}"/>
              </a:ext>
            </a:extLst>
          </p:cNvPr>
          <p:cNvSpPr/>
          <p:nvPr/>
        </p:nvSpPr>
        <p:spPr>
          <a:xfrm>
            <a:off x="6014660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Oval 30">
            <a:extLst>
              <a:ext uri="{FF2B5EF4-FFF2-40B4-BE49-F238E27FC236}">
                <a16:creationId xmlns:a16="http://schemas.microsoft.com/office/drawing/2014/main" id="{9405ACA9-C8B4-4432-B717-7ABA5D714ECC}"/>
              </a:ext>
            </a:extLst>
          </p:cNvPr>
          <p:cNvSpPr/>
          <p:nvPr/>
        </p:nvSpPr>
        <p:spPr>
          <a:xfrm>
            <a:off x="956301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TextBox 33">
            <a:extLst>
              <a:ext uri="{FF2B5EF4-FFF2-40B4-BE49-F238E27FC236}">
                <a16:creationId xmlns:a16="http://schemas.microsoft.com/office/drawing/2014/main" id="{8578B41C-9367-48FE-8AA9-89FCD0C0C07C}"/>
              </a:ext>
            </a:extLst>
          </p:cNvPr>
          <p:cNvSpPr txBox="1"/>
          <p:nvPr/>
        </p:nvSpPr>
        <p:spPr>
          <a:xfrm>
            <a:off x="6875204" y="369003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游戏内容简单，没有血腥画面，不会侵犯到他人，集体或国家的利益，亦没有违反国家法律。</a:t>
            </a:r>
          </a:p>
        </p:txBody>
      </p:sp>
      <p:sp>
        <p:nvSpPr>
          <p:cNvPr id="49" name="TextBox 33">
            <a:extLst>
              <a:ext uri="{FF2B5EF4-FFF2-40B4-BE49-F238E27FC236}">
                <a16:creationId xmlns:a16="http://schemas.microsoft.com/office/drawing/2014/main" id="{C84DA6E6-A9EF-45BF-8D33-F6D601093FF8}"/>
              </a:ext>
            </a:extLst>
          </p:cNvPr>
          <p:cNvSpPr txBox="1"/>
          <p:nvPr/>
        </p:nvSpPr>
        <p:spPr>
          <a:xfrm>
            <a:off x="6960970" y="1999473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游戏画面健康美观，无传达不良信息，不会夹带私货，老少皆宜，不会对青少年的思想成长造成负面影响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1121E-E6B2-4CEB-A78F-2E6235DDD7CE}"/>
              </a:ext>
            </a:extLst>
          </p:cNvPr>
          <p:cNvSpPr txBox="1"/>
          <p:nvPr/>
        </p:nvSpPr>
        <p:spPr>
          <a:xfrm>
            <a:off x="5670936" y="914762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社会可行性：</a:t>
            </a: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B66D6075-FC53-4B94-A389-BC52A6BB0BDE}"/>
              </a:ext>
            </a:extLst>
          </p:cNvPr>
          <p:cNvSpPr/>
          <p:nvPr/>
        </p:nvSpPr>
        <p:spPr>
          <a:xfrm rot="5400000">
            <a:off x="436013" y="211417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59252765-C181-4553-8F66-A0DB47D3A494}"/>
              </a:ext>
            </a:extLst>
          </p:cNvPr>
          <p:cNvSpPr/>
          <p:nvPr/>
        </p:nvSpPr>
        <p:spPr>
          <a:xfrm>
            <a:off x="695101" y="2311456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C4B9F475-4F21-4DAB-8688-643261470641}"/>
              </a:ext>
            </a:extLst>
          </p:cNvPr>
          <p:cNvSpPr/>
          <p:nvPr/>
        </p:nvSpPr>
        <p:spPr>
          <a:xfrm rot="5400000">
            <a:off x="475248" y="3778435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18D739D6-3B4A-42A3-927F-98EA5898CF48}"/>
              </a:ext>
            </a:extLst>
          </p:cNvPr>
          <p:cNvSpPr/>
          <p:nvPr/>
        </p:nvSpPr>
        <p:spPr>
          <a:xfrm>
            <a:off x="734336" y="4008948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3D2483E2-1905-4243-877E-8B600EC54533}"/>
              </a:ext>
            </a:extLst>
          </p:cNvPr>
          <p:cNvSpPr txBox="1"/>
          <p:nvPr/>
        </p:nvSpPr>
        <p:spPr>
          <a:xfrm>
            <a:off x="1594880" y="3690032"/>
            <a:ext cx="394147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根据我们的调研，微信上不乏收益较好的大型游戏，所以我们小组认为我们的游戏可以在微信中被接受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FE57C9E7-45FA-4452-AB7C-2378B8D6566D}"/>
              </a:ext>
            </a:extLst>
          </p:cNvPr>
          <p:cNvSpPr txBox="1"/>
          <p:nvPr/>
        </p:nvSpPr>
        <p:spPr>
          <a:xfrm>
            <a:off x="1680646" y="1999473"/>
            <a:ext cx="3900800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游戏市场份额逐年上升，玩家们渴望玩到有新意的游戏，我们小组认为我们改早的飞翔小鸟游戏可以被他们所接受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7B62BB-BE36-4D30-9C14-BA98F2B401B6}"/>
              </a:ext>
            </a:extLst>
          </p:cNvPr>
          <p:cNvSpPr txBox="1"/>
          <p:nvPr/>
        </p:nvSpPr>
        <p:spPr>
          <a:xfrm>
            <a:off x="499611" y="905940"/>
            <a:ext cx="339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操作可行性：</a:t>
            </a:r>
          </a:p>
        </p:txBody>
      </p:sp>
    </p:spTree>
    <p:extLst>
      <p:ext uri="{BB962C8B-B14F-4D97-AF65-F5344CB8AC3E}">
        <p14:creationId xmlns:p14="http://schemas.microsoft.com/office/powerpoint/2010/main" val="3246118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8171" y="158278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97705" y="2728595"/>
            <a:ext cx="7334250" cy="3097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765" y="922020"/>
            <a:ext cx="112991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>
                <a:cs typeface="+mn-lt"/>
              </a:rPr>
              <a:t> </a:t>
            </a:r>
            <a:r>
              <a:rPr lang="zh-CN" altLang="en-US" sz="2000" dirty="0">
                <a:cs typeface="+mn-lt"/>
              </a:rPr>
              <a:t>一些聊天软件如：微信，qq等衍生出的小游戏，在手机游戏用户中占较大比例。调查中，年龄8岁以下的用户中，40.5%在微信上玩游戏，从未玩过其他手机游戏</a:t>
            </a:r>
            <a:r>
              <a:rPr lang="en-US" altLang="zh-CN" sz="2000" baseline="30000" dirty="0">
                <a:cs typeface="+mn-lt"/>
              </a:rPr>
              <a:t>[3]</a:t>
            </a:r>
            <a:r>
              <a:rPr lang="zh-CN" altLang="en-US" sz="2000" dirty="0">
                <a:cs typeface="+mn-lt"/>
              </a:rPr>
              <a:t>。</a:t>
            </a:r>
          </a:p>
          <a:p>
            <a:r>
              <a:rPr lang="zh-CN" altLang="en-US" sz="2000" dirty="0">
                <a:cs typeface="+mn-lt"/>
              </a:rPr>
              <a:t>       在多种下载游戏的渠道中，通过微信和qq等聊天软件下载游戏的比例为66.9%</a:t>
            </a:r>
            <a:r>
              <a:rPr lang="en-US" altLang="zh-CN" sz="2000" baseline="30000" dirty="0">
                <a:cs typeface="+mn-lt"/>
              </a:rPr>
              <a:t> [3] </a:t>
            </a:r>
            <a:r>
              <a:rPr lang="zh-CN" altLang="en-US" sz="2000" dirty="0">
                <a:cs typeface="+mn-lt"/>
              </a:rPr>
              <a:t>，因为其方便和快捷性也是游戏玩家喜欢此下载方式的重要原因。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数据研究</a:t>
            </a:r>
          </a:p>
        </p:txBody>
      </p:sp>
      <p:sp>
        <p:nvSpPr>
          <p:cNvPr id="45" name="矩形 44"/>
          <p:cNvSpPr/>
          <p:nvPr/>
        </p:nvSpPr>
        <p:spPr>
          <a:xfrm>
            <a:off x="635635" y="2677160"/>
            <a:ext cx="3882390" cy="3200400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635" y="2846705"/>
            <a:ext cx="3628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考虑到科技发展改变生活，我们的日常生活中碎片化的时间比较多，因此我们打算制作一款轻松简单的小游戏，门槛低，因此低年龄段的孩童也可以通过游玩来体验快乐。因为微信里衍生的小游戏更便捷受众更广，所以我们选择用</a:t>
            </a:r>
            <a:r>
              <a:rPr lang="zh-CN" altLang="en-US" sz="2000" dirty="0">
                <a:solidFill>
                  <a:srgbClr val="7030A0"/>
                </a:solidFill>
              </a:rPr>
              <a:t>微信小游戏</a:t>
            </a:r>
            <a:r>
              <a:rPr lang="zh-CN" altLang="en-US" sz="2000" dirty="0"/>
              <a:t>来实现这个小游戏。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Vue.js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前端开发工具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06305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/>
              <a:t>JS</a:t>
            </a:r>
            <a:r>
              <a:rPr lang="zh-CN" altLang="en-US" dirty="0"/>
              <a:t>框架的项目经验，学习成本较高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892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7076F3F-00A7-A346-BFA4-6AF4DC769FCA}"/>
              </a:ext>
            </a:extLst>
          </p:cNvPr>
          <p:cNvSpPr/>
          <p:nvPr/>
        </p:nvSpPr>
        <p:spPr>
          <a:xfrm rot="5400000">
            <a:off x="6033902" y="3473909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4B79F12F-952D-3047-A79E-9D7193AC1478}"/>
              </a:ext>
            </a:extLst>
          </p:cNvPr>
          <p:cNvSpPr/>
          <p:nvPr/>
        </p:nvSpPr>
        <p:spPr>
          <a:xfrm>
            <a:off x="6292990" y="370442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914788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5111777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142890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项目的成本主要集中在人工费用上，服务器、域名、美工等占较小比例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7EC0F1A7-CA90-C143-8814-3EE9C3F3A03C}"/>
              </a:ext>
            </a:extLst>
          </p:cNvPr>
          <p:cNvSpPr txBox="1"/>
          <p:nvPr/>
        </p:nvSpPr>
        <p:spPr>
          <a:xfrm>
            <a:off x="7153534" y="3664733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现在，页游游戏用户明显较以前减少，用户低龄化明显，游戏市场偏小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5244612"/>
            <a:ext cx="4076056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网站的初期推广困难，需要大量的资金进行宣传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990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58934" y="1582786"/>
            <a:ext cx="5763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端开发的</a:t>
            </a:r>
            <a:endParaRPr lang="en-US" altLang="zh-CN" sz="5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54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305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204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可行性分析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/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/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57210" y="2389021"/>
            <a:ext cx="1806039" cy="550822"/>
            <a:chOff x="5279" y="0"/>
            <a:chExt cx="2289121" cy="551092"/>
          </a:xfrm>
        </p:grpSpPr>
        <p:sp>
          <p:nvSpPr>
            <p:cNvPr id="62" name="矩形 61"/>
            <p:cNvSpPr/>
            <p:nvPr/>
          </p:nvSpPr>
          <p:spPr>
            <a:xfrm>
              <a:off x="5279" y="204558"/>
              <a:ext cx="2289121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Office</a:t>
              </a: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文档编写工具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8" name="组合 27"/>
          <p:cNvGrpSpPr/>
          <p:nvPr/>
        </p:nvGrpSpPr>
        <p:grpSpPr>
          <a:xfrm>
            <a:off x="668096" y="4722420"/>
            <a:ext cx="1558637" cy="526081"/>
            <a:chOff x="-7317" y="0"/>
            <a:chExt cx="1975543" cy="526340"/>
          </a:xfrm>
        </p:grpSpPr>
        <p:sp>
          <p:nvSpPr>
            <p:cNvPr id="59" name="矩形 58"/>
            <p:cNvSpPr/>
            <p:nvPr/>
          </p:nvSpPr>
          <p:spPr>
            <a:xfrm>
              <a:off x="-7317" y="254063"/>
              <a:ext cx="1975543" cy="272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Axure RP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83"/>
            <p:cNvSpPr txBox="1"/>
            <p:nvPr/>
          </p:nvSpPr>
          <p:spPr>
            <a:xfrm>
              <a:off x="103604" y="0"/>
              <a:ext cx="1136449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界面设计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29" name="组合 28"/>
          <p:cNvGrpSpPr/>
          <p:nvPr/>
        </p:nvGrpSpPr>
        <p:grpSpPr>
          <a:xfrm>
            <a:off x="734671" y="2391249"/>
            <a:ext cx="1818408" cy="550459"/>
            <a:chOff x="-78" y="0"/>
            <a:chExt cx="2304799" cy="550731"/>
          </a:xfrm>
        </p:grpSpPr>
        <p:sp>
          <p:nvSpPr>
            <p:cNvPr id="56" name="矩形 55"/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flutter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文本框 83"/>
            <p:cNvSpPr txBox="1"/>
            <p:nvPr/>
          </p:nvSpPr>
          <p:spPr>
            <a:xfrm>
              <a:off x="103605" y="0"/>
              <a:ext cx="1526271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en-US" altLang="zh-CN" sz="1400" b="1" dirty="0">
                  <a:solidFill>
                    <a:srgbClr val="1C2E48"/>
                  </a:solidFill>
                </a:rPr>
                <a:t>APP</a:t>
              </a:r>
              <a:r>
                <a:rPr lang="zh-CN" altLang="en-US" sz="1400" b="1" dirty="0">
                  <a:solidFill>
                    <a:srgbClr val="1C2E48"/>
                  </a:solidFill>
                </a:rPr>
                <a:t>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1" name="组合 30"/>
          <p:cNvGrpSpPr/>
          <p:nvPr/>
        </p:nvGrpSpPr>
        <p:grpSpPr>
          <a:xfrm>
            <a:off x="4450973" y="4955891"/>
            <a:ext cx="1447305" cy="519546"/>
            <a:chOff x="-13" y="0"/>
            <a:chExt cx="1756038" cy="556816"/>
          </a:xfrm>
        </p:grpSpPr>
        <p:sp>
          <p:nvSpPr>
            <p:cNvPr id="50" name="矩形 49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Microsoft Project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项目管理工具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2" name="组合 31"/>
          <p:cNvGrpSpPr/>
          <p:nvPr/>
        </p:nvGrpSpPr>
        <p:grpSpPr>
          <a:xfrm>
            <a:off x="4442022" y="3876619"/>
            <a:ext cx="1335240" cy="556543"/>
            <a:chOff x="-13" y="0"/>
            <a:chExt cx="1692392" cy="556816"/>
          </a:xfrm>
        </p:grpSpPr>
        <p:sp>
          <p:nvSpPr>
            <p:cNvPr id="47" name="矩形 46"/>
            <p:cNvSpPr/>
            <p:nvPr/>
          </p:nvSpPr>
          <p:spPr>
            <a:xfrm>
              <a:off x="-13" y="222658"/>
              <a:ext cx="1520854" cy="334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Git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文本框 83"/>
            <p:cNvSpPr txBox="1"/>
            <p:nvPr/>
          </p:nvSpPr>
          <p:spPr>
            <a:xfrm>
              <a:off x="103604" y="0"/>
              <a:ext cx="1588775" cy="306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配置管理工具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3" name="组合 32"/>
          <p:cNvGrpSpPr/>
          <p:nvPr/>
        </p:nvGrpSpPr>
        <p:grpSpPr>
          <a:xfrm>
            <a:off x="694770" y="5372054"/>
            <a:ext cx="1858309" cy="1251177"/>
            <a:chOff x="-12440" y="-607"/>
            <a:chExt cx="2355372" cy="1043086"/>
          </a:xfrm>
        </p:grpSpPr>
        <p:sp>
          <p:nvSpPr>
            <p:cNvPr id="44" name="矩形 43"/>
            <p:cNvSpPr/>
            <p:nvPr/>
          </p:nvSpPr>
          <p:spPr>
            <a:xfrm>
              <a:off x="-12440" y="256181"/>
              <a:ext cx="2355372" cy="786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HTML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CSS 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JavaScript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等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684530" eaLnBrk="1" hangingPunct="1">
                <a:lnSpc>
                  <a:spcPct val="150000"/>
                </a:lnSpc>
              </a:pPr>
              <a:endParaRPr lang="zh-CN" altLang="en-US" sz="1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文本框 83"/>
            <p:cNvSpPr txBox="1"/>
            <p:nvPr/>
          </p:nvSpPr>
          <p:spPr>
            <a:xfrm>
              <a:off x="105921" y="-607"/>
              <a:ext cx="1325636" cy="311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  <a:latin typeface="Calibri" panose="020F0502020204030204" pitchFamily="34" charset="0"/>
                </a:rPr>
                <a:t>开发语言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82" name="文本框 81"/>
          <p:cNvSpPr txBox="1"/>
          <p:nvPr/>
        </p:nvSpPr>
        <p:spPr>
          <a:xfrm>
            <a:off x="-580525" y="709572"/>
            <a:ext cx="7044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基于网页端开发的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  <a:endParaRPr lang="zh-CN" altLang="en-US" sz="3200" b="1" baseline="30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4457210" y="5890245"/>
            <a:ext cx="1447305" cy="519546"/>
            <a:chOff x="-13" y="0"/>
            <a:chExt cx="1756038" cy="556816"/>
          </a:xfrm>
        </p:grpSpPr>
        <p:sp>
          <p:nvSpPr>
            <p:cNvPr id="87" name="矩形 86"/>
            <p:cNvSpPr/>
            <p:nvPr/>
          </p:nvSpPr>
          <p:spPr>
            <a:xfrm>
              <a:off x="-13" y="185529"/>
              <a:ext cx="1756038" cy="371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腾讯云服务器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文本框 83"/>
            <p:cNvSpPr txBox="1"/>
            <p:nvPr/>
          </p:nvSpPr>
          <p:spPr>
            <a:xfrm>
              <a:off x="103604" y="0"/>
              <a:ext cx="1588775" cy="328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服务器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9CC770-B5D1-4C41-B655-CAA85EF9F48E}"/>
              </a:ext>
            </a:extLst>
          </p:cNvPr>
          <p:cNvGrpSpPr/>
          <p:nvPr/>
        </p:nvGrpSpPr>
        <p:grpSpPr>
          <a:xfrm>
            <a:off x="734671" y="3140061"/>
            <a:ext cx="1818408" cy="550459"/>
            <a:chOff x="-78" y="0"/>
            <a:chExt cx="2304799" cy="5507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8E04FB-0B57-41C3-99B4-045855B4313E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Spring Boot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83">
              <a:extLst>
                <a:ext uri="{FF2B5EF4-FFF2-40B4-BE49-F238E27FC236}">
                  <a16:creationId xmlns:a16="http://schemas.microsoft.com/office/drawing/2014/main" id="{DAA3FC07-BF7E-484E-A668-CA80E513A722}"/>
                </a:ext>
              </a:extLst>
            </p:cNvPr>
            <p:cNvSpPr txBox="1"/>
            <p:nvPr/>
          </p:nvSpPr>
          <p:spPr>
            <a:xfrm>
              <a:off x="103605" y="0"/>
              <a:ext cx="1599415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后端开发工具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4F69894-6D1E-4086-A1F3-9CEACDDF0828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C976CA-0A29-431C-B41D-14D971977DDF}"/>
              </a:ext>
            </a:extLst>
          </p:cNvPr>
          <p:cNvGrpSpPr/>
          <p:nvPr/>
        </p:nvGrpSpPr>
        <p:grpSpPr>
          <a:xfrm>
            <a:off x="694770" y="3976975"/>
            <a:ext cx="1818408" cy="550459"/>
            <a:chOff x="-78" y="0"/>
            <a:chExt cx="2304799" cy="55073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9A4590-AECF-4F47-88D3-CD8836CA8766}"/>
                </a:ext>
              </a:extLst>
            </p:cNvPr>
            <p:cNvSpPr/>
            <p:nvPr/>
          </p:nvSpPr>
          <p:spPr>
            <a:xfrm>
              <a:off x="-78" y="204197"/>
              <a:ext cx="2304799" cy="346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684530" eaLnBrk="1" hangingPunct="1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MySQL</a:t>
              </a:r>
              <a:endParaRPr lang="zh-CN" altLang="en-US" sz="10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文本框 83">
              <a:extLst>
                <a:ext uri="{FF2B5EF4-FFF2-40B4-BE49-F238E27FC236}">
                  <a16:creationId xmlns:a16="http://schemas.microsoft.com/office/drawing/2014/main" id="{FA2872A4-569F-47A7-B63B-C4631F4D386C}"/>
                </a:ext>
              </a:extLst>
            </p:cNvPr>
            <p:cNvSpPr txBox="1"/>
            <p:nvPr/>
          </p:nvSpPr>
          <p:spPr>
            <a:xfrm>
              <a:off x="103605" y="0"/>
              <a:ext cx="916738" cy="3079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lvl="0" indent="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5930" lvl="1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3130" lvl="2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0330" lvl="3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7530" lvl="4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lvl="5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lvl="6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lvl="7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lvl="8" indent="1270" algn="l" defTabSz="9131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513080" eaLnBrk="1" hangingPunct="1"/>
              <a:r>
                <a:rPr lang="zh-CN" altLang="en-US" sz="1400" b="1" dirty="0">
                  <a:solidFill>
                    <a:srgbClr val="1C2E48"/>
                  </a:solidFill>
                </a:rPr>
                <a:t>数据库</a:t>
              </a:r>
              <a:endParaRPr lang="zh-CN" altLang="en-US" sz="1100" b="1" dirty="0">
                <a:solidFill>
                  <a:srgbClr val="1C2E48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DF3CB9C-C4AC-449C-B977-15DBF92CFADF}"/>
                </a:ext>
              </a:extLst>
            </p:cNvPr>
            <p:cNvCxnSpPr/>
            <p:nvPr/>
          </p:nvCxnSpPr>
          <p:spPr>
            <a:xfrm>
              <a:off x="103604" y="45691"/>
              <a:ext cx="0" cy="170228"/>
            </a:xfrm>
            <a:prstGeom prst="line">
              <a:avLst/>
            </a:prstGeom>
            <a:ln w="9525" cap="flat" cmpd="sng">
              <a:solidFill>
                <a:srgbClr val="1C2E48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47333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项目经验</a:t>
            </a:r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小组成员均没有使用</a:t>
            </a:r>
            <a:r>
              <a:rPr lang="en-US" altLang="zh-CN" dirty="0" err="1"/>
              <a:t>Fluter</a:t>
            </a:r>
            <a:r>
              <a:rPr lang="zh-CN" altLang="en-US" dirty="0"/>
              <a:t>的项目经验，学习成本较高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3429000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对软件内存没有空间限制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330787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技术可行性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337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经济可行性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14320-7EE0-7E4E-875E-14D412CF6EBD}"/>
              </a:ext>
            </a:extLst>
          </p:cNvPr>
          <p:cNvSpPr/>
          <p:nvPr/>
        </p:nvSpPr>
        <p:spPr>
          <a:xfrm>
            <a:off x="1016000" y="1622738"/>
            <a:ext cx="4178300" cy="413036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C5BBDCA7-69AD-6A44-9E58-DC76D3AE4E26}"/>
              </a:ext>
            </a:extLst>
          </p:cNvPr>
          <p:cNvSpPr/>
          <p:nvPr/>
        </p:nvSpPr>
        <p:spPr>
          <a:xfrm rot="5400000">
            <a:off x="6033902" y="2033030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E252AB0-FD39-E341-8FBA-F04A9A7E9752}"/>
              </a:ext>
            </a:extLst>
          </p:cNvPr>
          <p:cNvSpPr/>
          <p:nvPr/>
        </p:nvSpPr>
        <p:spPr>
          <a:xfrm>
            <a:off x="6292990" y="223030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72912424-1A7D-0C47-8418-D4FB1EE288DB}"/>
              </a:ext>
            </a:extLst>
          </p:cNvPr>
          <p:cNvSpPr/>
          <p:nvPr/>
        </p:nvSpPr>
        <p:spPr>
          <a:xfrm rot="5400000">
            <a:off x="6033902" y="4557472"/>
            <a:ext cx="900410" cy="776214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Oval 30">
            <a:extLst>
              <a:ext uri="{FF2B5EF4-FFF2-40B4-BE49-F238E27FC236}">
                <a16:creationId xmlns:a16="http://schemas.microsoft.com/office/drawing/2014/main" id="{7D152011-06A7-E048-8E7F-FD1C6C06924E}"/>
              </a:ext>
            </a:extLst>
          </p:cNvPr>
          <p:cNvSpPr/>
          <p:nvPr/>
        </p:nvSpPr>
        <p:spPr>
          <a:xfrm>
            <a:off x="6300658" y="4754461"/>
            <a:ext cx="366897" cy="38223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82376" h="606722">
                <a:moveTo>
                  <a:pt x="0" y="404481"/>
                </a:moveTo>
                <a:lnTo>
                  <a:pt x="76012" y="404481"/>
                </a:lnTo>
                <a:lnTo>
                  <a:pt x="76012" y="505601"/>
                </a:lnTo>
                <a:cubicBezTo>
                  <a:pt x="76012" y="519552"/>
                  <a:pt x="87316" y="530837"/>
                  <a:pt x="101291" y="530837"/>
                </a:cubicBezTo>
                <a:cubicBezTo>
                  <a:pt x="115265" y="530837"/>
                  <a:pt x="126658" y="519552"/>
                  <a:pt x="126658" y="505601"/>
                </a:cubicBezTo>
                <a:lnTo>
                  <a:pt x="126658" y="404481"/>
                </a:lnTo>
                <a:lnTo>
                  <a:pt x="151936" y="404481"/>
                </a:lnTo>
                <a:lnTo>
                  <a:pt x="151936" y="505601"/>
                </a:lnTo>
                <a:cubicBezTo>
                  <a:pt x="151936" y="519552"/>
                  <a:pt x="163240" y="530837"/>
                  <a:pt x="177214" y="530837"/>
                </a:cubicBezTo>
                <a:cubicBezTo>
                  <a:pt x="191277" y="530837"/>
                  <a:pt x="202581" y="519552"/>
                  <a:pt x="202581" y="505601"/>
                </a:cubicBezTo>
                <a:lnTo>
                  <a:pt x="202581" y="404481"/>
                </a:lnTo>
                <a:lnTo>
                  <a:pt x="227859" y="404481"/>
                </a:lnTo>
                <a:lnTo>
                  <a:pt x="227859" y="505601"/>
                </a:lnTo>
                <a:cubicBezTo>
                  <a:pt x="227859" y="519552"/>
                  <a:pt x="239163" y="530837"/>
                  <a:pt x="253226" y="530837"/>
                </a:cubicBezTo>
                <a:cubicBezTo>
                  <a:pt x="267200" y="530837"/>
                  <a:pt x="278504" y="519552"/>
                  <a:pt x="278504" y="505601"/>
                </a:cubicBezTo>
                <a:lnTo>
                  <a:pt x="278504" y="404481"/>
                </a:lnTo>
                <a:lnTo>
                  <a:pt x="303872" y="404481"/>
                </a:lnTo>
                <a:lnTo>
                  <a:pt x="303872" y="505601"/>
                </a:lnTo>
                <a:cubicBezTo>
                  <a:pt x="303872" y="519552"/>
                  <a:pt x="315176" y="530837"/>
                  <a:pt x="329150" y="530837"/>
                </a:cubicBezTo>
                <a:cubicBezTo>
                  <a:pt x="343124" y="530837"/>
                  <a:pt x="354428" y="519552"/>
                  <a:pt x="354428" y="505601"/>
                </a:cubicBezTo>
                <a:lnTo>
                  <a:pt x="354428" y="404481"/>
                </a:lnTo>
                <a:lnTo>
                  <a:pt x="379795" y="404481"/>
                </a:lnTo>
                <a:lnTo>
                  <a:pt x="379795" y="505601"/>
                </a:lnTo>
                <a:cubicBezTo>
                  <a:pt x="379795" y="519552"/>
                  <a:pt x="391099" y="530837"/>
                  <a:pt x="405073" y="530837"/>
                </a:cubicBezTo>
                <a:cubicBezTo>
                  <a:pt x="419136" y="530837"/>
                  <a:pt x="430440" y="519552"/>
                  <a:pt x="430440" y="505601"/>
                </a:cubicBezTo>
                <a:lnTo>
                  <a:pt x="430440" y="404481"/>
                </a:lnTo>
                <a:lnTo>
                  <a:pt x="455718" y="404481"/>
                </a:lnTo>
                <a:lnTo>
                  <a:pt x="455718" y="505601"/>
                </a:lnTo>
                <a:cubicBezTo>
                  <a:pt x="455718" y="519552"/>
                  <a:pt x="467022" y="530837"/>
                  <a:pt x="481085" y="530837"/>
                </a:cubicBezTo>
                <a:cubicBezTo>
                  <a:pt x="495060" y="530837"/>
                  <a:pt x="506364" y="519552"/>
                  <a:pt x="506364" y="505601"/>
                </a:cubicBezTo>
                <a:lnTo>
                  <a:pt x="506364" y="404481"/>
                </a:lnTo>
                <a:lnTo>
                  <a:pt x="582376" y="404481"/>
                </a:lnTo>
                <a:lnTo>
                  <a:pt x="582376" y="581397"/>
                </a:lnTo>
                <a:cubicBezTo>
                  <a:pt x="582376" y="595348"/>
                  <a:pt x="570983" y="606722"/>
                  <a:pt x="557009" y="606722"/>
                </a:cubicBezTo>
                <a:lnTo>
                  <a:pt x="25367" y="606722"/>
                </a:lnTo>
                <a:cubicBezTo>
                  <a:pt x="11304" y="606722"/>
                  <a:pt x="0" y="595348"/>
                  <a:pt x="0" y="581397"/>
                </a:cubicBezTo>
                <a:close/>
                <a:moveTo>
                  <a:pt x="405086" y="0"/>
                </a:moveTo>
                <a:cubicBezTo>
                  <a:pt x="419149" y="0"/>
                  <a:pt x="430454" y="11287"/>
                  <a:pt x="430454" y="25239"/>
                </a:cubicBezTo>
                <a:cubicBezTo>
                  <a:pt x="430454" y="81051"/>
                  <a:pt x="384969" y="126375"/>
                  <a:pt x="329160" y="126375"/>
                </a:cubicBezTo>
                <a:cubicBezTo>
                  <a:pt x="310468" y="126375"/>
                  <a:pt x="294357" y="136595"/>
                  <a:pt x="285545" y="151704"/>
                </a:cubicBezTo>
                <a:lnTo>
                  <a:pt x="478074" y="151704"/>
                </a:lnTo>
                <a:cubicBezTo>
                  <a:pt x="535575" y="151704"/>
                  <a:pt x="582305" y="198361"/>
                  <a:pt x="582305" y="255772"/>
                </a:cubicBezTo>
                <a:lnTo>
                  <a:pt x="582305" y="353886"/>
                </a:lnTo>
                <a:lnTo>
                  <a:pt x="0" y="353886"/>
                </a:lnTo>
                <a:lnTo>
                  <a:pt x="0" y="255772"/>
                </a:lnTo>
                <a:cubicBezTo>
                  <a:pt x="0" y="198361"/>
                  <a:pt x="46819" y="151704"/>
                  <a:pt x="104320" y="151704"/>
                </a:cubicBezTo>
                <a:lnTo>
                  <a:pt x="231516" y="151704"/>
                </a:lnTo>
                <a:cubicBezTo>
                  <a:pt x="242820" y="108157"/>
                  <a:pt x="282073" y="75807"/>
                  <a:pt x="329160" y="75807"/>
                </a:cubicBezTo>
                <a:cubicBezTo>
                  <a:pt x="357109" y="75807"/>
                  <a:pt x="379807" y="53145"/>
                  <a:pt x="379807" y="25239"/>
                </a:cubicBezTo>
                <a:cubicBezTo>
                  <a:pt x="379807" y="11287"/>
                  <a:pt x="391111" y="0"/>
                  <a:pt x="4050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71060B08-A720-1943-8320-28F21982ADCD}"/>
              </a:ext>
            </a:extLst>
          </p:cNvPr>
          <p:cNvSpPr txBox="1"/>
          <p:nvPr/>
        </p:nvSpPr>
        <p:spPr>
          <a:xfrm>
            <a:off x="7153534" y="2010702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项目的成本主要集中在人工费用上，服务器、域名、美工等占较小比例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使用微信开发成本基本相同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144129E8-DC7F-D542-B560-C64500573182}"/>
              </a:ext>
            </a:extLst>
          </p:cNvPr>
          <p:cNvSpPr txBox="1"/>
          <p:nvPr/>
        </p:nvSpPr>
        <p:spPr>
          <a:xfrm>
            <a:off x="7198636" y="4635268"/>
            <a:ext cx="4076056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现在，手游市场用户庞大，但是游戏游戏种类数量太多，网站的初期推广及其困难，需要大量的资金进行宣传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46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04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3.4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9846" y="158278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三种可行性方案的比较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74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比较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2F1081D-E75E-4EE5-93EB-F29D82F81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79902"/>
              </p:ext>
            </p:extLst>
          </p:nvPr>
        </p:nvGraphicFramePr>
        <p:xfrm>
          <a:off x="1172464" y="1021418"/>
          <a:ext cx="9754616" cy="460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654">
                  <a:extLst>
                    <a:ext uri="{9D8B030D-6E8A-4147-A177-3AD203B41FA5}">
                      <a16:colId xmlns:a16="http://schemas.microsoft.com/office/drawing/2014/main" val="4243197973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1060509841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240210266"/>
                    </a:ext>
                  </a:extLst>
                </a:gridCol>
                <a:gridCol w="2438654">
                  <a:extLst>
                    <a:ext uri="{9D8B030D-6E8A-4147-A177-3AD203B41FA5}">
                      <a16:colId xmlns:a16="http://schemas.microsoft.com/office/drawing/2014/main" val="3440642813"/>
                    </a:ext>
                  </a:extLst>
                </a:gridCol>
              </a:tblGrid>
              <a:tr h="100364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微信开发者工具开发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网页端开发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端开发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1112"/>
                  </a:ext>
                </a:extLst>
              </a:tr>
              <a:tr h="19853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软件规模将收到限制，需要学习微信开发者工具，有一定的成本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vue.js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Spring Boot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等开发框架，有较高的学习成本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需要学习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flutter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，学习成本较高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9534"/>
                  </a:ext>
                </a:extLst>
              </a:tr>
              <a:tr h="1613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经济可行性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只要完成初期用户的积累，就可以获得一定的收益和推广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初期需要投入较大的资金进行推广</a:t>
                      </a: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6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74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84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SWOT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分析</a:t>
            </a:r>
          </a:p>
        </p:txBody>
      </p:sp>
      <p:sp>
        <p:nvSpPr>
          <p:cNvPr id="13" name="îSḻïḍê">
            <a:extLst>
              <a:ext uri="{FF2B5EF4-FFF2-40B4-BE49-F238E27FC236}">
                <a16:creationId xmlns:a16="http://schemas.microsoft.com/office/drawing/2014/main" id="{016E39BF-2781-4CB8-8391-427DF51A2FA9}"/>
              </a:ext>
            </a:extLst>
          </p:cNvPr>
          <p:cNvSpPr/>
          <p:nvPr/>
        </p:nvSpPr>
        <p:spPr>
          <a:xfrm>
            <a:off x="5561164" y="2728551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iSľiḑé">
            <a:extLst>
              <a:ext uri="{FF2B5EF4-FFF2-40B4-BE49-F238E27FC236}">
                <a16:creationId xmlns:a16="http://schemas.microsoft.com/office/drawing/2014/main" id="{1B38D3C1-7544-4D8B-A5A7-CB2B74D4C98D}"/>
              </a:ext>
            </a:extLst>
          </p:cNvPr>
          <p:cNvSpPr/>
          <p:nvPr/>
        </p:nvSpPr>
        <p:spPr>
          <a:xfrm>
            <a:off x="5802905" y="2960060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AF413DAF-DB9C-4FFD-8D08-FF039DB74F3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5343892" y="2511279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24">
            <a:extLst>
              <a:ext uri="{FF2B5EF4-FFF2-40B4-BE49-F238E27FC236}">
                <a16:creationId xmlns:a16="http://schemas.microsoft.com/office/drawing/2014/main" id="{58AA5B93-5ACE-4719-A70F-DDC8ED35F81A}"/>
              </a:ext>
            </a:extLst>
          </p:cNvPr>
          <p:cNvCxnSpPr>
            <a:stCxn id="13" idx="5"/>
          </p:cNvCxnSpPr>
          <p:nvPr/>
        </p:nvCxnSpPr>
        <p:spPr>
          <a:xfrm>
            <a:off x="6430755" y="3598142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25">
            <a:extLst>
              <a:ext uri="{FF2B5EF4-FFF2-40B4-BE49-F238E27FC236}">
                <a16:creationId xmlns:a16="http://schemas.microsoft.com/office/drawing/2014/main" id="{B0C5CD0E-9B51-4B02-9910-D9463D4BA4EA}"/>
              </a:ext>
            </a:extLst>
          </p:cNvPr>
          <p:cNvCxnSpPr>
            <a:stCxn id="13" idx="7"/>
          </p:cNvCxnSpPr>
          <p:nvPr/>
        </p:nvCxnSpPr>
        <p:spPr>
          <a:xfrm flipV="1">
            <a:off x="6430755" y="2506073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6">
            <a:extLst>
              <a:ext uri="{FF2B5EF4-FFF2-40B4-BE49-F238E27FC236}">
                <a16:creationId xmlns:a16="http://schemas.microsoft.com/office/drawing/2014/main" id="{095B22D6-597B-49F9-85B9-08BB403F8E35}"/>
              </a:ext>
            </a:extLst>
          </p:cNvPr>
          <p:cNvCxnSpPr/>
          <p:nvPr/>
        </p:nvCxnSpPr>
        <p:spPr>
          <a:xfrm flipV="1">
            <a:off x="6579953" y="3237946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7">
            <a:extLst>
              <a:ext uri="{FF2B5EF4-FFF2-40B4-BE49-F238E27FC236}">
                <a16:creationId xmlns:a16="http://schemas.microsoft.com/office/drawing/2014/main" id="{7AD92C87-B32D-419E-86F8-B212A3C21E16}"/>
              </a:ext>
            </a:extLst>
          </p:cNvPr>
          <p:cNvCxnSpPr>
            <a:stCxn id="13" idx="3"/>
          </p:cNvCxnSpPr>
          <p:nvPr/>
        </p:nvCxnSpPr>
        <p:spPr>
          <a:xfrm flipH="1">
            <a:off x="5343892" y="3598142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8">
            <a:extLst>
              <a:ext uri="{FF2B5EF4-FFF2-40B4-BE49-F238E27FC236}">
                <a16:creationId xmlns:a16="http://schemas.microsoft.com/office/drawing/2014/main" id="{26AA5319-0239-461D-8D47-B6E987BD715B}"/>
              </a:ext>
            </a:extLst>
          </p:cNvPr>
          <p:cNvCxnSpPr/>
          <p:nvPr/>
        </p:nvCxnSpPr>
        <p:spPr>
          <a:xfrm flipH="1" flipV="1">
            <a:off x="5371208" y="3237946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9">
            <a:extLst>
              <a:ext uri="{FF2B5EF4-FFF2-40B4-BE49-F238E27FC236}">
                <a16:creationId xmlns:a16="http://schemas.microsoft.com/office/drawing/2014/main" id="{85D4CE34-8155-41B1-8594-6ACBA2C59DF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67653" y="2568684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30">
            <a:extLst>
              <a:ext uri="{FF2B5EF4-FFF2-40B4-BE49-F238E27FC236}">
                <a16:creationId xmlns:a16="http://schemas.microsoft.com/office/drawing/2014/main" id="{55E3A324-B2FD-466A-8C93-548E42CD5895}"/>
              </a:ext>
            </a:extLst>
          </p:cNvPr>
          <p:cNvCxnSpPr>
            <a:stCxn id="13" idx="4"/>
          </p:cNvCxnSpPr>
          <p:nvPr/>
        </p:nvCxnSpPr>
        <p:spPr>
          <a:xfrm flipH="1">
            <a:off x="6066201" y="3747340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ṥ1îḓe">
            <a:extLst>
              <a:ext uri="{FF2B5EF4-FFF2-40B4-BE49-F238E27FC236}">
                <a16:creationId xmlns:a16="http://schemas.microsoft.com/office/drawing/2014/main" id="{C5B3E785-B7F6-4A1A-A0D6-EF486A665BCB}"/>
              </a:ext>
            </a:extLst>
          </p:cNvPr>
          <p:cNvSpPr/>
          <p:nvPr/>
        </p:nvSpPr>
        <p:spPr bwMode="auto">
          <a:xfrm>
            <a:off x="5618572" y="3865785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5" name="ï$ļîḓé">
            <a:extLst>
              <a:ext uri="{FF2B5EF4-FFF2-40B4-BE49-F238E27FC236}">
                <a16:creationId xmlns:a16="http://schemas.microsoft.com/office/drawing/2014/main" id="{23221596-C686-4897-B930-04F8163D2E56}"/>
              </a:ext>
            </a:extLst>
          </p:cNvPr>
          <p:cNvSpPr/>
          <p:nvPr/>
        </p:nvSpPr>
        <p:spPr bwMode="auto">
          <a:xfrm>
            <a:off x="6486213" y="3659413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ísḷíďê">
            <a:extLst>
              <a:ext uri="{FF2B5EF4-FFF2-40B4-BE49-F238E27FC236}">
                <a16:creationId xmlns:a16="http://schemas.microsoft.com/office/drawing/2014/main" id="{484C047F-2E99-4736-823D-1B4522DFBDF6}"/>
              </a:ext>
            </a:extLst>
          </p:cNvPr>
          <p:cNvSpPr/>
          <p:nvPr/>
        </p:nvSpPr>
        <p:spPr bwMode="auto">
          <a:xfrm>
            <a:off x="4310570" y="3660866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ïsļîḍè">
            <a:extLst>
              <a:ext uri="{FF2B5EF4-FFF2-40B4-BE49-F238E27FC236}">
                <a16:creationId xmlns:a16="http://schemas.microsoft.com/office/drawing/2014/main" id="{380C4320-6D10-4068-A99F-A63E1D12B731}"/>
              </a:ext>
            </a:extLst>
          </p:cNvPr>
          <p:cNvSpPr/>
          <p:nvPr/>
        </p:nvSpPr>
        <p:spPr bwMode="auto">
          <a:xfrm>
            <a:off x="6486213" y="1472141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îṡ1íḍè">
            <a:extLst>
              <a:ext uri="{FF2B5EF4-FFF2-40B4-BE49-F238E27FC236}">
                <a16:creationId xmlns:a16="http://schemas.microsoft.com/office/drawing/2014/main" id="{3C44D8B1-0661-481D-B960-8EC188540C93}"/>
              </a:ext>
            </a:extLst>
          </p:cNvPr>
          <p:cNvSpPr/>
          <p:nvPr/>
        </p:nvSpPr>
        <p:spPr bwMode="auto">
          <a:xfrm>
            <a:off x="4310570" y="1477954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9" name="iŝḷïḓê">
            <a:extLst>
              <a:ext uri="{FF2B5EF4-FFF2-40B4-BE49-F238E27FC236}">
                <a16:creationId xmlns:a16="http://schemas.microsoft.com/office/drawing/2014/main" id="{AAF8BE94-1FD0-4602-B818-49E8AE08CD12}"/>
              </a:ext>
            </a:extLst>
          </p:cNvPr>
          <p:cNvSpPr/>
          <p:nvPr/>
        </p:nvSpPr>
        <p:spPr bwMode="auto">
          <a:xfrm>
            <a:off x="5619299" y="1924128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0" name="îşlíḑé">
            <a:extLst>
              <a:ext uri="{FF2B5EF4-FFF2-40B4-BE49-F238E27FC236}">
                <a16:creationId xmlns:a16="http://schemas.microsoft.com/office/drawing/2014/main" id="{C0E640D7-834D-48B1-BBE4-17784CA597E8}"/>
              </a:ext>
            </a:extLst>
          </p:cNvPr>
          <p:cNvSpPr/>
          <p:nvPr/>
        </p:nvSpPr>
        <p:spPr bwMode="auto">
          <a:xfrm>
            <a:off x="6696222" y="2788138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1" name="íSlíḓè">
            <a:extLst>
              <a:ext uri="{FF2B5EF4-FFF2-40B4-BE49-F238E27FC236}">
                <a16:creationId xmlns:a16="http://schemas.microsoft.com/office/drawing/2014/main" id="{770B11A2-7AF3-4D35-87BA-E6A564AB0CD8}"/>
              </a:ext>
            </a:extLst>
          </p:cNvPr>
          <p:cNvSpPr/>
          <p:nvPr/>
        </p:nvSpPr>
        <p:spPr bwMode="auto">
          <a:xfrm>
            <a:off x="4756016" y="2789591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32" name="iŝ1íḋè">
            <a:extLst>
              <a:ext uri="{FF2B5EF4-FFF2-40B4-BE49-F238E27FC236}">
                <a16:creationId xmlns:a16="http://schemas.microsoft.com/office/drawing/2014/main" id="{245E0F8A-C1F3-4337-9F91-00E010AAEF15}"/>
              </a:ext>
            </a:extLst>
          </p:cNvPr>
          <p:cNvSpPr/>
          <p:nvPr/>
        </p:nvSpPr>
        <p:spPr>
          <a:xfrm>
            <a:off x="5937810" y="2151367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3" name="iṡlïdè">
            <a:extLst>
              <a:ext uri="{FF2B5EF4-FFF2-40B4-BE49-F238E27FC236}">
                <a16:creationId xmlns:a16="http://schemas.microsoft.com/office/drawing/2014/main" id="{86E9195E-B495-4246-A176-8685E9300B6A}"/>
              </a:ext>
            </a:extLst>
          </p:cNvPr>
          <p:cNvSpPr/>
          <p:nvPr/>
        </p:nvSpPr>
        <p:spPr>
          <a:xfrm>
            <a:off x="6907913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4" name="iṩḷíḑe">
            <a:extLst>
              <a:ext uri="{FF2B5EF4-FFF2-40B4-BE49-F238E27FC236}">
                <a16:creationId xmlns:a16="http://schemas.microsoft.com/office/drawing/2014/main" id="{64B60F65-29D8-4424-8099-8C402F1F8B57}"/>
              </a:ext>
            </a:extLst>
          </p:cNvPr>
          <p:cNvSpPr/>
          <p:nvPr/>
        </p:nvSpPr>
        <p:spPr>
          <a:xfrm>
            <a:off x="5937810" y="4093025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5" name="ïṩľïďê">
            <a:extLst>
              <a:ext uri="{FF2B5EF4-FFF2-40B4-BE49-F238E27FC236}">
                <a16:creationId xmlns:a16="http://schemas.microsoft.com/office/drawing/2014/main" id="{C9FDA0A0-81C5-483F-80E3-EC3B98C90E42}"/>
              </a:ext>
            </a:extLst>
          </p:cNvPr>
          <p:cNvSpPr/>
          <p:nvPr/>
        </p:nvSpPr>
        <p:spPr>
          <a:xfrm>
            <a:off x="4966980" y="3123650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1DB535-5198-45A0-BD56-643DDE0F0221}"/>
              </a:ext>
            </a:extLst>
          </p:cNvPr>
          <p:cNvSpPr/>
          <p:nvPr/>
        </p:nvSpPr>
        <p:spPr>
          <a:xfrm>
            <a:off x="129843" y="1072296"/>
            <a:ext cx="4119458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项目成员有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学习经验，容易上手微信开发者工具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游戏样式新颖，市场上未出现过。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微信小程序投入资金较少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07B58B-33ED-4951-B913-B4F5DF3113E0}"/>
              </a:ext>
            </a:extLst>
          </p:cNvPr>
          <p:cNvSpPr/>
          <p:nvPr/>
        </p:nvSpPr>
        <p:spPr>
          <a:xfrm>
            <a:off x="7801643" y="4345817"/>
            <a:ext cx="4237957" cy="120032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市面上游戏种类庞多，都是潜在的竞争者，竞争压力大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广告收费的形式容易失去用户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989414-07AE-4BD6-99A4-12763AD40EDA}"/>
              </a:ext>
            </a:extLst>
          </p:cNvPr>
          <p:cNvSpPr/>
          <p:nvPr/>
        </p:nvSpPr>
        <p:spPr>
          <a:xfrm>
            <a:off x="7824736" y="1072296"/>
            <a:ext cx="3979432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游戏项目较大，存在不能够完全布置在微信小游戏平台上的风险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开发成员缺乏项目开发经验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项目组资金较紧张，在美工，游戏优化存在投入不足的风险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F95DBA8-F1D8-4C70-9272-563276D439AD}"/>
              </a:ext>
            </a:extLst>
          </p:cNvPr>
          <p:cNvSpPr/>
          <p:nvPr/>
        </p:nvSpPr>
        <p:spPr>
          <a:xfrm>
            <a:off x="152400" y="4207319"/>
            <a:ext cx="4158170" cy="147731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现在市场上手游市场巨大，微信小游戏有着较多的用户量，是一个较好的推广平台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微信平台有存在对小游戏的扶植计划，可以对优秀的小游戏进行资源倾斜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3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目标确定</a:t>
            </a:r>
          </a:p>
        </p:txBody>
      </p:sp>
      <p:sp>
        <p:nvSpPr>
          <p:cNvPr id="26" name="KSO_Shape"/>
          <p:cNvSpPr/>
          <p:nvPr/>
        </p:nvSpPr>
        <p:spPr bwMode="auto">
          <a:xfrm>
            <a:off x="10578776" y="4876730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10601806" y="4016651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10601853" y="3134102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0546061" y="227152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sp>
        <p:nvSpPr>
          <p:cNvPr id="16" name="矩形 15"/>
          <p:cNvSpPr/>
          <p:nvPr/>
        </p:nvSpPr>
        <p:spPr>
          <a:xfrm>
            <a:off x="934085" y="5117443"/>
            <a:ext cx="49777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   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目标人群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8139" y="2139518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20-30</a:t>
            </a:r>
            <a:r>
              <a:rPr lang="zh-CN" altLang="en-US" dirty="0"/>
              <a:t>岁有较多碎片时间的人群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152569" y="1032250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游戏特点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0784" y="2017557"/>
            <a:ext cx="3334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、游戏单局时间短，可以充分利用碎片化时间。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、游戏操作简单、便于上手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、游戏存在随机性，易保持新鲜感。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、将简单游戏和角色养成系统相结合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279924" y="3764468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运行平台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18600" y="4692064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微信小游戏</a:t>
            </a:r>
            <a:endParaRPr lang="en-US" altLang="zh-C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02" y="4156289"/>
            <a:ext cx="42195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">
            <a:extLst>
              <a:ext uri="{FF2B5EF4-FFF2-40B4-BE49-F238E27FC236}">
                <a16:creationId xmlns:a16="http://schemas.microsoft.com/office/drawing/2014/main" id="{495A12B1-22AD-4DB8-971F-25E39CB9A8C3}"/>
              </a:ext>
            </a:extLst>
          </p:cNvPr>
          <p:cNvSpPr/>
          <p:nvPr/>
        </p:nvSpPr>
        <p:spPr>
          <a:xfrm rot="5400000">
            <a:off x="8366415" y="-624518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F96B6094-EE27-4CE5-8B3F-70B5BC34DAD4}"/>
              </a:ext>
            </a:extLst>
          </p:cNvPr>
          <p:cNvSpPr/>
          <p:nvPr/>
        </p:nvSpPr>
        <p:spPr>
          <a:xfrm rot="5400000">
            <a:off x="6373690" y="1365797"/>
            <a:ext cx="404593" cy="979284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37" name="Title 20">
            <a:extLst>
              <a:ext uri="{FF2B5EF4-FFF2-40B4-BE49-F238E27FC236}">
                <a16:creationId xmlns:a16="http://schemas.microsoft.com/office/drawing/2014/main" id="{3F0F2392-DDBF-4883-B1AD-DE6F53ADD869}"/>
              </a:ext>
            </a:extLst>
          </p:cNvPr>
          <p:cNvSpPr txBox="1">
            <a:spLocks/>
          </p:cNvSpPr>
          <p:nvPr/>
        </p:nvSpPr>
        <p:spPr>
          <a:xfrm>
            <a:off x="10312608" y="1744369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110005" y="173368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  <a:r>
              <a:rPr kumimoji="1" lang="en-US" altLang="zh-CN" sz="2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[8]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1EBD9-D546-48BE-B0A6-C62E457D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4" y="586361"/>
            <a:ext cx="12192000" cy="56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92D41-ACD8-4D61-92C0-9DBF3190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6" y="561320"/>
            <a:ext cx="9924997" cy="61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96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12442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规格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数量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小计（元）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微信公众平台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团建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2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6</a:t>
                      </a:r>
                      <a:r>
                        <a:rPr lang="en-US" sz="1600" kern="100" dirty="0">
                          <a:effectLst/>
                        </a:rPr>
                        <a:t>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r>
                        <a:rPr lang="zh-CN" altLang="en-US" sz="1600" kern="100" dirty="0">
                          <a:effectLst/>
                        </a:rPr>
                        <a:t>和团建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杂费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30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总计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131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 不可预测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881B1EDE-A4BB-4819-8CE9-44B093083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66027"/>
              </p:ext>
            </p:extLst>
          </p:nvPr>
        </p:nvGraphicFramePr>
        <p:xfrm>
          <a:off x="1399219" y="1462888"/>
          <a:ext cx="9393561" cy="393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187">
                  <a:extLst>
                    <a:ext uri="{9D8B030D-6E8A-4147-A177-3AD203B41FA5}">
                      <a16:colId xmlns:a16="http://schemas.microsoft.com/office/drawing/2014/main" val="264509622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3087297986"/>
                    </a:ext>
                  </a:extLst>
                </a:gridCol>
                <a:gridCol w="3131187">
                  <a:extLst>
                    <a:ext uri="{9D8B030D-6E8A-4147-A177-3AD203B41FA5}">
                      <a16:colId xmlns:a16="http://schemas.microsoft.com/office/drawing/2014/main" val="2873858027"/>
                    </a:ext>
                  </a:extLst>
                </a:gridCol>
              </a:tblGrid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问题类型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负责人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参考方案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65703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技术问题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周诚信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请求外包，在网络上发帖悬赏解决，请教专家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22836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经济问题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陈骁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动员组织内部成员捐款，寻求赞助合作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65594"/>
                  </a:ext>
                </a:extLst>
              </a:tr>
              <a:tr h="983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其他问题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李以昕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询问上级领导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1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602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7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小组分工以评价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5D5F-19C3-4B63-89E7-AB8060473AF9}"/>
              </a:ext>
            </a:extLst>
          </p:cNvPr>
          <p:cNvSpPr txBox="1"/>
          <p:nvPr/>
        </p:nvSpPr>
        <p:spPr>
          <a:xfrm>
            <a:off x="894715" y="861235"/>
            <a:ext cx="7044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每次作业个人最高总分为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每次作业开始前，每一个组员可以获得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分基准分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组长经可能为每一个组员分配相近的工作量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组员认为自己的工作量大于其他组员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组员认为自己的工作复杂与其他组员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3)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组员认为自己的某项工作完成度远高于预期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组员可以提出申请，经过全体讨论后，可以增加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组员没有按时完成任务</a:t>
            </a: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组员任务的完成度低于预期</a:t>
            </a:r>
          </a:p>
          <a:p>
            <a:pPr marL="4572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由组长提出意见，经过全体讨论后，扣该成员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每一个加分和减分针对一个小作业，而不是全部作业。如果一组员认为自己本次任务中有多个作业完成程度高于预期，可以申请多个加分。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在关于分数的评审会议中，组长享有最终决定权，组员只有讨论权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52D14-0B4B-4D88-BC53-6A19243170C2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评分规则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15648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9.1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9.3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9.2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游戏选择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FC0727-9B6C-4EB0-AD40-BE9C6DE8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72306"/>
              </p:ext>
            </p:extLst>
          </p:nvPr>
        </p:nvGraphicFramePr>
        <p:xfrm>
          <a:off x="1401933" y="901922"/>
          <a:ext cx="9863830" cy="55787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331">
                  <a:extLst>
                    <a:ext uri="{9D8B030D-6E8A-4147-A177-3AD203B41FA5}">
                      <a16:colId xmlns:a16="http://schemas.microsoft.com/office/drawing/2014/main" val="3224220616"/>
                    </a:ext>
                  </a:extLst>
                </a:gridCol>
                <a:gridCol w="3803068">
                  <a:extLst>
                    <a:ext uri="{9D8B030D-6E8A-4147-A177-3AD203B41FA5}">
                      <a16:colId xmlns:a16="http://schemas.microsoft.com/office/drawing/2014/main" val="1634997034"/>
                    </a:ext>
                  </a:extLst>
                </a:gridCol>
                <a:gridCol w="2475013">
                  <a:extLst>
                    <a:ext uri="{9D8B030D-6E8A-4147-A177-3AD203B41FA5}">
                      <a16:colId xmlns:a16="http://schemas.microsoft.com/office/drawing/2014/main" val="2687247207"/>
                    </a:ext>
                  </a:extLst>
                </a:gridCol>
                <a:gridCol w="893418">
                  <a:extLst>
                    <a:ext uri="{9D8B030D-6E8A-4147-A177-3AD203B41FA5}">
                      <a16:colId xmlns:a16="http://schemas.microsoft.com/office/drawing/2014/main" val="1755912594"/>
                    </a:ext>
                  </a:extLst>
                </a:gridCol>
              </a:tblGrid>
              <a:tr h="32566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周诚信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016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49775"/>
                  </a:ext>
                </a:extLst>
              </a:tr>
              <a:tr h="3256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撰写文档中的产品部分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468"/>
                  </a:ext>
                </a:extLst>
              </a:tr>
              <a:tr h="325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PPT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25886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82181"/>
                  </a:ext>
                </a:extLst>
              </a:tr>
              <a:tr h="38230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制定评分方案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42170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重新估计预算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1794"/>
                  </a:ext>
                </a:extLst>
              </a:tr>
              <a:tr h="9486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撰写技术可行性、经济可行性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通过</a:t>
                      </a:r>
                      <a:r>
                        <a:rPr lang="en-US" altLang="zh-CN" sz="1100" u="none" strike="noStrike">
                          <a:effectLst/>
                        </a:rPr>
                        <a:t>COCOMO2</a:t>
                      </a:r>
                      <a:r>
                        <a:rPr lang="zh-CN" altLang="en-US" sz="1100" u="none" strike="noStrike">
                          <a:effectLst/>
                        </a:rPr>
                        <a:t>模型评估了工作量，考虑方面较多，予以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86345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23701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撰写会议记录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9070"/>
                  </a:ext>
                </a:extLst>
              </a:tr>
              <a:tr h="3823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17190"/>
                  </a:ext>
                </a:extLst>
              </a:tr>
              <a:tr h="3823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进行</a:t>
                      </a:r>
                      <a:r>
                        <a:rPr lang="en-US" sz="1200" u="none" strike="noStrike">
                          <a:effectLst/>
                        </a:rPr>
                        <a:t>SWOT</a:t>
                      </a:r>
                      <a:r>
                        <a:rPr lang="zh-CN" altLang="en-US" sz="1200" u="none" strike="noStrike">
                          <a:effectLst/>
                        </a:rPr>
                        <a:t>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03136"/>
                  </a:ext>
                </a:extLst>
              </a:tr>
              <a:tr h="3823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53735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87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822466-795B-47C4-AF2F-FB2270A3C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99682"/>
              </p:ext>
            </p:extLst>
          </p:nvPr>
        </p:nvGraphicFramePr>
        <p:xfrm>
          <a:off x="1136342" y="1100831"/>
          <a:ext cx="10120545" cy="5131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401">
                  <a:extLst>
                    <a:ext uri="{9D8B030D-6E8A-4147-A177-3AD203B41FA5}">
                      <a16:colId xmlns:a16="http://schemas.microsoft.com/office/drawing/2014/main" val="768793732"/>
                    </a:ext>
                  </a:extLst>
                </a:gridCol>
                <a:gridCol w="3902046">
                  <a:extLst>
                    <a:ext uri="{9D8B030D-6E8A-4147-A177-3AD203B41FA5}">
                      <a16:colId xmlns:a16="http://schemas.microsoft.com/office/drawing/2014/main" val="1699453226"/>
                    </a:ext>
                  </a:extLst>
                </a:gridCol>
                <a:gridCol w="2539427">
                  <a:extLst>
                    <a:ext uri="{9D8B030D-6E8A-4147-A177-3AD203B41FA5}">
                      <a16:colId xmlns:a16="http://schemas.microsoft.com/office/drawing/2014/main" val="3608023520"/>
                    </a:ext>
                  </a:extLst>
                </a:gridCol>
                <a:gridCol w="916671">
                  <a:extLst>
                    <a:ext uri="{9D8B030D-6E8A-4147-A177-3AD203B41FA5}">
                      <a16:colId xmlns:a16="http://schemas.microsoft.com/office/drawing/2014/main" val="920223700"/>
                    </a:ext>
                  </a:extLst>
                </a:gridCol>
              </a:tblGrid>
              <a:tr h="2957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陈骁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32631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276007"/>
                  </a:ext>
                </a:extLst>
              </a:tr>
              <a:tr h="8616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sz="1100" u="none" strike="noStrike">
                          <a:effectLst/>
                        </a:rPr>
                        <a:t>WPS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</a:t>
                      </a:r>
                      <a:r>
                        <a:rPr lang="en-US" altLang="zh-CN" sz="1100" u="none" strike="noStrike">
                          <a:effectLst/>
                        </a:rPr>
                        <a:t>WBS</a:t>
                      </a:r>
                      <a:r>
                        <a:rPr lang="zh-CN" altLang="en-US" sz="1100" u="none" strike="noStrike">
                          <a:effectLst/>
                        </a:rPr>
                        <a:t>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51303"/>
                  </a:ext>
                </a:extLst>
              </a:tr>
              <a:tr h="8616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制作甘特图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制作了初版的甘特图，达不到老师所提到要求，但是考虑到工作量大且复杂，可以谅解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46965"/>
                  </a:ext>
                </a:extLst>
              </a:tr>
              <a:tr h="578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撰写文档中实施计划，支持条件，专题计划要点等部分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完成情况良好，考虑到工作量较大，基于</a:t>
                      </a:r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r>
                        <a:rPr lang="zh-CN" altLang="en-US" sz="1100" u="none" strike="noStrike">
                          <a:effectLst/>
                        </a:rPr>
                        <a:t>分的加分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04223"/>
                  </a:ext>
                </a:extLst>
              </a:tr>
              <a:tr h="295789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31356"/>
                  </a:ext>
                </a:extLst>
              </a:tr>
              <a:tr h="578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优化</a:t>
                      </a:r>
                      <a:r>
                        <a:rPr lang="en-US" altLang="zh-CN" sz="1200" u="none" strike="noStrike">
                          <a:effectLst/>
                        </a:rPr>
                        <a:t>WBS</a:t>
                      </a:r>
                      <a:r>
                        <a:rPr lang="zh-CN" altLang="en-US" sz="1200" u="none" strike="noStrike">
                          <a:effectLst/>
                        </a:rPr>
                        <a:t>，甘特图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完成情况好于预期，且工作量较大，予以</a:t>
                      </a:r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897"/>
                  </a:ext>
                </a:extLst>
              </a:tr>
              <a:tr h="347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征集用户意见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08906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76600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在甘特图中添加预算部分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660381"/>
                  </a:ext>
                </a:extLst>
              </a:tr>
              <a:tr h="3343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1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8B723D-93ED-44E6-8638-871FDE95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87167"/>
              </p:ext>
            </p:extLst>
          </p:nvPr>
        </p:nvGraphicFramePr>
        <p:xfrm>
          <a:off x="1332760" y="1249839"/>
          <a:ext cx="9526479" cy="47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0251">
                  <a:extLst>
                    <a:ext uri="{9D8B030D-6E8A-4147-A177-3AD203B41FA5}">
                      <a16:colId xmlns:a16="http://schemas.microsoft.com/office/drawing/2014/main" val="4183939303"/>
                    </a:ext>
                  </a:extLst>
                </a:gridCol>
                <a:gridCol w="3673000">
                  <a:extLst>
                    <a:ext uri="{9D8B030D-6E8A-4147-A177-3AD203B41FA5}">
                      <a16:colId xmlns:a16="http://schemas.microsoft.com/office/drawing/2014/main" val="673354187"/>
                    </a:ext>
                  </a:extLst>
                </a:gridCol>
                <a:gridCol w="2390365">
                  <a:extLst>
                    <a:ext uri="{9D8B030D-6E8A-4147-A177-3AD203B41FA5}">
                      <a16:colId xmlns:a16="http://schemas.microsoft.com/office/drawing/2014/main" val="2964126560"/>
                    </a:ext>
                  </a:extLst>
                </a:gridCol>
                <a:gridCol w="862863">
                  <a:extLst>
                    <a:ext uri="{9D8B030D-6E8A-4147-A177-3AD203B41FA5}">
                      <a16:colId xmlns:a16="http://schemas.microsoft.com/office/drawing/2014/main" val="148377841"/>
                    </a:ext>
                  </a:extLst>
                </a:gridCol>
              </a:tblGrid>
              <a:tr h="36389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李以昕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0621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完成情况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加减分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16475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第一阶段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</a:t>
                      </a:r>
                      <a:r>
                        <a:rPr lang="en-US" altLang="zh-CN" sz="1100" u="none" strike="noStrike">
                          <a:effectLst/>
                        </a:rPr>
                        <a:t>WPS</a:t>
                      </a:r>
                      <a:r>
                        <a:rPr lang="zh-CN" altLang="en-US" sz="1100" u="none" strike="noStrike">
                          <a:effectLst/>
                        </a:rPr>
                        <a:t>撰写文档中的引言部分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00430"/>
                  </a:ext>
                </a:extLst>
              </a:tr>
              <a:tr h="36389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4368"/>
                  </a:ext>
                </a:extLst>
              </a:tr>
              <a:tr h="42718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征集用户意见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01421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撰写操作可行性和社会可行性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449628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制作可行性分析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89304"/>
                  </a:ext>
                </a:extLst>
              </a:tr>
              <a:tr h="4271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统筹优化</a:t>
                      </a:r>
                      <a:r>
                        <a:rPr lang="en-US" sz="1200" u="none" strike="noStrike">
                          <a:effectLst/>
                        </a:rPr>
                        <a:t>PPT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109"/>
                  </a:ext>
                </a:extLst>
              </a:tr>
              <a:tr h="42718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53306"/>
                  </a:ext>
                </a:extLst>
              </a:tr>
              <a:tr h="7752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第三阶段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</a:rPr>
                        <a:t>根据用户意见修改游戏对项目再提出</a:t>
                      </a:r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</a:rPr>
                        <a:t>个可行性分析方案，制作</a:t>
                      </a:r>
                      <a:r>
                        <a:rPr lang="en-US" altLang="zh-CN" sz="1200" u="none" strike="noStrike">
                          <a:effectLst/>
                        </a:rPr>
                        <a:t>PPT</a:t>
                      </a:r>
                      <a:r>
                        <a:rPr lang="zh-CN" altLang="en-US" sz="1200" u="none" strike="noStrike">
                          <a:effectLst/>
                        </a:rPr>
                        <a:t>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本阶段工作量较大，经过讨论给予</a:t>
                      </a:r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r>
                        <a:rPr lang="zh-CN" altLang="en-US" sz="1100" u="none" strike="noStrike">
                          <a:effectLst/>
                        </a:rPr>
                        <a:t>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3451"/>
                  </a:ext>
                </a:extLst>
              </a:tr>
              <a:tr h="411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7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127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60D374-FB56-4657-8965-A119E5353FBE}"/>
              </a:ext>
            </a:extLst>
          </p:cNvPr>
          <p:cNvSpPr txBox="1"/>
          <p:nvPr/>
        </p:nvSpPr>
        <p:spPr>
          <a:xfrm>
            <a:off x="873562" y="5167018"/>
            <a:ext cx="294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游戏：</a:t>
            </a:r>
            <a:endParaRPr lang="en-US" altLang="zh-CN" dirty="0"/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[3]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浴血沙城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[4]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动物餐厅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C45F9-8158-410D-8E01-04BB8641F6EA}"/>
              </a:ext>
            </a:extLst>
          </p:cNvPr>
          <p:cNvSpPr txBox="1"/>
          <p:nvPr/>
        </p:nvSpPr>
        <p:spPr>
          <a:xfrm>
            <a:off x="856659" y="919701"/>
            <a:ext cx="108812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资料：</a:t>
            </a:r>
            <a:endParaRPr lang="en-US" altLang="zh-CN" dirty="0"/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[1]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萍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8131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技术可行性分析 百度文库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https://wenku.baidu.com/view/6b92a5b103020740be1e650e52ea551811a6c930.html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[2]checkuser1 COCOMO2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 道客巴巴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http://www.doc88.com/p-7354376262756.html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[5]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腾讯广告 微信广告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</a:t>
            </a: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4"/>
              </a:rPr>
              <a:t>https://e.qq.com/resources/wx-moments/?from=02_CHANPINwxM_2248&amp;bd_vid=8943800989823522984</a:t>
            </a:r>
            <a:endParaRPr lang="en-US" altLang="zh-CN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[6]</a:t>
            </a:r>
            <a:r>
              <a:rPr lang="en-US" altLang="zh-CN" b="1" i="0" u="none" strike="noStrike" dirty="0">
                <a:effectLst/>
                <a:latin typeface="-apple-system"/>
                <a:hlinkClick r:id="rId5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xiaoyang1003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产品的可行性需从哪几个方面分析？知乎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[OL]                https://zhuanlan.zhihu.com/p/20875988?utm_source=wechat_session&amp;utm_medium=social&amp;utm_oi=604093295966687232&amp;utm_campaign=shareopn</a:t>
            </a:r>
          </a:p>
          <a:p>
            <a:pPr algn="just"/>
            <a:r>
              <a:rPr lang="en-US" altLang="zh-CN" dirty="0"/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en-US" altLang="zh-CN" sz="1800" kern="100" dirty="0">
                <a:solidFill>
                  <a:srgbClr val="555666"/>
                </a:solidFill>
                <a:effectLst/>
                <a:latin typeface="Roboto" panose="02000000000000000000" pitchFamily="2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solidFill>
                  <a:srgbClr val="555666"/>
                </a:solidFill>
                <a:latin typeface="Roboto" panose="02000000000000000000" pitchFamily="2" charset="0"/>
                <a:ea typeface="宋体" panose="02010600030101010101" pitchFamily="2" charset="-122"/>
              </a:rPr>
              <a:t>李富超 软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工文档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项目开发计划 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6"/>
              </a:rPr>
              <a:t>https://blog.csdn.net/lifuchao784533/article/details/79581033</a:t>
            </a:r>
            <a:endParaRPr lang="en-US" altLang="zh-CN" sz="1800" u="sng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[8] 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7" tooltip="wwlhz"/>
              </a:rPr>
              <a:t>wwlhz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WBS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工作分解结构法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 [OL]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https://blog.csdn.net/wwlhz/article/details/80199416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497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12121-A6BA-4F47-BA3E-2F27F17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94" y="124770"/>
            <a:ext cx="6820061" cy="66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7EC80D-AFB6-4F2C-AA4A-D1FF2AF8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817281"/>
            <a:ext cx="5732848" cy="5597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F944D2-A34E-41BE-8F38-1C10AED04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67" y="984464"/>
            <a:ext cx="5679004" cy="5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04B282-3B46-4B67-A968-29202E1E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8" y="870243"/>
            <a:ext cx="5546015" cy="555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8551A5-72E0-45E2-9375-21F52D97D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870243"/>
            <a:ext cx="5140263" cy="27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53A30-C24B-49B5-AA59-3A14C184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75" y="661219"/>
            <a:ext cx="6770750" cy="59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版本管理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0578E3-C5EB-4178-9AFD-DDED4838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64" y="1745993"/>
            <a:ext cx="10765809" cy="30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5180" y="1196340"/>
            <a:ext cx="10297795" cy="5011420"/>
            <a:chOff x="2018685" y="954373"/>
            <a:chExt cx="8399615" cy="5219621"/>
          </a:xfrm>
        </p:grpSpPr>
        <p:sp>
          <p:nvSpPr>
            <p:cNvPr id="2" name="矩形 1"/>
            <p:cNvSpPr/>
            <p:nvPr/>
          </p:nvSpPr>
          <p:spPr>
            <a:xfrm flipH="1">
              <a:off x="2019237" y="954373"/>
              <a:ext cx="8398510" cy="1799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DC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019789" y="2856461"/>
              <a:ext cx="8398510" cy="16232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18685" y="4581950"/>
              <a:ext cx="8399615" cy="15920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5D8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u=4239698995,975847172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6330" y="1276985"/>
            <a:ext cx="2960370" cy="1566545"/>
          </a:xfrm>
          <a:prstGeom prst="rect">
            <a:avLst/>
          </a:prstGeom>
        </p:spPr>
      </p:pic>
      <p:pic>
        <p:nvPicPr>
          <p:cNvPr id="6" name="图片 5" descr="u=276374741,2196456466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30" y="3100705"/>
            <a:ext cx="2960370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7285" y="1460500"/>
            <a:ext cx="575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在游戏中，小鸟会向前飞行，当玩家点击屏幕时，小鸟会向上飞翔一定距离。如果玩家不点击屏幕，收到重力的影响，小鸟会不断向下掉落，如果小鸟掉出屏幕之外的话，就会死亡。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90160" y="5120640"/>
            <a:ext cx="567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游戏按照小鸟飞过的水管数进行计分，每飞过一个根水管，玩家就会加一分，同时，飞行路程上会出现金兵，吃掉金币会加分。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7455" y="3340735"/>
            <a:ext cx="577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除外之外小鸟在飞翔过程中会不断遇到水管，小鸟小鸟必须从水管空隙中闯过，如果不小心转上水管的话，小鸟也会死亡。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3600" y="12446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玩法介绍</a:t>
            </a: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30" y="4792345"/>
            <a:ext cx="3020695" cy="1302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57384" y="1621444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项目计划，可行性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27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1698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10,&quot;width&quot;:7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3786</Words>
  <Application>Microsoft Office PowerPoint</Application>
  <PresentationFormat>宽屏</PresentationFormat>
  <Paragraphs>648</Paragraphs>
  <Slides>79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6" baseType="lpstr">
      <vt:lpstr>-apple-system</vt:lpstr>
      <vt:lpstr>Roboto</vt:lpstr>
      <vt:lpstr>Source Han Sans CN</vt:lpstr>
      <vt:lpstr>等线</vt:lpstr>
      <vt:lpstr>等线</vt:lpstr>
      <vt:lpstr>仿宋</vt:lpstr>
      <vt:lpstr>楷体_GB2312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周 诚信</cp:lastModifiedBy>
  <cp:revision>868</cp:revision>
  <dcterms:created xsi:type="dcterms:W3CDTF">2018-06-17T04:53:58Z</dcterms:created>
  <dcterms:modified xsi:type="dcterms:W3CDTF">2021-01-20T09:06:15Z</dcterms:modified>
</cp:coreProperties>
</file>