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590" r:id="rId3"/>
    <p:sldId id="611" r:id="rId4"/>
    <p:sldId id="597" r:id="rId5"/>
    <p:sldId id="595" r:id="rId6"/>
    <p:sldId id="591" r:id="rId7"/>
    <p:sldId id="596" r:id="rId8"/>
    <p:sldId id="613" r:id="rId9"/>
    <p:sldId id="614" r:id="rId10"/>
    <p:sldId id="615" r:id="rId11"/>
    <p:sldId id="616" r:id="rId12"/>
    <p:sldId id="617" r:id="rId13"/>
    <p:sldId id="618" r:id="rId14"/>
    <p:sldId id="619" r:id="rId15"/>
    <p:sldId id="620" r:id="rId16"/>
    <p:sldId id="592" r:id="rId17"/>
    <p:sldId id="599" r:id="rId18"/>
    <p:sldId id="593" r:id="rId19"/>
    <p:sldId id="600" r:id="rId20"/>
    <p:sldId id="621" r:id="rId21"/>
    <p:sldId id="594" r:id="rId22"/>
    <p:sldId id="622" r:id="rId23"/>
    <p:sldId id="609" r:id="rId24"/>
    <p:sldId id="60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31">
          <p15:clr>
            <a:srgbClr val="A4A3A4"/>
          </p15:clr>
        </p15:guide>
        <p15:guide id="3" pos="229">
          <p15:clr>
            <a:srgbClr val="A4A3A4"/>
          </p15:clr>
        </p15:guide>
        <p15:guide id="4" pos="7435">
          <p15:clr>
            <a:srgbClr val="A4A3A4"/>
          </p15:clr>
        </p15:guide>
        <p15:guide id="5" orient="horz" pos="235">
          <p15:clr>
            <a:srgbClr val="A4A3A4"/>
          </p15:clr>
        </p15:guide>
        <p15:guide id="6" orient="horz" pos="40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0E9"/>
    <a:srgbClr val="7188A8"/>
    <a:srgbClr val="F5E0D4"/>
    <a:srgbClr val="F7B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7"/>
      </p:cViewPr>
      <p:guideLst>
        <p:guide orient="horz" pos="2150"/>
        <p:guide pos="3831"/>
        <p:guide pos="229"/>
        <p:guide pos="7435"/>
        <p:guide orient="horz" pos="235"/>
        <p:guide orient="horz" pos="40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03A1-9305-4DF3-8889-9FD3438A7867}" type="datetimeFigureOut">
              <a:rPr lang="zh-CN" altLang="en-US" smtClean="0"/>
              <a:t>2020/11/15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grpSp>
        <p:nvGrpSpPr>
          <p:cNvPr id="17" name="组合 16"/>
          <p:cNvGrpSpPr/>
          <p:nvPr/>
        </p:nvGrpSpPr>
        <p:grpSpPr>
          <a:xfrm>
            <a:off x="3113646" y="1567765"/>
            <a:ext cx="6043448" cy="3846195"/>
            <a:chOff x="3112376" y="1704054"/>
            <a:chExt cx="6043448" cy="3846195"/>
          </a:xfrm>
        </p:grpSpPr>
        <p:cxnSp>
          <p:nvCxnSpPr>
            <p:cNvPr id="18" name="直接连接符 17"/>
            <p:cNvCxnSpPr/>
            <p:nvPr/>
          </p:nvCxnSpPr>
          <p:spPr>
            <a:xfrm flipV="1">
              <a:off x="3112376" y="3073432"/>
              <a:ext cx="6043448" cy="1"/>
            </a:xfrm>
            <a:prstGeom prst="line">
              <a:avLst/>
            </a:prstGeom>
            <a:ln w="38100">
              <a:solidFill>
                <a:srgbClr val="788EAC"/>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65816" y="3612229"/>
              <a:ext cx="4116705" cy="1938020"/>
            </a:xfrm>
            <a:prstGeom prst="rect">
              <a:avLst/>
            </a:prstGeom>
            <a:noFill/>
          </p:spPr>
          <p:txBody>
            <a:bodyPr wrap="square" lIns="91440" tIns="45720" rIns="91440" bIns="45720">
              <a:spAutoFit/>
            </a:bodyPr>
            <a:lstStyle/>
            <a:p>
              <a:pPr marL="0" marR="0" lvl="0" indent="0" algn="ctr" defTabSz="914400" rtl="0" fontAlgn="auto">
                <a:lnSpc>
                  <a:spcPct val="100000"/>
                </a:lnSpc>
                <a:spcBef>
                  <a:spcPts val="0"/>
                </a:spcBef>
                <a:spcAft>
                  <a:spcPts val="0"/>
                </a:spcAft>
                <a:buClrTx/>
                <a:buSzTx/>
                <a:buFontTx/>
                <a:buNone/>
                <a:defRPr/>
              </a:pPr>
              <a:r>
                <a:rPr lang="zh-CN" altLang="en-US" sz="3000" b="1" dirty="0">
                  <a:ln/>
                  <a:solidFill>
                    <a:schemeClr val="accent1"/>
                  </a:solidFill>
                  <a:effectLst>
                    <a:outerShdw blurRad="38100" dist="25400" dir="5400000" algn="ctr" rotWithShape="0">
                      <a:srgbClr val="6E747A">
                        <a:alpha val="43000"/>
                      </a:srgbClr>
                    </a:outerShdw>
                  </a:effectLst>
                  <a:cs typeface="+mn-ea"/>
                  <a:sym typeface="+mn-lt"/>
                </a:rPr>
                <a:t>基于微信开发者平台的飞翔小鸟游戏开发</a:t>
              </a:r>
            </a:p>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3000" dirty="0">
                <a:solidFill>
                  <a:schemeClr val="bg1"/>
                </a:solidFill>
                <a:cs typeface="+mn-ea"/>
                <a:sym typeface="+mn-lt"/>
              </a:endParaRPr>
            </a:p>
            <a:p>
              <a:pPr marL="0" marR="0" lvl="0" indent="0" algn="dist" defTabSz="914400" rtl="0" eaLnBrk="1" fontAlgn="auto" latinLnBrk="0" hangingPunct="1">
                <a:lnSpc>
                  <a:spcPct val="100000"/>
                </a:lnSpc>
                <a:spcBef>
                  <a:spcPts val="0"/>
                </a:spcBef>
                <a:spcAft>
                  <a:spcPts val="0"/>
                </a:spcAft>
                <a:buClrTx/>
                <a:buSzTx/>
                <a:buFontTx/>
                <a:buNone/>
                <a:defRPr/>
              </a:pPr>
              <a:endParaRPr kumimoji="0" lang="zh-CN" altLang="en-US" sz="30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思源黑体 CN Normal" panose="020B0400000000000000" pitchFamily="34" charset="-122"/>
                <a:ea typeface="思源黑体 CN Normal" panose="020B0400000000000000" pitchFamily="34" charset="-122"/>
                <a:cs typeface="+mn-cs"/>
              </a:endParaRPr>
            </a:p>
          </p:txBody>
        </p:sp>
        <p:sp>
          <p:nvSpPr>
            <p:cNvPr id="20" name="矩形 19"/>
            <p:cNvSpPr/>
            <p:nvPr/>
          </p:nvSpPr>
          <p:spPr>
            <a:xfrm>
              <a:off x="3411789" y="1704054"/>
              <a:ext cx="5223642" cy="829945"/>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思源黑体 CN Heavy" panose="020B0A00000000000000" pitchFamily="34" charset="-122"/>
                  <a:ea typeface="思源黑体 CN Heavy" panose="020B0A00000000000000" pitchFamily="34" charset="-122"/>
                  <a:cs typeface="+mn-cs"/>
                </a:rPr>
                <a:t>软件需求规格说明</a:t>
              </a:r>
            </a:p>
          </p:txBody>
        </p:sp>
      </p:grpSp>
      <p:sp>
        <p:nvSpPr>
          <p:cNvPr id="4" name="文本框 3"/>
          <p:cNvSpPr txBox="1"/>
          <p:nvPr/>
        </p:nvSpPr>
        <p:spPr>
          <a:xfrm>
            <a:off x="5297805" y="5414010"/>
            <a:ext cx="2280920" cy="1198880"/>
          </a:xfrm>
          <a:prstGeom prst="rect">
            <a:avLst/>
          </a:prstGeom>
          <a:noFill/>
        </p:spPr>
        <p:txBody>
          <a:bodyPr wrap="square" rtlCol="0">
            <a:spAutoFit/>
            <a:scene3d>
              <a:camera prst="orthographicFront"/>
              <a:lightRig rig="threePt" dir="t"/>
            </a:scene3d>
          </a:bodyPr>
          <a:lstStyle/>
          <a:p>
            <a:r>
              <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G17</a:t>
            </a:r>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小组</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组长：周诚信</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组员：李以昕、陈骁</a:t>
            </a:r>
            <a:endPar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4881245" y="4644390"/>
            <a:ext cx="2287270" cy="521970"/>
          </a:xfrm>
          <a:prstGeom prst="rect">
            <a:avLst/>
          </a:prstGeom>
          <a:noFill/>
        </p:spPr>
        <p:txBody>
          <a:bodyPr wrap="none" rtlCol="0" anchor="t">
            <a:spAutoFit/>
          </a:bodyPr>
          <a:lstStyle/>
          <a:p>
            <a:pPr marL="0" marR="0" lvl="0" indent="0" algn="ctr" defTabSz="914400" rtl="0" fontAlgn="auto">
              <a:lnSpc>
                <a:spcPct val="100000"/>
              </a:lnSpc>
              <a:spcBef>
                <a:spcPts val="0"/>
              </a:spcBef>
              <a:spcAft>
                <a:spcPts val="0"/>
              </a:spcAft>
              <a:buClrTx/>
              <a:buSzTx/>
              <a:buFontTx/>
              <a:buNone/>
              <a:defRPr/>
            </a:pPr>
            <a:r>
              <a:rPr lang="en-US" altLang="zh-CN" sz="2800" b="1" dirty="0">
                <a:solidFill>
                  <a:schemeClr val="accent1"/>
                </a:solidFill>
                <a:effectLst>
                  <a:outerShdw blurRad="38100" dist="25400" dir="5400000" algn="ctr" rotWithShape="0">
                    <a:srgbClr val="6E747A">
                      <a:alpha val="43000"/>
                    </a:srgbClr>
                  </a:outerShdw>
                </a:effectLst>
                <a:cs typeface="+mn-ea"/>
                <a:sym typeface="+mn-lt"/>
              </a:rPr>
              <a:t>FLAPPY BIRD</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09161" y="467371"/>
            <a:ext cx="4246880" cy="583565"/>
          </a:xfrm>
          <a:prstGeom prst="rect">
            <a:avLst/>
          </a:prstGeom>
          <a:noFill/>
        </p:spPr>
        <p:txBody>
          <a:bodyPr wrap="none" rtlCol="0">
            <a:spAutoFit/>
          </a:bodyPr>
          <a:lstStyle/>
          <a:p>
            <a:r>
              <a:rPr lang="zh-CN" altLang="en-US" sz="3200" b="1" dirty="0">
                <a:solidFill>
                  <a:srgbClr val="7188A8"/>
                </a:solidFill>
                <a:cs typeface="+mn-ea"/>
                <a:sym typeface="+mn-lt"/>
              </a:rPr>
              <a:t>角色界面原型及流程图</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8"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926580" y="686435"/>
            <a:ext cx="3188970" cy="5625465"/>
          </a:xfrm>
          <a:prstGeom prst="rect">
            <a:avLst/>
          </a:prstGeom>
          <a:noFill/>
          <a:ln>
            <a:noFill/>
          </a:ln>
        </p:spPr>
      </p:pic>
      <p:pic>
        <p:nvPicPr>
          <p:cNvPr id="2" name="图片 1"/>
          <p:cNvPicPr>
            <a:picLocks noChangeAspect="1"/>
          </p:cNvPicPr>
          <p:nvPr/>
        </p:nvPicPr>
        <p:blipFill>
          <a:blip r:embed="rId3"/>
          <a:stretch>
            <a:fillRect/>
          </a:stretch>
        </p:blipFill>
        <p:spPr>
          <a:xfrm>
            <a:off x="2726690" y="1050925"/>
            <a:ext cx="2429510" cy="5121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09161" y="467371"/>
            <a:ext cx="2621280" cy="583565"/>
          </a:xfrm>
          <a:prstGeom prst="rect">
            <a:avLst/>
          </a:prstGeom>
          <a:noFill/>
        </p:spPr>
        <p:txBody>
          <a:bodyPr wrap="none" rtlCol="0">
            <a:spAutoFit/>
          </a:bodyPr>
          <a:lstStyle/>
          <a:p>
            <a:r>
              <a:rPr lang="zh-CN" altLang="en-US" sz="3200" b="1" dirty="0">
                <a:solidFill>
                  <a:srgbClr val="7188A8"/>
                </a:solidFill>
                <a:cs typeface="+mn-ea"/>
                <a:sym typeface="+mn-lt"/>
              </a:rPr>
              <a:t>好友界面原型</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文本框 2"/>
          <p:cNvSpPr txBox="1"/>
          <p:nvPr/>
        </p:nvSpPr>
        <p:spPr>
          <a:xfrm>
            <a:off x="8692515" y="2673985"/>
            <a:ext cx="2894965" cy="3476625"/>
          </a:xfrm>
          <a:prstGeom prst="rect">
            <a:avLst/>
          </a:prstGeom>
          <a:noFill/>
        </p:spPr>
        <p:txBody>
          <a:bodyPr wrap="square" rtlCol="0">
            <a:spAutoFit/>
          </a:bodyPr>
          <a:lstStyle/>
          <a:p>
            <a:r>
              <a:rPr lang="zh-CN" altLang="en-US" sz="2000">
                <a:ln/>
                <a:solidFill>
                  <a:schemeClr val="accent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好友界面：</a:t>
            </a:r>
            <a:r>
              <a:rPr lang="zh-CN" altLang="en-US" sz="2000">
                <a:ln/>
                <a:solidFill>
                  <a:schemeClr val="tx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由于是使用</a:t>
            </a:r>
            <a:r>
              <a:rPr lang="zh-CN" altLang="en-US" sz="2000">
                <a:ln/>
                <a:solidFill>
                  <a:schemeClr val="accent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微信账号</a:t>
            </a:r>
            <a:r>
              <a:rPr lang="zh-CN" altLang="en-US" sz="2000">
                <a:ln/>
                <a:solidFill>
                  <a:schemeClr val="tx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登录，微信小游戏可以直接接入微信账号的信息，包括通讯录，所以游戏中的好友是直接从微信中接入。界面中的邀请好友功能是可以直接从游戏中跳出，向他的微信对话框发送消息，邀请他玩这一款游戏。</a:t>
            </a:r>
          </a:p>
        </p:txBody>
      </p:sp>
      <p:pic>
        <p:nvPicPr>
          <p:cNvPr id="4" name="图片 3"/>
          <p:cNvPicPr>
            <a:picLocks noChangeAspect="1"/>
          </p:cNvPicPr>
          <p:nvPr/>
        </p:nvPicPr>
        <p:blipFill>
          <a:blip r:embed="rId2"/>
          <a:stretch>
            <a:fillRect/>
          </a:stretch>
        </p:blipFill>
        <p:spPr>
          <a:xfrm>
            <a:off x="1879600" y="1389380"/>
            <a:ext cx="2277110" cy="4812665"/>
          </a:xfrm>
          <a:prstGeom prst="rect">
            <a:avLst/>
          </a:prstGeom>
        </p:spPr>
      </p:pic>
      <p:pic>
        <p:nvPicPr>
          <p:cNvPr id="5" name="图片 4"/>
          <p:cNvPicPr>
            <a:picLocks noChangeAspect="1"/>
          </p:cNvPicPr>
          <p:nvPr/>
        </p:nvPicPr>
        <p:blipFill>
          <a:blip r:embed="rId3"/>
          <a:stretch>
            <a:fillRect/>
          </a:stretch>
        </p:blipFill>
        <p:spPr>
          <a:xfrm>
            <a:off x="5062220" y="1389380"/>
            <a:ext cx="2312670" cy="4719955"/>
          </a:xfrm>
          <a:prstGeom prst="rect">
            <a:avLst/>
          </a:prstGeom>
        </p:spPr>
      </p:pic>
      <p:sp>
        <p:nvSpPr>
          <p:cNvPr id="6" name="文本框 5"/>
          <p:cNvSpPr txBox="1"/>
          <p:nvPr/>
        </p:nvSpPr>
        <p:spPr>
          <a:xfrm>
            <a:off x="8745855" y="1233805"/>
            <a:ext cx="2788920" cy="1014730"/>
          </a:xfrm>
          <a:prstGeom prst="rect">
            <a:avLst/>
          </a:prstGeom>
          <a:noFill/>
        </p:spPr>
        <p:txBody>
          <a:bodyPr wrap="square" rtlCol="0">
            <a:spAutoFit/>
          </a:bodyPr>
          <a:lstStyle/>
          <a:p>
            <a:r>
              <a:rPr lang="zh-CN" altLang="en-US" sz="2000">
                <a:ln/>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rPr>
              <a:t>好友界面</a:t>
            </a:r>
            <a:r>
              <a:rPr lang="zh-CN" altLang="en-US" sz="2000">
                <a:latin typeface="华文新魏" panose="02010800040101010101" charset="-122"/>
                <a:ea typeface="华文新魏" panose="02010800040101010101" charset="-122"/>
              </a:rPr>
              <a:t>的组成部分：</a:t>
            </a:r>
          </a:p>
          <a:p>
            <a:r>
              <a:rPr lang="zh-CN" altLang="en-US" sz="2000">
                <a:solidFill>
                  <a:schemeClr val="accent1"/>
                </a:solidFill>
                <a:latin typeface="华文新魏" panose="02010800040101010101" charset="-122"/>
                <a:ea typeface="华文新魏" panose="02010800040101010101" charset="-122"/>
              </a:rPr>
              <a:t>收件箱</a:t>
            </a:r>
          </a:p>
          <a:p>
            <a:r>
              <a:rPr lang="zh-CN" altLang="en-US" sz="2000">
                <a:solidFill>
                  <a:schemeClr val="accent1"/>
                </a:solidFill>
                <a:latin typeface="华文新魏" panose="02010800040101010101" charset="-122"/>
                <a:ea typeface="华文新魏" panose="02010800040101010101" charset="-122"/>
              </a:rPr>
              <a:t>好友界面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56786" y="473086"/>
            <a:ext cx="3027680" cy="583565"/>
          </a:xfrm>
          <a:prstGeom prst="rect">
            <a:avLst/>
          </a:prstGeom>
          <a:noFill/>
        </p:spPr>
        <p:txBody>
          <a:bodyPr wrap="none" rtlCol="0">
            <a:spAutoFit/>
          </a:bodyPr>
          <a:lstStyle/>
          <a:p>
            <a:pPr algn="l"/>
            <a:r>
              <a:rPr lang="zh-CN" altLang="en-US" sz="3200" b="1" dirty="0">
                <a:solidFill>
                  <a:srgbClr val="7188A8"/>
                </a:solidFill>
                <a:cs typeface="+mn-ea"/>
                <a:sym typeface="+mn-lt"/>
              </a:rPr>
              <a:t>排行榜界面原型</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文本框 5"/>
          <p:cNvSpPr txBox="1"/>
          <p:nvPr/>
        </p:nvSpPr>
        <p:spPr>
          <a:xfrm>
            <a:off x="6483985" y="1402080"/>
            <a:ext cx="2788920" cy="1014730"/>
          </a:xfrm>
          <a:prstGeom prst="rect">
            <a:avLst/>
          </a:prstGeom>
          <a:noFill/>
        </p:spPr>
        <p:txBody>
          <a:bodyPr wrap="square" rtlCol="0">
            <a:spAutoFit/>
          </a:bodyPr>
          <a:lstStyle/>
          <a:p>
            <a:r>
              <a:rPr lang="zh-CN" altLang="en-US" sz="2000">
                <a:latin typeface="华文新魏" panose="02010800040101010101" charset="-122"/>
                <a:ea typeface="华文新魏" panose="02010800040101010101" charset="-122"/>
              </a:rPr>
              <a:t>排行榜界面的组成部分：</a:t>
            </a:r>
          </a:p>
          <a:p>
            <a:r>
              <a:rPr lang="zh-CN" altLang="en-US" sz="2000">
                <a:solidFill>
                  <a:schemeClr val="accent1"/>
                </a:solidFill>
                <a:latin typeface="华文新魏" panose="02010800040101010101" charset="-122"/>
                <a:ea typeface="华文新魏" panose="02010800040101010101" charset="-122"/>
              </a:rPr>
              <a:t>全球排行榜</a:t>
            </a:r>
          </a:p>
          <a:p>
            <a:r>
              <a:rPr lang="zh-CN" altLang="en-US" sz="2000">
                <a:solidFill>
                  <a:schemeClr val="accent1"/>
                </a:solidFill>
                <a:latin typeface="华文新魏" panose="02010800040101010101" charset="-122"/>
                <a:ea typeface="华文新魏" panose="02010800040101010101" charset="-122"/>
              </a:rPr>
              <a:t>好友排行榜</a:t>
            </a:r>
          </a:p>
        </p:txBody>
      </p:sp>
      <p:pic>
        <p:nvPicPr>
          <p:cNvPr id="7" name="图片 6"/>
          <p:cNvPicPr>
            <a:picLocks noChangeAspect="1"/>
          </p:cNvPicPr>
          <p:nvPr/>
        </p:nvPicPr>
        <p:blipFill>
          <a:blip r:embed="rId2"/>
          <a:stretch>
            <a:fillRect/>
          </a:stretch>
        </p:blipFill>
        <p:spPr>
          <a:xfrm>
            <a:off x="3000375" y="1402080"/>
            <a:ext cx="2122805" cy="45535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56786" y="473086"/>
            <a:ext cx="1052195" cy="583565"/>
          </a:xfrm>
          <a:prstGeom prst="rect">
            <a:avLst/>
          </a:prstGeom>
          <a:noFill/>
        </p:spPr>
        <p:txBody>
          <a:bodyPr wrap="none" rtlCol="0">
            <a:spAutoFit/>
          </a:bodyPr>
          <a:lstStyle/>
          <a:p>
            <a:pPr algn="l"/>
            <a:r>
              <a:rPr lang="en-US" altLang="zh-CN" sz="3200" b="1" dirty="0">
                <a:solidFill>
                  <a:srgbClr val="7188A8"/>
                </a:solidFill>
                <a:cs typeface="+mn-ea"/>
                <a:sym typeface="+mn-lt"/>
              </a:rPr>
              <a:t>ER</a:t>
            </a:r>
            <a:r>
              <a:rPr lang="zh-CN" altLang="en-US" sz="3200" b="1" dirty="0">
                <a:solidFill>
                  <a:srgbClr val="7188A8"/>
                </a:solidFill>
                <a:cs typeface="+mn-ea"/>
                <a:sym typeface="+mn-lt"/>
              </a:rPr>
              <a:t>图</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4" name="图片 3"/>
          <p:cNvPicPr>
            <a:picLocks noChangeAspect="1"/>
          </p:cNvPicPr>
          <p:nvPr/>
        </p:nvPicPr>
        <p:blipFill>
          <a:blip r:embed="rId2"/>
          <a:stretch>
            <a:fillRect/>
          </a:stretch>
        </p:blipFill>
        <p:spPr>
          <a:xfrm>
            <a:off x="3751580" y="1009015"/>
            <a:ext cx="4209415" cy="5088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56310" y="2366010"/>
            <a:ext cx="10517505" cy="1438910"/>
          </a:xfrm>
          <a:prstGeom prst="rect">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56945" y="1064260"/>
            <a:ext cx="10127615" cy="1301750"/>
          </a:xfrm>
          <a:prstGeom prst="rect">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56786" y="473086"/>
            <a:ext cx="1808480" cy="583565"/>
          </a:xfrm>
          <a:prstGeom prst="rect">
            <a:avLst/>
          </a:prstGeom>
          <a:noFill/>
        </p:spPr>
        <p:txBody>
          <a:bodyPr wrap="none" rtlCol="0">
            <a:spAutoFit/>
          </a:bodyPr>
          <a:lstStyle/>
          <a:p>
            <a:pPr algn="l"/>
            <a:r>
              <a:rPr lang="zh-CN" sz="3200" b="1" dirty="0">
                <a:solidFill>
                  <a:srgbClr val="7188A8"/>
                </a:solidFill>
                <a:cs typeface="+mn-ea"/>
                <a:sym typeface="+mn-lt"/>
              </a:rPr>
              <a:t>数据字典</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1043940" y="1211580"/>
            <a:ext cx="3989070" cy="1154430"/>
          </a:xfrm>
          <a:prstGeom prst="rect">
            <a:avLst/>
          </a:prstGeom>
        </p:spPr>
      </p:pic>
      <p:pic>
        <p:nvPicPr>
          <p:cNvPr id="3" name="图片 2"/>
          <p:cNvPicPr>
            <a:picLocks noChangeAspect="1"/>
          </p:cNvPicPr>
          <p:nvPr/>
        </p:nvPicPr>
        <p:blipFill>
          <a:blip r:embed="rId3"/>
          <a:stretch>
            <a:fillRect/>
          </a:stretch>
        </p:blipFill>
        <p:spPr>
          <a:xfrm>
            <a:off x="6082665" y="1219835"/>
            <a:ext cx="3000375" cy="990600"/>
          </a:xfrm>
          <a:prstGeom prst="rect">
            <a:avLst/>
          </a:prstGeom>
        </p:spPr>
      </p:pic>
      <p:pic>
        <p:nvPicPr>
          <p:cNvPr id="4" name="图片 3"/>
          <p:cNvPicPr>
            <a:picLocks noChangeAspect="1"/>
          </p:cNvPicPr>
          <p:nvPr/>
        </p:nvPicPr>
        <p:blipFill>
          <a:blip r:embed="rId4"/>
          <a:stretch>
            <a:fillRect/>
          </a:stretch>
        </p:blipFill>
        <p:spPr>
          <a:xfrm>
            <a:off x="1043940" y="2479675"/>
            <a:ext cx="5038725" cy="933450"/>
          </a:xfrm>
          <a:prstGeom prst="rect">
            <a:avLst/>
          </a:prstGeom>
        </p:spPr>
      </p:pic>
      <p:pic>
        <p:nvPicPr>
          <p:cNvPr id="5" name="图片 4"/>
          <p:cNvPicPr>
            <a:picLocks noChangeAspect="1"/>
          </p:cNvPicPr>
          <p:nvPr/>
        </p:nvPicPr>
        <p:blipFill>
          <a:blip r:embed="rId5"/>
          <a:stretch>
            <a:fillRect/>
          </a:stretch>
        </p:blipFill>
        <p:spPr>
          <a:xfrm>
            <a:off x="7110730" y="2500630"/>
            <a:ext cx="3352800" cy="1076325"/>
          </a:xfrm>
          <a:prstGeom prst="rect">
            <a:avLst/>
          </a:prstGeom>
        </p:spPr>
      </p:pic>
      <p:sp>
        <p:nvSpPr>
          <p:cNvPr id="6" name="矩形 5"/>
          <p:cNvSpPr/>
          <p:nvPr/>
        </p:nvSpPr>
        <p:spPr>
          <a:xfrm>
            <a:off x="4935220" y="1252855"/>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6"/>
          <a:stretch>
            <a:fillRect/>
          </a:stretch>
        </p:blipFill>
        <p:spPr>
          <a:xfrm>
            <a:off x="956945" y="3940175"/>
            <a:ext cx="3476625" cy="1009650"/>
          </a:xfrm>
          <a:prstGeom prst="rect">
            <a:avLst/>
          </a:prstGeom>
        </p:spPr>
      </p:pic>
      <p:pic>
        <p:nvPicPr>
          <p:cNvPr id="11" name="图片 10"/>
          <p:cNvPicPr>
            <a:picLocks noChangeAspect="1"/>
          </p:cNvPicPr>
          <p:nvPr/>
        </p:nvPicPr>
        <p:blipFill>
          <a:blip r:embed="rId7"/>
          <a:stretch>
            <a:fillRect/>
          </a:stretch>
        </p:blipFill>
        <p:spPr>
          <a:xfrm>
            <a:off x="4405630" y="3940175"/>
            <a:ext cx="3619500" cy="1133475"/>
          </a:xfrm>
          <a:prstGeom prst="rect">
            <a:avLst/>
          </a:prstGeom>
        </p:spPr>
      </p:pic>
      <p:pic>
        <p:nvPicPr>
          <p:cNvPr id="12" name="图片 11"/>
          <p:cNvPicPr>
            <a:picLocks noChangeAspect="1"/>
          </p:cNvPicPr>
          <p:nvPr/>
        </p:nvPicPr>
        <p:blipFill>
          <a:blip r:embed="rId8"/>
          <a:stretch>
            <a:fillRect/>
          </a:stretch>
        </p:blipFill>
        <p:spPr>
          <a:xfrm>
            <a:off x="7807325" y="3873500"/>
            <a:ext cx="3667125" cy="1143000"/>
          </a:xfrm>
          <a:prstGeom prst="rect">
            <a:avLst/>
          </a:prstGeom>
        </p:spPr>
      </p:pic>
      <p:pic>
        <p:nvPicPr>
          <p:cNvPr id="13" name="图片 12"/>
          <p:cNvPicPr>
            <a:picLocks noChangeAspect="1"/>
          </p:cNvPicPr>
          <p:nvPr/>
        </p:nvPicPr>
        <p:blipFill>
          <a:blip r:embed="rId9"/>
          <a:stretch>
            <a:fillRect/>
          </a:stretch>
        </p:blipFill>
        <p:spPr>
          <a:xfrm>
            <a:off x="956945" y="4949825"/>
            <a:ext cx="2714625" cy="1171575"/>
          </a:xfrm>
          <a:prstGeom prst="rect">
            <a:avLst/>
          </a:prstGeom>
        </p:spPr>
      </p:pic>
      <p:pic>
        <p:nvPicPr>
          <p:cNvPr id="15" name="图片 14"/>
          <p:cNvPicPr>
            <a:picLocks noChangeAspect="1"/>
          </p:cNvPicPr>
          <p:nvPr/>
        </p:nvPicPr>
        <p:blipFill>
          <a:blip r:embed="rId10"/>
          <a:stretch>
            <a:fillRect/>
          </a:stretch>
        </p:blipFill>
        <p:spPr>
          <a:xfrm>
            <a:off x="4433570" y="5154295"/>
            <a:ext cx="3867150" cy="952500"/>
          </a:xfrm>
          <a:prstGeom prst="rect">
            <a:avLst/>
          </a:prstGeom>
        </p:spPr>
      </p:pic>
      <p:pic>
        <p:nvPicPr>
          <p:cNvPr id="17" name="图片 16"/>
          <p:cNvPicPr>
            <a:picLocks noChangeAspect="1"/>
          </p:cNvPicPr>
          <p:nvPr/>
        </p:nvPicPr>
        <p:blipFill>
          <a:blip r:embed="rId11"/>
          <a:stretch>
            <a:fillRect/>
          </a:stretch>
        </p:blipFill>
        <p:spPr>
          <a:xfrm>
            <a:off x="8348980" y="5168900"/>
            <a:ext cx="2114550" cy="923925"/>
          </a:xfrm>
          <a:prstGeom prst="rect">
            <a:avLst/>
          </a:prstGeom>
        </p:spPr>
      </p:pic>
      <p:sp>
        <p:nvSpPr>
          <p:cNvPr id="18" name="矩形 17"/>
          <p:cNvSpPr/>
          <p:nvPr/>
        </p:nvSpPr>
        <p:spPr>
          <a:xfrm>
            <a:off x="956945" y="3804920"/>
            <a:ext cx="10517505" cy="1280795"/>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56945" y="5073650"/>
            <a:ext cx="10517505" cy="1280795"/>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94330" y="1901757"/>
            <a:ext cx="3602071" cy="2251006"/>
            <a:chOff x="4359011" y="2039833"/>
            <a:chExt cx="3602071" cy="2251006"/>
          </a:xfrm>
        </p:grpSpPr>
        <p:sp>
          <p:nvSpPr>
            <p:cNvPr id="10" name="矩形 9"/>
            <p:cNvSpPr/>
            <p:nvPr/>
          </p:nvSpPr>
          <p:spPr>
            <a:xfrm>
              <a:off x="4359011" y="3522489"/>
              <a:ext cx="3602071" cy="76835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合格性规定</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02</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1723549" cy="461665"/>
              </a:xfrm>
              <a:prstGeom prst="rect">
                <a:avLst/>
              </a:prstGeom>
              <a:noFill/>
            </p:spPr>
            <p:txBody>
              <a:bodyPr wrap="none" rtlCol="0">
                <a:spAutoFit/>
              </a:bodyPr>
              <a:lstStyle/>
              <a:p>
                <a:r>
                  <a:rPr lang="zh-CN" altLang="en-US" sz="2400" b="1" dirty="0">
                    <a:solidFill>
                      <a:srgbClr val="7188A8"/>
                    </a:solidFill>
                    <a:cs typeface="+mn-ea"/>
                    <a:sym typeface="+mn-lt"/>
                  </a:rPr>
                  <a:t>合格性规定</a:t>
                </a:r>
              </a:p>
            </p:txBody>
          </p:sp>
          <p:sp>
            <p:nvSpPr>
              <p:cNvPr id="6" name="矩形 5"/>
              <p:cNvSpPr/>
              <p:nvPr/>
            </p:nvSpPr>
            <p:spPr>
              <a:xfrm>
                <a:off x="576733" y="804263"/>
                <a:ext cx="3968144" cy="253916"/>
              </a:xfrm>
              <a:prstGeom prst="rect">
                <a:avLst/>
              </a:prstGeom>
            </p:spPr>
            <p:txBody>
              <a:bodyPr wrap="square">
                <a:spAutoFit/>
              </a:bodyPr>
              <a:lstStyle/>
              <a:p>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94965" y="1901757"/>
            <a:ext cx="3602071" cy="1857941"/>
            <a:chOff x="4359646" y="2039833"/>
            <a:chExt cx="3602071" cy="1857941"/>
          </a:xfrm>
        </p:grpSpPr>
        <p:sp>
          <p:nvSpPr>
            <p:cNvPr id="10" name="矩形 9"/>
            <p:cNvSpPr/>
            <p:nvPr/>
          </p:nvSpPr>
          <p:spPr>
            <a:xfrm>
              <a:off x="4359646" y="3129424"/>
              <a:ext cx="3602071" cy="76835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会议记录</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03</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1626750" cy="571960"/>
            <a:chOff x="334963" y="455941"/>
            <a:chExt cx="1626750" cy="571960"/>
          </a:xfrm>
        </p:grpSpPr>
        <p:sp>
          <p:nvSpPr>
            <p:cNvPr id="5" name="文本框 4"/>
            <p:cNvSpPr txBox="1"/>
            <p:nvPr/>
          </p:nvSpPr>
          <p:spPr>
            <a:xfrm>
              <a:off x="545941" y="455941"/>
              <a:ext cx="1415772" cy="461665"/>
            </a:xfrm>
            <a:prstGeom prst="rect">
              <a:avLst/>
            </a:prstGeom>
            <a:noFill/>
          </p:spPr>
          <p:txBody>
            <a:bodyPr wrap="none" rtlCol="0">
              <a:spAutoFit/>
            </a:bodyPr>
            <a:lstStyle/>
            <a:p>
              <a:r>
                <a:rPr lang="zh-CN" altLang="en-US" sz="2400" b="1" dirty="0">
                  <a:solidFill>
                    <a:srgbClr val="7188A8"/>
                  </a:solidFill>
                  <a:cs typeface="+mn-ea"/>
                  <a:sym typeface="+mn-lt"/>
                </a:rPr>
                <a:t>会议记录</a:t>
              </a:r>
            </a:p>
          </p:txBody>
        </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29" name="图片 28">
            <a:extLst>
              <a:ext uri="{FF2B5EF4-FFF2-40B4-BE49-F238E27FC236}">
                <a16:creationId xmlns:a16="http://schemas.microsoft.com/office/drawing/2014/main" id="{A7A8F1DB-96E2-4C88-9976-2E4BA7065C9E}"/>
              </a:ext>
            </a:extLst>
          </p:cNvPr>
          <p:cNvPicPr>
            <a:picLocks noChangeAspect="1"/>
          </p:cNvPicPr>
          <p:nvPr/>
        </p:nvPicPr>
        <p:blipFill>
          <a:blip r:embed="rId2"/>
          <a:stretch>
            <a:fillRect/>
          </a:stretch>
        </p:blipFill>
        <p:spPr>
          <a:xfrm>
            <a:off x="3055639" y="455941"/>
            <a:ext cx="5774597" cy="584105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1626750" cy="571960"/>
            <a:chOff x="334963" y="455941"/>
            <a:chExt cx="1626750" cy="571960"/>
          </a:xfrm>
        </p:grpSpPr>
        <p:sp>
          <p:nvSpPr>
            <p:cNvPr id="5" name="文本框 4"/>
            <p:cNvSpPr txBox="1"/>
            <p:nvPr/>
          </p:nvSpPr>
          <p:spPr>
            <a:xfrm>
              <a:off x="545941" y="455941"/>
              <a:ext cx="1415772" cy="461665"/>
            </a:xfrm>
            <a:prstGeom prst="rect">
              <a:avLst/>
            </a:prstGeom>
            <a:noFill/>
          </p:spPr>
          <p:txBody>
            <a:bodyPr wrap="none" rtlCol="0">
              <a:spAutoFit/>
            </a:bodyPr>
            <a:lstStyle/>
            <a:p>
              <a:r>
                <a:rPr lang="zh-CN" altLang="en-US" sz="2400" b="1" dirty="0">
                  <a:solidFill>
                    <a:srgbClr val="7188A8"/>
                  </a:solidFill>
                  <a:cs typeface="+mn-ea"/>
                  <a:sym typeface="+mn-lt"/>
                </a:rPr>
                <a:t>会议记录</a:t>
              </a:r>
            </a:p>
          </p:txBody>
        </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3" name="图片 2">
            <a:extLst>
              <a:ext uri="{FF2B5EF4-FFF2-40B4-BE49-F238E27FC236}">
                <a16:creationId xmlns:a16="http://schemas.microsoft.com/office/drawing/2014/main" id="{5DCB6467-722B-4EDE-8375-77B8618CAC85}"/>
              </a:ext>
            </a:extLst>
          </p:cNvPr>
          <p:cNvPicPr>
            <a:picLocks noChangeAspect="1"/>
          </p:cNvPicPr>
          <p:nvPr/>
        </p:nvPicPr>
        <p:blipFill>
          <a:blip r:embed="rId2"/>
          <a:stretch>
            <a:fillRect/>
          </a:stretch>
        </p:blipFill>
        <p:spPr>
          <a:xfrm>
            <a:off x="3314052" y="587188"/>
            <a:ext cx="5563895" cy="5683624"/>
          </a:xfrm>
          <a:prstGeom prst="rect">
            <a:avLst/>
          </a:prstGeom>
        </p:spPr>
      </p:pic>
    </p:spTree>
    <p:extLst>
      <p:ext uri="{BB962C8B-B14F-4D97-AF65-F5344CB8AC3E}">
        <p14:creationId xmlns:p14="http://schemas.microsoft.com/office/powerpoint/2010/main" val="391413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299075" y="1630680"/>
            <a:ext cx="5540375" cy="4154170"/>
          </a:xfrm>
          <a:prstGeom prst="rect">
            <a:avLst/>
          </a:prstGeom>
          <a:noFill/>
          <a:ln w="9525">
            <a:noFill/>
          </a:ln>
        </p:spPr>
        <p:txBody>
          <a:bodyPr wrap="square">
            <a:spAutoFit/>
          </a:bodyPr>
          <a:lstStyle/>
          <a:p>
            <a:pPr indent="276225"/>
            <a:r>
              <a:rPr lang="en-US" altLang="zh-CN" sz="2400" b="0">
                <a:ln/>
                <a:solidFill>
                  <a:schemeClr val="tx2"/>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    </a:t>
            </a:r>
            <a:r>
              <a:rPr lang="zh-CN" sz="2400" b="0">
                <a:ln/>
                <a:solidFill>
                  <a:schemeClr val="tx2"/>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该需求规格说明书文档对《基于微信开发者工具开发的飞翔的小鸟游戏》软件做了全面细致的用户需求分析，着重参考了几个关键用户和当然用户的意见。明确了要开发的软件应具有的功能，界面设计与性能等等，使系统分析人员能够清楚地了解用户的需求，并在次基础上进一步提出概要设计说明书和完成后续的开发与设计工作。</a:t>
            </a:r>
          </a:p>
          <a:p>
            <a:pPr indent="276225"/>
            <a:r>
              <a:rPr lang="zh-CN" sz="2400" b="0">
                <a:ln/>
                <a:solidFill>
                  <a:schemeClr val="tx2"/>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rPr>
              <a:t>         本书的预期读者为评审组成员，项目组成员，当然用户和关键用户组</a:t>
            </a:r>
            <a:endParaRPr lang="zh-CN" altLang="en-US" sz="2400" b="0">
              <a:ln/>
              <a:solidFill>
                <a:schemeClr val="tx2"/>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endParaRPr>
          </a:p>
        </p:txBody>
      </p:sp>
      <p:sp>
        <p:nvSpPr>
          <p:cNvPr id="5" name="文本框 4"/>
          <p:cNvSpPr txBox="1"/>
          <p:nvPr/>
        </p:nvSpPr>
        <p:spPr>
          <a:xfrm>
            <a:off x="804863" y="373391"/>
            <a:ext cx="3761105" cy="768350"/>
          </a:xfrm>
          <a:prstGeom prst="rect">
            <a:avLst/>
          </a:prstGeom>
          <a:noFill/>
        </p:spPr>
        <p:txBody>
          <a:bodyPr wrap="square" rtlCol="0">
            <a:spAutoFit/>
          </a:bodyPr>
          <a:lstStyle/>
          <a:p>
            <a:r>
              <a:rPr lang="zh-CN" altLang="en-US" sz="4400" b="1" dirty="0">
                <a:solidFill>
                  <a:srgbClr val="7188A8"/>
                </a:solidFill>
                <a:cs typeface="+mn-ea"/>
                <a:sym typeface="+mn-lt"/>
              </a:rPr>
              <a:t>概述</a:t>
            </a:r>
          </a:p>
        </p:txBody>
      </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 name="矩形 1"/>
          <p:cNvSpPr/>
          <p:nvPr/>
        </p:nvSpPr>
        <p:spPr>
          <a:xfrm>
            <a:off x="1736216" y="2064118"/>
            <a:ext cx="2521478" cy="29917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FCFCF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204078"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30282" y="1901757"/>
            <a:ext cx="3731437" cy="2144743"/>
            <a:chOff x="4294963" y="2039833"/>
            <a:chExt cx="3731437" cy="2144743"/>
          </a:xfrm>
        </p:grpSpPr>
        <p:sp>
          <p:nvSpPr>
            <p:cNvPr id="10" name="矩形 9"/>
            <p:cNvSpPr/>
            <p:nvPr/>
          </p:nvSpPr>
          <p:spPr>
            <a:xfrm>
              <a:off x="4359646" y="3129424"/>
              <a:ext cx="3602071" cy="76835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绩效评价</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04</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sp>
          <p:nvSpPr>
            <p:cNvPr id="12" name="文本框 11"/>
            <p:cNvSpPr txBox="1"/>
            <p:nvPr/>
          </p:nvSpPr>
          <p:spPr>
            <a:xfrm>
              <a:off x="4294963" y="3816276"/>
              <a:ext cx="3731437"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1626750" cy="571960"/>
            <a:chOff x="334963" y="455941"/>
            <a:chExt cx="1626750" cy="571960"/>
          </a:xfrm>
        </p:grpSpPr>
        <p:sp>
          <p:nvSpPr>
            <p:cNvPr id="5" name="文本框 4"/>
            <p:cNvSpPr txBox="1"/>
            <p:nvPr/>
          </p:nvSpPr>
          <p:spPr>
            <a:xfrm>
              <a:off x="545941" y="455941"/>
              <a:ext cx="1415772" cy="461665"/>
            </a:xfrm>
            <a:prstGeom prst="rect">
              <a:avLst/>
            </a:prstGeom>
            <a:noFill/>
          </p:spPr>
          <p:txBody>
            <a:bodyPr wrap="none" rtlCol="0">
              <a:spAutoFit/>
            </a:bodyPr>
            <a:lstStyle/>
            <a:p>
              <a:r>
                <a:rPr lang="zh-CN" altLang="en-US" sz="2400" b="1" dirty="0">
                  <a:solidFill>
                    <a:srgbClr val="7188A8"/>
                  </a:solidFill>
                  <a:cs typeface="+mn-ea"/>
                  <a:sym typeface="+mn-lt"/>
                </a:rPr>
                <a:t>小组评价</a:t>
              </a:r>
            </a:p>
          </p:txBody>
        </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6" name="Oval 9">
            <a:extLst>
              <a:ext uri="{FF2B5EF4-FFF2-40B4-BE49-F238E27FC236}">
                <a16:creationId xmlns:a16="http://schemas.microsoft.com/office/drawing/2014/main" id="{045C4D63-73F6-4756-9601-4ACF9A122AAF}"/>
              </a:ext>
            </a:extLst>
          </p:cNvPr>
          <p:cNvSpPr/>
          <p:nvPr/>
        </p:nvSpPr>
        <p:spPr>
          <a:xfrm>
            <a:off x="1218061" y="1423513"/>
            <a:ext cx="382235" cy="381658"/>
          </a:xfrm>
          <a:custGeom>
            <a:avLst/>
            <a:gdLst>
              <a:gd name="T0" fmla="*/ 3060 w 6120"/>
              <a:gd name="T1" fmla="*/ 0 h 6120"/>
              <a:gd name="T2" fmla="*/ 0 w 6120"/>
              <a:gd name="T3" fmla="*/ 3060 h 6120"/>
              <a:gd name="T4" fmla="*/ 3060 w 6120"/>
              <a:gd name="T5" fmla="*/ 6120 h 6120"/>
              <a:gd name="T6" fmla="*/ 6120 w 6120"/>
              <a:gd name="T7" fmla="*/ 3060 h 6120"/>
              <a:gd name="T8" fmla="*/ 3060 w 6120"/>
              <a:gd name="T9" fmla="*/ 0 h 6120"/>
              <a:gd name="T10" fmla="*/ 4635 w 6120"/>
              <a:gd name="T11" fmla="*/ 4862 h 6120"/>
              <a:gd name="T12" fmla="*/ 3060 w 6120"/>
              <a:gd name="T13" fmla="*/ 5453 h 6120"/>
              <a:gd name="T14" fmla="*/ 1486 w 6120"/>
              <a:gd name="T15" fmla="*/ 4862 h 6120"/>
              <a:gd name="T16" fmla="*/ 1416 w 6120"/>
              <a:gd name="T17" fmla="*/ 4655 h 6120"/>
              <a:gd name="T18" fmla="*/ 2632 w 6120"/>
              <a:gd name="T19" fmla="*/ 3147 h 6120"/>
              <a:gd name="T20" fmla="*/ 2107 w 6120"/>
              <a:gd name="T21" fmla="*/ 2147 h 6120"/>
              <a:gd name="T22" fmla="*/ 3060 w 6120"/>
              <a:gd name="T23" fmla="*/ 1027 h 6120"/>
              <a:gd name="T24" fmla="*/ 4013 w 6120"/>
              <a:gd name="T25" fmla="*/ 2147 h 6120"/>
              <a:gd name="T26" fmla="*/ 3488 w 6120"/>
              <a:gd name="T27" fmla="*/ 3147 h 6120"/>
              <a:gd name="T28" fmla="*/ 4705 w 6120"/>
              <a:gd name="T29" fmla="*/ 4654 h 6120"/>
              <a:gd name="T30" fmla="*/ 4635 w 6120"/>
              <a:gd name="T31" fmla="*/ 4862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20" h="6120">
                <a:moveTo>
                  <a:pt x="3060" y="0"/>
                </a:moveTo>
                <a:cubicBezTo>
                  <a:pt x="1367" y="0"/>
                  <a:pt x="0" y="1371"/>
                  <a:pt x="0" y="3060"/>
                </a:cubicBezTo>
                <a:cubicBezTo>
                  <a:pt x="0" y="4751"/>
                  <a:pt x="1370" y="6120"/>
                  <a:pt x="3060" y="6120"/>
                </a:cubicBezTo>
                <a:cubicBezTo>
                  <a:pt x="4758" y="6120"/>
                  <a:pt x="6120" y="4744"/>
                  <a:pt x="6120" y="3060"/>
                </a:cubicBezTo>
                <a:cubicBezTo>
                  <a:pt x="6120" y="1367"/>
                  <a:pt x="4748" y="0"/>
                  <a:pt x="3060" y="0"/>
                </a:cubicBezTo>
                <a:close/>
                <a:moveTo>
                  <a:pt x="4635" y="4862"/>
                </a:moveTo>
                <a:cubicBezTo>
                  <a:pt x="4198" y="5245"/>
                  <a:pt x="3645" y="5453"/>
                  <a:pt x="3060" y="5453"/>
                </a:cubicBezTo>
                <a:cubicBezTo>
                  <a:pt x="2475" y="5453"/>
                  <a:pt x="1922" y="5245"/>
                  <a:pt x="1486" y="4862"/>
                </a:cubicBezTo>
                <a:cubicBezTo>
                  <a:pt x="1427" y="4811"/>
                  <a:pt x="1400" y="4731"/>
                  <a:pt x="1416" y="4655"/>
                </a:cubicBezTo>
                <a:cubicBezTo>
                  <a:pt x="1566" y="3919"/>
                  <a:pt x="2035" y="3338"/>
                  <a:pt x="2632" y="3147"/>
                </a:cubicBezTo>
                <a:cubicBezTo>
                  <a:pt x="2320" y="2963"/>
                  <a:pt x="2107" y="2584"/>
                  <a:pt x="2107" y="2147"/>
                </a:cubicBezTo>
                <a:cubicBezTo>
                  <a:pt x="2107" y="1528"/>
                  <a:pt x="2533" y="1027"/>
                  <a:pt x="3060" y="1027"/>
                </a:cubicBezTo>
                <a:cubicBezTo>
                  <a:pt x="3587" y="1027"/>
                  <a:pt x="4013" y="1528"/>
                  <a:pt x="4013" y="2147"/>
                </a:cubicBezTo>
                <a:cubicBezTo>
                  <a:pt x="4013" y="2584"/>
                  <a:pt x="3800" y="2963"/>
                  <a:pt x="3488" y="3147"/>
                </a:cubicBezTo>
                <a:cubicBezTo>
                  <a:pt x="4085" y="3338"/>
                  <a:pt x="4554" y="3918"/>
                  <a:pt x="4705" y="4654"/>
                </a:cubicBezTo>
                <a:cubicBezTo>
                  <a:pt x="4720" y="4731"/>
                  <a:pt x="4694" y="4811"/>
                  <a:pt x="4635" y="48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 name="Oval 9">
            <a:extLst>
              <a:ext uri="{FF2B5EF4-FFF2-40B4-BE49-F238E27FC236}">
                <a16:creationId xmlns:a16="http://schemas.microsoft.com/office/drawing/2014/main" id="{F540F823-370D-4CCD-9702-11BA19DA74D2}"/>
              </a:ext>
            </a:extLst>
          </p:cNvPr>
          <p:cNvSpPr/>
          <p:nvPr/>
        </p:nvSpPr>
        <p:spPr>
          <a:xfrm>
            <a:off x="1598101" y="1743912"/>
            <a:ext cx="382235" cy="381658"/>
          </a:xfrm>
          <a:custGeom>
            <a:avLst/>
            <a:gdLst>
              <a:gd name="T0" fmla="*/ 3060 w 6120"/>
              <a:gd name="T1" fmla="*/ 0 h 6120"/>
              <a:gd name="T2" fmla="*/ 0 w 6120"/>
              <a:gd name="T3" fmla="*/ 3060 h 6120"/>
              <a:gd name="T4" fmla="*/ 3060 w 6120"/>
              <a:gd name="T5" fmla="*/ 6120 h 6120"/>
              <a:gd name="T6" fmla="*/ 6120 w 6120"/>
              <a:gd name="T7" fmla="*/ 3060 h 6120"/>
              <a:gd name="T8" fmla="*/ 3060 w 6120"/>
              <a:gd name="T9" fmla="*/ 0 h 6120"/>
              <a:gd name="T10" fmla="*/ 4635 w 6120"/>
              <a:gd name="T11" fmla="*/ 4862 h 6120"/>
              <a:gd name="T12" fmla="*/ 3060 w 6120"/>
              <a:gd name="T13" fmla="*/ 5453 h 6120"/>
              <a:gd name="T14" fmla="*/ 1486 w 6120"/>
              <a:gd name="T15" fmla="*/ 4862 h 6120"/>
              <a:gd name="T16" fmla="*/ 1416 w 6120"/>
              <a:gd name="T17" fmla="*/ 4655 h 6120"/>
              <a:gd name="T18" fmla="*/ 2632 w 6120"/>
              <a:gd name="T19" fmla="*/ 3147 h 6120"/>
              <a:gd name="T20" fmla="*/ 2107 w 6120"/>
              <a:gd name="T21" fmla="*/ 2147 h 6120"/>
              <a:gd name="T22" fmla="*/ 3060 w 6120"/>
              <a:gd name="T23" fmla="*/ 1027 h 6120"/>
              <a:gd name="T24" fmla="*/ 4013 w 6120"/>
              <a:gd name="T25" fmla="*/ 2147 h 6120"/>
              <a:gd name="T26" fmla="*/ 3488 w 6120"/>
              <a:gd name="T27" fmla="*/ 3147 h 6120"/>
              <a:gd name="T28" fmla="*/ 4705 w 6120"/>
              <a:gd name="T29" fmla="*/ 4654 h 6120"/>
              <a:gd name="T30" fmla="*/ 4635 w 6120"/>
              <a:gd name="T31" fmla="*/ 4862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20" h="6120">
                <a:moveTo>
                  <a:pt x="3060" y="0"/>
                </a:moveTo>
                <a:cubicBezTo>
                  <a:pt x="1367" y="0"/>
                  <a:pt x="0" y="1371"/>
                  <a:pt x="0" y="3060"/>
                </a:cubicBezTo>
                <a:cubicBezTo>
                  <a:pt x="0" y="4751"/>
                  <a:pt x="1370" y="6120"/>
                  <a:pt x="3060" y="6120"/>
                </a:cubicBezTo>
                <a:cubicBezTo>
                  <a:pt x="4758" y="6120"/>
                  <a:pt x="6120" y="4744"/>
                  <a:pt x="6120" y="3060"/>
                </a:cubicBezTo>
                <a:cubicBezTo>
                  <a:pt x="6120" y="1367"/>
                  <a:pt x="4748" y="0"/>
                  <a:pt x="3060" y="0"/>
                </a:cubicBezTo>
                <a:close/>
                <a:moveTo>
                  <a:pt x="4635" y="4862"/>
                </a:moveTo>
                <a:cubicBezTo>
                  <a:pt x="4198" y="5245"/>
                  <a:pt x="3645" y="5453"/>
                  <a:pt x="3060" y="5453"/>
                </a:cubicBezTo>
                <a:cubicBezTo>
                  <a:pt x="2475" y="5453"/>
                  <a:pt x="1922" y="5245"/>
                  <a:pt x="1486" y="4862"/>
                </a:cubicBezTo>
                <a:cubicBezTo>
                  <a:pt x="1427" y="4811"/>
                  <a:pt x="1400" y="4731"/>
                  <a:pt x="1416" y="4655"/>
                </a:cubicBezTo>
                <a:cubicBezTo>
                  <a:pt x="1566" y="3919"/>
                  <a:pt x="2035" y="3338"/>
                  <a:pt x="2632" y="3147"/>
                </a:cubicBezTo>
                <a:cubicBezTo>
                  <a:pt x="2320" y="2963"/>
                  <a:pt x="2107" y="2584"/>
                  <a:pt x="2107" y="2147"/>
                </a:cubicBezTo>
                <a:cubicBezTo>
                  <a:pt x="2107" y="1528"/>
                  <a:pt x="2533" y="1027"/>
                  <a:pt x="3060" y="1027"/>
                </a:cubicBezTo>
                <a:cubicBezTo>
                  <a:pt x="3587" y="1027"/>
                  <a:pt x="4013" y="1528"/>
                  <a:pt x="4013" y="2147"/>
                </a:cubicBezTo>
                <a:cubicBezTo>
                  <a:pt x="4013" y="2584"/>
                  <a:pt x="3800" y="2963"/>
                  <a:pt x="3488" y="3147"/>
                </a:cubicBezTo>
                <a:cubicBezTo>
                  <a:pt x="4085" y="3338"/>
                  <a:pt x="4554" y="3918"/>
                  <a:pt x="4705" y="4654"/>
                </a:cubicBezTo>
                <a:cubicBezTo>
                  <a:pt x="4720" y="4731"/>
                  <a:pt x="4694" y="4811"/>
                  <a:pt x="4635" y="48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六边形 7">
            <a:extLst>
              <a:ext uri="{FF2B5EF4-FFF2-40B4-BE49-F238E27FC236}">
                <a16:creationId xmlns:a16="http://schemas.microsoft.com/office/drawing/2014/main" id="{41A0878A-C18D-4F96-9657-6500FB5ACAFE}"/>
              </a:ext>
            </a:extLst>
          </p:cNvPr>
          <p:cNvSpPr/>
          <p:nvPr/>
        </p:nvSpPr>
        <p:spPr>
          <a:xfrm rot="5400000">
            <a:off x="1075193" y="2608783"/>
            <a:ext cx="1260000" cy="1260000"/>
          </a:xfrm>
          <a:prstGeom prst="hexagon">
            <a:avLst/>
          </a:prstGeom>
          <a:solidFill>
            <a:srgbClr val="66B5C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陈骁</a:t>
            </a:r>
            <a:endParaRPr lang="zh-CN" altLang="en-US" dirty="0"/>
          </a:p>
        </p:txBody>
      </p:sp>
      <p:sp>
        <p:nvSpPr>
          <p:cNvPr id="9" name="矩形 8">
            <a:extLst>
              <a:ext uri="{FF2B5EF4-FFF2-40B4-BE49-F238E27FC236}">
                <a16:creationId xmlns:a16="http://schemas.microsoft.com/office/drawing/2014/main" id="{4DA0CEB0-2CB0-4C1B-88C4-017BEAA16B74}"/>
              </a:ext>
            </a:extLst>
          </p:cNvPr>
          <p:cNvSpPr/>
          <p:nvPr/>
        </p:nvSpPr>
        <p:spPr>
          <a:xfrm>
            <a:off x="2771236" y="1156995"/>
            <a:ext cx="5995670" cy="1076960"/>
          </a:xfrm>
          <a:prstGeom prst="rect">
            <a:avLst/>
          </a:prstGeom>
          <a:solidFill>
            <a:srgbClr val="7DC3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评分：</a:t>
            </a:r>
            <a:r>
              <a:rPr lang="en-US" altLang="zh-CN" dirty="0"/>
              <a:t>9.1</a:t>
            </a:r>
            <a:r>
              <a:rPr lang="zh-CN" altLang="en-US" dirty="0"/>
              <a:t>分</a:t>
            </a:r>
          </a:p>
        </p:txBody>
      </p:sp>
      <p:sp>
        <p:nvSpPr>
          <p:cNvPr id="10" name="矩形 9">
            <a:extLst>
              <a:ext uri="{FF2B5EF4-FFF2-40B4-BE49-F238E27FC236}">
                <a16:creationId xmlns:a16="http://schemas.microsoft.com/office/drawing/2014/main" id="{1736A4EF-D16F-42BF-A9B5-B76057C65749}"/>
              </a:ext>
            </a:extLst>
          </p:cNvPr>
          <p:cNvSpPr/>
          <p:nvPr/>
        </p:nvSpPr>
        <p:spPr>
          <a:xfrm>
            <a:off x="2771236" y="2793916"/>
            <a:ext cx="5995670" cy="1076960"/>
          </a:xfrm>
          <a:prstGeom prst="rect">
            <a:avLst/>
          </a:prstGeom>
          <a:solidFill>
            <a:srgbClr val="7DC3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评分：</a:t>
            </a:r>
            <a:r>
              <a:rPr lang="en-US" altLang="zh-CN" dirty="0"/>
              <a:t>9.3</a:t>
            </a:r>
            <a:r>
              <a:rPr lang="zh-CN" altLang="en-US" dirty="0"/>
              <a:t>分</a:t>
            </a:r>
          </a:p>
        </p:txBody>
      </p:sp>
      <p:sp>
        <p:nvSpPr>
          <p:cNvPr id="11" name="矩形 10">
            <a:extLst>
              <a:ext uri="{FF2B5EF4-FFF2-40B4-BE49-F238E27FC236}">
                <a16:creationId xmlns:a16="http://schemas.microsoft.com/office/drawing/2014/main" id="{DA78248B-BD0A-499B-9EE2-F2C73DD54D1F}"/>
              </a:ext>
            </a:extLst>
          </p:cNvPr>
          <p:cNvSpPr/>
          <p:nvPr/>
        </p:nvSpPr>
        <p:spPr>
          <a:xfrm>
            <a:off x="2771236" y="4345338"/>
            <a:ext cx="5995670" cy="1076960"/>
          </a:xfrm>
          <a:prstGeom prst="rect">
            <a:avLst/>
          </a:prstGeom>
          <a:solidFill>
            <a:srgbClr val="7DC3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评分：</a:t>
            </a:r>
            <a:r>
              <a:rPr lang="en-US" altLang="zh-CN" dirty="0"/>
              <a:t>9.2</a:t>
            </a:r>
            <a:r>
              <a:rPr lang="zh-CN" altLang="en-US" dirty="0"/>
              <a:t>分</a:t>
            </a:r>
          </a:p>
        </p:txBody>
      </p:sp>
      <p:sp>
        <p:nvSpPr>
          <p:cNvPr id="12" name="六边形 11">
            <a:extLst>
              <a:ext uri="{FF2B5EF4-FFF2-40B4-BE49-F238E27FC236}">
                <a16:creationId xmlns:a16="http://schemas.microsoft.com/office/drawing/2014/main" id="{212DB520-CF03-42C4-8842-8AC7A2822BA9}"/>
              </a:ext>
            </a:extLst>
          </p:cNvPr>
          <p:cNvSpPr/>
          <p:nvPr/>
        </p:nvSpPr>
        <p:spPr>
          <a:xfrm rot="5400000">
            <a:off x="1051444" y="4174487"/>
            <a:ext cx="1260000" cy="1260000"/>
          </a:xfrm>
          <a:prstGeom prst="hexagon">
            <a:avLst/>
          </a:prstGeom>
          <a:solidFill>
            <a:srgbClr val="66B5C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李以昕</a:t>
            </a:r>
            <a:endParaRPr lang="zh-CN" altLang="en-US" dirty="0"/>
          </a:p>
        </p:txBody>
      </p:sp>
      <p:sp>
        <p:nvSpPr>
          <p:cNvPr id="13" name="Oval 9">
            <a:extLst>
              <a:ext uri="{FF2B5EF4-FFF2-40B4-BE49-F238E27FC236}">
                <a16:creationId xmlns:a16="http://schemas.microsoft.com/office/drawing/2014/main" id="{74149A73-886D-4740-8E8E-A8F7DB55A844}"/>
              </a:ext>
            </a:extLst>
          </p:cNvPr>
          <p:cNvSpPr/>
          <p:nvPr/>
        </p:nvSpPr>
        <p:spPr>
          <a:xfrm>
            <a:off x="1218061" y="1423513"/>
            <a:ext cx="382235" cy="381658"/>
          </a:xfrm>
          <a:custGeom>
            <a:avLst/>
            <a:gdLst>
              <a:gd name="T0" fmla="*/ 3060 w 6120"/>
              <a:gd name="T1" fmla="*/ 0 h 6120"/>
              <a:gd name="T2" fmla="*/ 0 w 6120"/>
              <a:gd name="T3" fmla="*/ 3060 h 6120"/>
              <a:gd name="T4" fmla="*/ 3060 w 6120"/>
              <a:gd name="T5" fmla="*/ 6120 h 6120"/>
              <a:gd name="T6" fmla="*/ 6120 w 6120"/>
              <a:gd name="T7" fmla="*/ 3060 h 6120"/>
              <a:gd name="T8" fmla="*/ 3060 w 6120"/>
              <a:gd name="T9" fmla="*/ 0 h 6120"/>
              <a:gd name="T10" fmla="*/ 4635 w 6120"/>
              <a:gd name="T11" fmla="*/ 4862 h 6120"/>
              <a:gd name="T12" fmla="*/ 3060 w 6120"/>
              <a:gd name="T13" fmla="*/ 5453 h 6120"/>
              <a:gd name="T14" fmla="*/ 1486 w 6120"/>
              <a:gd name="T15" fmla="*/ 4862 h 6120"/>
              <a:gd name="T16" fmla="*/ 1416 w 6120"/>
              <a:gd name="T17" fmla="*/ 4655 h 6120"/>
              <a:gd name="T18" fmla="*/ 2632 w 6120"/>
              <a:gd name="T19" fmla="*/ 3147 h 6120"/>
              <a:gd name="T20" fmla="*/ 2107 w 6120"/>
              <a:gd name="T21" fmla="*/ 2147 h 6120"/>
              <a:gd name="T22" fmla="*/ 3060 w 6120"/>
              <a:gd name="T23" fmla="*/ 1027 h 6120"/>
              <a:gd name="T24" fmla="*/ 4013 w 6120"/>
              <a:gd name="T25" fmla="*/ 2147 h 6120"/>
              <a:gd name="T26" fmla="*/ 3488 w 6120"/>
              <a:gd name="T27" fmla="*/ 3147 h 6120"/>
              <a:gd name="T28" fmla="*/ 4705 w 6120"/>
              <a:gd name="T29" fmla="*/ 4654 h 6120"/>
              <a:gd name="T30" fmla="*/ 4635 w 6120"/>
              <a:gd name="T31" fmla="*/ 4862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20" h="6120">
                <a:moveTo>
                  <a:pt x="3060" y="0"/>
                </a:moveTo>
                <a:cubicBezTo>
                  <a:pt x="1367" y="0"/>
                  <a:pt x="0" y="1371"/>
                  <a:pt x="0" y="3060"/>
                </a:cubicBezTo>
                <a:cubicBezTo>
                  <a:pt x="0" y="4751"/>
                  <a:pt x="1370" y="6120"/>
                  <a:pt x="3060" y="6120"/>
                </a:cubicBezTo>
                <a:cubicBezTo>
                  <a:pt x="4758" y="6120"/>
                  <a:pt x="6120" y="4744"/>
                  <a:pt x="6120" y="3060"/>
                </a:cubicBezTo>
                <a:cubicBezTo>
                  <a:pt x="6120" y="1367"/>
                  <a:pt x="4748" y="0"/>
                  <a:pt x="3060" y="0"/>
                </a:cubicBezTo>
                <a:close/>
                <a:moveTo>
                  <a:pt x="4635" y="4862"/>
                </a:moveTo>
                <a:cubicBezTo>
                  <a:pt x="4198" y="5245"/>
                  <a:pt x="3645" y="5453"/>
                  <a:pt x="3060" y="5453"/>
                </a:cubicBezTo>
                <a:cubicBezTo>
                  <a:pt x="2475" y="5453"/>
                  <a:pt x="1922" y="5245"/>
                  <a:pt x="1486" y="4862"/>
                </a:cubicBezTo>
                <a:cubicBezTo>
                  <a:pt x="1427" y="4811"/>
                  <a:pt x="1400" y="4731"/>
                  <a:pt x="1416" y="4655"/>
                </a:cubicBezTo>
                <a:cubicBezTo>
                  <a:pt x="1566" y="3919"/>
                  <a:pt x="2035" y="3338"/>
                  <a:pt x="2632" y="3147"/>
                </a:cubicBezTo>
                <a:cubicBezTo>
                  <a:pt x="2320" y="2963"/>
                  <a:pt x="2107" y="2584"/>
                  <a:pt x="2107" y="2147"/>
                </a:cubicBezTo>
                <a:cubicBezTo>
                  <a:pt x="2107" y="1528"/>
                  <a:pt x="2533" y="1027"/>
                  <a:pt x="3060" y="1027"/>
                </a:cubicBezTo>
                <a:cubicBezTo>
                  <a:pt x="3587" y="1027"/>
                  <a:pt x="4013" y="1528"/>
                  <a:pt x="4013" y="2147"/>
                </a:cubicBezTo>
                <a:cubicBezTo>
                  <a:pt x="4013" y="2584"/>
                  <a:pt x="3800" y="2963"/>
                  <a:pt x="3488" y="3147"/>
                </a:cubicBezTo>
                <a:cubicBezTo>
                  <a:pt x="4085" y="3338"/>
                  <a:pt x="4554" y="3918"/>
                  <a:pt x="4705" y="4654"/>
                </a:cubicBezTo>
                <a:cubicBezTo>
                  <a:pt x="4720" y="4731"/>
                  <a:pt x="4694" y="4811"/>
                  <a:pt x="4635" y="48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Oval 9">
            <a:extLst>
              <a:ext uri="{FF2B5EF4-FFF2-40B4-BE49-F238E27FC236}">
                <a16:creationId xmlns:a16="http://schemas.microsoft.com/office/drawing/2014/main" id="{3433B7BC-5CBF-4584-A56B-A7C9D24DF28B}"/>
              </a:ext>
            </a:extLst>
          </p:cNvPr>
          <p:cNvSpPr/>
          <p:nvPr/>
        </p:nvSpPr>
        <p:spPr>
          <a:xfrm>
            <a:off x="1598101" y="1743912"/>
            <a:ext cx="382235" cy="381658"/>
          </a:xfrm>
          <a:custGeom>
            <a:avLst/>
            <a:gdLst>
              <a:gd name="T0" fmla="*/ 3060 w 6120"/>
              <a:gd name="T1" fmla="*/ 0 h 6120"/>
              <a:gd name="T2" fmla="*/ 0 w 6120"/>
              <a:gd name="T3" fmla="*/ 3060 h 6120"/>
              <a:gd name="T4" fmla="*/ 3060 w 6120"/>
              <a:gd name="T5" fmla="*/ 6120 h 6120"/>
              <a:gd name="T6" fmla="*/ 6120 w 6120"/>
              <a:gd name="T7" fmla="*/ 3060 h 6120"/>
              <a:gd name="T8" fmla="*/ 3060 w 6120"/>
              <a:gd name="T9" fmla="*/ 0 h 6120"/>
              <a:gd name="T10" fmla="*/ 4635 w 6120"/>
              <a:gd name="T11" fmla="*/ 4862 h 6120"/>
              <a:gd name="T12" fmla="*/ 3060 w 6120"/>
              <a:gd name="T13" fmla="*/ 5453 h 6120"/>
              <a:gd name="T14" fmla="*/ 1486 w 6120"/>
              <a:gd name="T15" fmla="*/ 4862 h 6120"/>
              <a:gd name="T16" fmla="*/ 1416 w 6120"/>
              <a:gd name="T17" fmla="*/ 4655 h 6120"/>
              <a:gd name="T18" fmla="*/ 2632 w 6120"/>
              <a:gd name="T19" fmla="*/ 3147 h 6120"/>
              <a:gd name="T20" fmla="*/ 2107 w 6120"/>
              <a:gd name="T21" fmla="*/ 2147 h 6120"/>
              <a:gd name="T22" fmla="*/ 3060 w 6120"/>
              <a:gd name="T23" fmla="*/ 1027 h 6120"/>
              <a:gd name="T24" fmla="*/ 4013 w 6120"/>
              <a:gd name="T25" fmla="*/ 2147 h 6120"/>
              <a:gd name="T26" fmla="*/ 3488 w 6120"/>
              <a:gd name="T27" fmla="*/ 3147 h 6120"/>
              <a:gd name="T28" fmla="*/ 4705 w 6120"/>
              <a:gd name="T29" fmla="*/ 4654 h 6120"/>
              <a:gd name="T30" fmla="*/ 4635 w 6120"/>
              <a:gd name="T31" fmla="*/ 4862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20" h="6120">
                <a:moveTo>
                  <a:pt x="3060" y="0"/>
                </a:moveTo>
                <a:cubicBezTo>
                  <a:pt x="1367" y="0"/>
                  <a:pt x="0" y="1371"/>
                  <a:pt x="0" y="3060"/>
                </a:cubicBezTo>
                <a:cubicBezTo>
                  <a:pt x="0" y="4751"/>
                  <a:pt x="1370" y="6120"/>
                  <a:pt x="3060" y="6120"/>
                </a:cubicBezTo>
                <a:cubicBezTo>
                  <a:pt x="4758" y="6120"/>
                  <a:pt x="6120" y="4744"/>
                  <a:pt x="6120" y="3060"/>
                </a:cubicBezTo>
                <a:cubicBezTo>
                  <a:pt x="6120" y="1367"/>
                  <a:pt x="4748" y="0"/>
                  <a:pt x="3060" y="0"/>
                </a:cubicBezTo>
                <a:close/>
                <a:moveTo>
                  <a:pt x="4635" y="4862"/>
                </a:moveTo>
                <a:cubicBezTo>
                  <a:pt x="4198" y="5245"/>
                  <a:pt x="3645" y="5453"/>
                  <a:pt x="3060" y="5453"/>
                </a:cubicBezTo>
                <a:cubicBezTo>
                  <a:pt x="2475" y="5453"/>
                  <a:pt x="1922" y="5245"/>
                  <a:pt x="1486" y="4862"/>
                </a:cubicBezTo>
                <a:cubicBezTo>
                  <a:pt x="1427" y="4811"/>
                  <a:pt x="1400" y="4731"/>
                  <a:pt x="1416" y="4655"/>
                </a:cubicBezTo>
                <a:cubicBezTo>
                  <a:pt x="1566" y="3919"/>
                  <a:pt x="2035" y="3338"/>
                  <a:pt x="2632" y="3147"/>
                </a:cubicBezTo>
                <a:cubicBezTo>
                  <a:pt x="2320" y="2963"/>
                  <a:pt x="2107" y="2584"/>
                  <a:pt x="2107" y="2147"/>
                </a:cubicBezTo>
                <a:cubicBezTo>
                  <a:pt x="2107" y="1528"/>
                  <a:pt x="2533" y="1027"/>
                  <a:pt x="3060" y="1027"/>
                </a:cubicBezTo>
                <a:cubicBezTo>
                  <a:pt x="3587" y="1027"/>
                  <a:pt x="4013" y="1528"/>
                  <a:pt x="4013" y="2147"/>
                </a:cubicBezTo>
                <a:cubicBezTo>
                  <a:pt x="4013" y="2584"/>
                  <a:pt x="3800" y="2963"/>
                  <a:pt x="3488" y="3147"/>
                </a:cubicBezTo>
                <a:cubicBezTo>
                  <a:pt x="4085" y="3338"/>
                  <a:pt x="4554" y="3918"/>
                  <a:pt x="4705" y="4654"/>
                </a:cubicBezTo>
                <a:cubicBezTo>
                  <a:pt x="4720" y="4731"/>
                  <a:pt x="4694" y="4811"/>
                  <a:pt x="4635" y="48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六边形 14">
            <a:extLst>
              <a:ext uri="{FF2B5EF4-FFF2-40B4-BE49-F238E27FC236}">
                <a16:creationId xmlns:a16="http://schemas.microsoft.com/office/drawing/2014/main" id="{BA8BF76D-5FEC-48B7-89D1-46A011D608B1}"/>
              </a:ext>
            </a:extLst>
          </p:cNvPr>
          <p:cNvSpPr/>
          <p:nvPr/>
        </p:nvSpPr>
        <p:spPr>
          <a:xfrm rot="5400000">
            <a:off x="1051444" y="1030124"/>
            <a:ext cx="1260000" cy="1260000"/>
          </a:xfrm>
          <a:prstGeom prst="hexagon">
            <a:avLst/>
          </a:prstGeom>
          <a:solidFill>
            <a:srgbClr val="66B5C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周诚信</a:t>
            </a:r>
          </a:p>
        </p:txBody>
      </p:sp>
    </p:spTree>
    <p:extLst>
      <p:ext uri="{BB962C8B-B14F-4D97-AF65-F5344CB8AC3E}">
        <p14:creationId xmlns:p14="http://schemas.microsoft.com/office/powerpoint/2010/main" val="367524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3810" y="1089660"/>
            <a:ext cx="5444490" cy="645160"/>
          </a:xfrm>
          <a:prstGeom prst="rect">
            <a:avLst/>
          </a:prstGeom>
          <a:noFill/>
        </p:spPr>
        <p:txBody>
          <a:bodyPr wrap="square" rtlCol="0">
            <a:spAutoFit/>
          </a:bodyPr>
          <a:lstStyle/>
          <a:p>
            <a:r>
              <a:rPr lang="zh-CN" altLang="en-US" sz="3600">
                <a:ln/>
                <a:solidFill>
                  <a:schemeClr val="accent1"/>
                </a:solidFill>
                <a:effectLst>
                  <a:outerShdw blurRad="38100" dist="25400" dir="5400000" algn="ctr" rotWithShape="0">
                    <a:srgbClr val="6E747A">
                      <a:alpha val="43000"/>
                    </a:srgbClr>
                  </a:outerShdw>
                </a:effectLst>
              </a:rPr>
              <a:t>参考资料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grpSp>
        <p:nvGrpSpPr>
          <p:cNvPr id="17" name="组合 16"/>
          <p:cNvGrpSpPr/>
          <p:nvPr/>
        </p:nvGrpSpPr>
        <p:grpSpPr>
          <a:xfrm>
            <a:off x="3074276" y="2181175"/>
            <a:ext cx="6043448" cy="2208044"/>
            <a:chOff x="3074276" y="1991709"/>
            <a:chExt cx="6043448" cy="2208044"/>
          </a:xfrm>
        </p:grpSpPr>
        <p:cxnSp>
          <p:nvCxnSpPr>
            <p:cNvPr id="18" name="直接连接符 17"/>
            <p:cNvCxnSpPr/>
            <p:nvPr/>
          </p:nvCxnSpPr>
          <p:spPr>
            <a:xfrm flipV="1">
              <a:off x="3074276" y="3469037"/>
              <a:ext cx="6043448" cy="1"/>
            </a:xfrm>
            <a:prstGeom prst="line">
              <a:avLst/>
            </a:prstGeom>
            <a:ln w="38100">
              <a:solidFill>
                <a:srgbClr val="788EAC"/>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84180" y="3646668"/>
              <a:ext cx="5223641" cy="553085"/>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kumimoji="0" lang="zh-CN" altLang="en-US" sz="30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思源黑体 CN Normal" panose="020B0400000000000000" pitchFamily="34" charset="-122"/>
                <a:ea typeface="思源黑体 CN Normal" panose="020B0400000000000000" pitchFamily="34" charset="-122"/>
                <a:cs typeface="+mn-cs"/>
              </a:endParaRPr>
            </a:p>
          </p:txBody>
        </p:sp>
        <p:sp>
          <p:nvSpPr>
            <p:cNvPr id="20" name="矩形 19"/>
            <p:cNvSpPr/>
            <p:nvPr/>
          </p:nvSpPr>
          <p:spPr>
            <a:xfrm>
              <a:off x="3484179" y="1991709"/>
              <a:ext cx="5223642" cy="1477328"/>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9000" dirty="0">
                  <a:ln w="0"/>
                  <a:solidFill>
                    <a:srgbClr val="788EAC"/>
                  </a:solidFill>
                  <a:effectLst>
                    <a:outerShdw blurRad="38100" dist="19050" dir="2700000" algn="tl" rotWithShape="0">
                      <a:prstClr val="black">
                        <a:alpha val="40000"/>
                      </a:prstClr>
                    </a:outerShdw>
                  </a:effectLst>
                  <a:latin typeface="思源黑体 CN Heavy" panose="020B0A00000000000000" pitchFamily="34" charset="-122"/>
                  <a:ea typeface="思源黑体 CN Heavy" panose="020B0A00000000000000" pitchFamily="34" charset="-122"/>
                </a:rPr>
                <a:t>谢谢观看</a:t>
              </a:r>
              <a:endParaRPr kumimoji="0" lang="zh-CN" altLang="en-US" sz="90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思源黑体 CN Heavy" panose="020B0A00000000000000" pitchFamily="34" charset="-122"/>
                <a:ea typeface="思源黑体 CN Heavy" panose="020B0A00000000000000" pitchFamily="34" charset="-122"/>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373391"/>
            <a:ext cx="4231005" cy="768350"/>
            <a:chOff x="334963" y="373391"/>
            <a:chExt cx="4231005" cy="768350"/>
          </a:xfrm>
        </p:grpSpPr>
        <p:sp>
          <p:nvSpPr>
            <p:cNvPr id="5" name="文本框 4"/>
            <p:cNvSpPr txBox="1"/>
            <p:nvPr/>
          </p:nvSpPr>
          <p:spPr>
            <a:xfrm>
              <a:off x="804863" y="373391"/>
              <a:ext cx="3761105" cy="768350"/>
            </a:xfrm>
            <a:prstGeom prst="rect">
              <a:avLst/>
            </a:prstGeom>
            <a:noFill/>
          </p:spPr>
          <p:txBody>
            <a:bodyPr wrap="square" rtlCol="0">
              <a:spAutoFit/>
            </a:bodyPr>
            <a:lstStyle/>
            <a:p>
              <a:r>
                <a:rPr lang="zh-CN" altLang="en-US" sz="4400" b="1" dirty="0">
                  <a:solidFill>
                    <a:srgbClr val="7188A8"/>
                  </a:solidFill>
                  <a:cs typeface="+mn-ea"/>
                  <a:sym typeface="+mn-lt"/>
                </a:rPr>
                <a:t>系统概述</a:t>
              </a:r>
            </a:p>
          </p:txBody>
        </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7" name="椭圆 6"/>
          <p:cNvSpPr/>
          <p:nvPr/>
        </p:nvSpPr>
        <p:spPr>
          <a:xfrm>
            <a:off x="7884938" y="3587683"/>
            <a:ext cx="484300" cy="484300"/>
          </a:xfrm>
          <a:prstGeom prst="ellipse">
            <a:avLst/>
          </a:prstGeom>
          <a:solidFill>
            <a:srgbClr val="F5E0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p:nvSpPr>
        <p:spPr>
          <a:xfrm>
            <a:off x="7884938" y="4835458"/>
            <a:ext cx="484300" cy="484300"/>
          </a:xfrm>
          <a:prstGeom prst="ellipse">
            <a:avLst/>
          </a:prstGeom>
          <a:solidFill>
            <a:srgbClr val="96C0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8"/>
          <p:cNvSpPr/>
          <p:nvPr/>
        </p:nvSpPr>
        <p:spPr>
          <a:xfrm>
            <a:off x="8013482" y="4964536"/>
            <a:ext cx="227211" cy="2261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p:cNvSpPr/>
          <p:nvPr/>
        </p:nvSpPr>
        <p:spPr>
          <a:xfrm>
            <a:off x="3822761" y="3587683"/>
            <a:ext cx="484300" cy="4843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23"/>
          <p:cNvSpPr/>
          <p:nvPr/>
        </p:nvSpPr>
        <p:spPr>
          <a:xfrm>
            <a:off x="3951305" y="3716227"/>
            <a:ext cx="227211" cy="227211"/>
          </a:xfrm>
          <a:custGeom>
            <a:avLst/>
            <a:gdLst>
              <a:gd name="T0" fmla="*/ 196 w 260"/>
              <a:gd name="T1" fmla="*/ 164 h 260"/>
              <a:gd name="T2" fmla="*/ 150 w 260"/>
              <a:gd name="T3" fmla="*/ 118 h 260"/>
              <a:gd name="T4" fmla="*/ 260 w 260"/>
              <a:gd name="T5" fmla="*/ 36 h 260"/>
              <a:gd name="T6" fmla="*/ 228 w 260"/>
              <a:gd name="T7" fmla="*/ 4 h 260"/>
              <a:gd name="T8" fmla="*/ 91 w 260"/>
              <a:gd name="T9" fmla="*/ 59 h 260"/>
              <a:gd name="T10" fmla="*/ 48 w 260"/>
              <a:gd name="T11" fmla="*/ 16 h 260"/>
              <a:gd name="T12" fmla="*/ 9 w 260"/>
              <a:gd name="T13" fmla="*/ 9 h 260"/>
              <a:gd name="T14" fmla="*/ 16 w 260"/>
              <a:gd name="T15" fmla="*/ 48 h 260"/>
              <a:gd name="T16" fmla="*/ 59 w 260"/>
              <a:gd name="T17" fmla="*/ 91 h 260"/>
              <a:gd name="T18" fmla="*/ 4 w 260"/>
              <a:gd name="T19" fmla="*/ 228 h 260"/>
              <a:gd name="T20" fmla="*/ 36 w 260"/>
              <a:gd name="T21" fmla="*/ 260 h 260"/>
              <a:gd name="T22" fmla="*/ 118 w 260"/>
              <a:gd name="T23" fmla="*/ 150 h 260"/>
              <a:gd name="T24" fmla="*/ 164 w 260"/>
              <a:gd name="T25" fmla="*/ 196 h 260"/>
              <a:gd name="T26" fmla="*/ 164 w 260"/>
              <a:gd name="T27" fmla="*/ 260 h 260"/>
              <a:gd name="T28" fmla="*/ 196 w 260"/>
              <a:gd name="T29" fmla="*/ 260 h 260"/>
              <a:gd name="T30" fmla="*/ 212 w 260"/>
              <a:gd name="T31" fmla="*/ 212 h 260"/>
              <a:gd name="T32" fmla="*/ 260 w 260"/>
              <a:gd name="T33" fmla="*/ 196 h 260"/>
              <a:gd name="T34" fmla="*/ 260 w 260"/>
              <a:gd name="T35" fmla="*/ 164 h 260"/>
              <a:gd name="T36" fmla="*/ 196 w 260"/>
              <a:gd name="T37" fmla="*/ 16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0" h="260">
                <a:moveTo>
                  <a:pt x="196" y="164"/>
                </a:moveTo>
                <a:cubicBezTo>
                  <a:pt x="150" y="118"/>
                  <a:pt x="150" y="118"/>
                  <a:pt x="150" y="118"/>
                </a:cubicBezTo>
                <a:cubicBezTo>
                  <a:pt x="260" y="36"/>
                  <a:pt x="260" y="36"/>
                  <a:pt x="260" y="36"/>
                </a:cubicBezTo>
                <a:cubicBezTo>
                  <a:pt x="228" y="4"/>
                  <a:pt x="228" y="4"/>
                  <a:pt x="228" y="4"/>
                </a:cubicBezTo>
                <a:cubicBezTo>
                  <a:pt x="91" y="59"/>
                  <a:pt x="91" y="59"/>
                  <a:pt x="91" y="59"/>
                </a:cubicBezTo>
                <a:cubicBezTo>
                  <a:pt x="48" y="16"/>
                  <a:pt x="48" y="16"/>
                  <a:pt x="48" y="16"/>
                </a:cubicBezTo>
                <a:cubicBezTo>
                  <a:pt x="35" y="3"/>
                  <a:pt x="18" y="0"/>
                  <a:pt x="9" y="9"/>
                </a:cubicBezTo>
                <a:cubicBezTo>
                  <a:pt x="0" y="18"/>
                  <a:pt x="3" y="35"/>
                  <a:pt x="16" y="48"/>
                </a:cubicBezTo>
                <a:cubicBezTo>
                  <a:pt x="59" y="91"/>
                  <a:pt x="59" y="91"/>
                  <a:pt x="59" y="91"/>
                </a:cubicBezTo>
                <a:cubicBezTo>
                  <a:pt x="4" y="228"/>
                  <a:pt x="4" y="228"/>
                  <a:pt x="4" y="228"/>
                </a:cubicBezTo>
                <a:cubicBezTo>
                  <a:pt x="36" y="260"/>
                  <a:pt x="36" y="260"/>
                  <a:pt x="36" y="260"/>
                </a:cubicBezTo>
                <a:cubicBezTo>
                  <a:pt x="118" y="150"/>
                  <a:pt x="118" y="150"/>
                  <a:pt x="118" y="150"/>
                </a:cubicBezTo>
                <a:cubicBezTo>
                  <a:pt x="164" y="196"/>
                  <a:pt x="164" y="196"/>
                  <a:pt x="164" y="196"/>
                </a:cubicBezTo>
                <a:cubicBezTo>
                  <a:pt x="164" y="260"/>
                  <a:pt x="164" y="260"/>
                  <a:pt x="164" y="260"/>
                </a:cubicBezTo>
                <a:cubicBezTo>
                  <a:pt x="196" y="260"/>
                  <a:pt x="196" y="260"/>
                  <a:pt x="196" y="260"/>
                </a:cubicBezTo>
                <a:cubicBezTo>
                  <a:pt x="212" y="212"/>
                  <a:pt x="212" y="212"/>
                  <a:pt x="212" y="212"/>
                </a:cubicBezTo>
                <a:cubicBezTo>
                  <a:pt x="260" y="196"/>
                  <a:pt x="260" y="196"/>
                  <a:pt x="260" y="196"/>
                </a:cubicBezTo>
                <a:cubicBezTo>
                  <a:pt x="260" y="164"/>
                  <a:pt x="260" y="164"/>
                  <a:pt x="260" y="164"/>
                </a:cubicBezTo>
                <a:lnTo>
                  <a:pt x="196" y="1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3822761" y="4835458"/>
            <a:ext cx="484300" cy="484300"/>
          </a:xfrm>
          <a:prstGeom prst="ellipse">
            <a:avLst/>
          </a:prstGeom>
          <a:solidFill>
            <a:srgbClr val="F7B1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28"/>
          <p:cNvSpPr/>
          <p:nvPr/>
        </p:nvSpPr>
        <p:spPr>
          <a:xfrm>
            <a:off x="3951305" y="4969311"/>
            <a:ext cx="227211" cy="216594"/>
          </a:xfrm>
          <a:custGeom>
            <a:avLst/>
            <a:gdLst>
              <a:gd name="T0" fmla="*/ 254 w 258"/>
              <a:gd name="T1" fmla="*/ 102 h 246"/>
              <a:gd name="T2" fmla="*/ 257 w 258"/>
              <a:gd name="T3" fmla="*/ 92 h 246"/>
              <a:gd name="T4" fmla="*/ 248 w 258"/>
              <a:gd name="T5" fmla="*/ 86 h 246"/>
              <a:gd name="T6" fmla="*/ 174 w 258"/>
              <a:gd name="T7" fmla="*/ 80 h 246"/>
              <a:gd name="T8" fmla="*/ 166 w 258"/>
              <a:gd name="T9" fmla="*/ 75 h 246"/>
              <a:gd name="T10" fmla="*/ 137 w 258"/>
              <a:gd name="T11" fmla="*/ 6 h 246"/>
              <a:gd name="T12" fmla="*/ 128 w 258"/>
              <a:gd name="T13" fmla="*/ 0 h 246"/>
              <a:gd name="T14" fmla="*/ 120 w 258"/>
              <a:gd name="T15" fmla="*/ 6 h 246"/>
              <a:gd name="T16" fmla="*/ 91 w 258"/>
              <a:gd name="T17" fmla="*/ 75 h 246"/>
              <a:gd name="T18" fmla="*/ 84 w 258"/>
              <a:gd name="T19" fmla="*/ 81 h 246"/>
              <a:gd name="T20" fmla="*/ 9 w 258"/>
              <a:gd name="T21" fmla="*/ 88 h 246"/>
              <a:gd name="T22" fmla="*/ 1 w 258"/>
              <a:gd name="T23" fmla="*/ 94 h 246"/>
              <a:gd name="T24" fmla="*/ 4 w 258"/>
              <a:gd name="T25" fmla="*/ 104 h 246"/>
              <a:gd name="T26" fmla="*/ 61 w 258"/>
              <a:gd name="T27" fmla="*/ 152 h 246"/>
              <a:gd name="T28" fmla="*/ 64 w 258"/>
              <a:gd name="T29" fmla="*/ 161 h 246"/>
              <a:gd name="T30" fmla="*/ 48 w 258"/>
              <a:gd name="T31" fmla="*/ 234 h 246"/>
              <a:gd name="T32" fmla="*/ 52 w 258"/>
              <a:gd name="T33" fmla="*/ 244 h 246"/>
              <a:gd name="T34" fmla="*/ 62 w 258"/>
              <a:gd name="T35" fmla="*/ 244 h 246"/>
              <a:gd name="T36" fmla="*/ 125 w 258"/>
              <a:gd name="T37" fmla="*/ 205 h 246"/>
              <a:gd name="T38" fmla="*/ 135 w 258"/>
              <a:gd name="T39" fmla="*/ 205 h 246"/>
              <a:gd name="T40" fmla="*/ 199 w 258"/>
              <a:gd name="T41" fmla="*/ 243 h 246"/>
              <a:gd name="T42" fmla="*/ 209 w 258"/>
              <a:gd name="T43" fmla="*/ 242 h 246"/>
              <a:gd name="T44" fmla="*/ 213 w 258"/>
              <a:gd name="T45" fmla="*/ 233 h 246"/>
              <a:gd name="T46" fmla="*/ 195 w 258"/>
              <a:gd name="T47" fmla="*/ 160 h 246"/>
              <a:gd name="T48" fmla="*/ 198 w 258"/>
              <a:gd name="T49" fmla="*/ 151 h 246"/>
              <a:gd name="T50" fmla="*/ 254 w 258"/>
              <a:gd name="T51" fmla="*/ 10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246">
                <a:moveTo>
                  <a:pt x="254" y="102"/>
                </a:moveTo>
                <a:cubicBezTo>
                  <a:pt x="257" y="99"/>
                  <a:pt x="258" y="95"/>
                  <a:pt x="257" y="92"/>
                </a:cubicBezTo>
                <a:cubicBezTo>
                  <a:pt x="255" y="88"/>
                  <a:pt x="252" y="86"/>
                  <a:pt x="248" y="86"/>
                </a:cubicBezTo>
                <a:cubicBezTo>
                  <a:pt x="174" y="80"/>
                  <a:pt x="174" y="80"/>
                  <a:pt x="174" y="80"/>
                </a:cubicBezTo>
                <a:cubicBezTo>
                  <a:pt x="171" y="80"/>
                  <a:pt x="168" y="78"/>
                  <a:pt x="166" y="75"/>
                </a:cubicBezTo>
                <a:cubicBezTo>
                  <a:pt x="137" y="6"/>
                  <a:pt x="137" y="6"/>
                  <a:pt x="137" y="6"/>
                </a:cubicBezTo>
                <a:cubicBezTo>
                  <a:pt x="135" y="3"/>
                  <a:pt x="132" y="0"/>
                  <a:pt x="128" y="0"/>
                </a:cubicBezTo>
                <a:cubicBezTo>
                  <a:pt x="124" y="1"/>
                  <a:pt x="121" y="3"/>
                  <a:pt x="120" y="6"/>
                </a:cubicBezTo>
                <a:cubicBezTo>
                  <a:pt x="91" y="75"/>
                  <a:pt x="91" y="75"/>
                  <a:pt x="91" y="75"/>
                </a:cubicBezTo>
                <a:cubicBezTo>
                  <a:pt x="90" y="78"/>
                  <a:pt x="87" y="81"/>
                  <a:pt x="84" y="81"/>
                </a:cubicBezTo>
                <a:cubicBezTo>
                  <a:pt x="9" y="88"/>
                  <a:pt x="9" y="88"/>
                  <a:pt x="9" y="88"/>
                </a:cubicBezTo>
                <a:cubicBezTo>
                  <a:pt x="6" y="88"/>
                  <a:pt x="3" y="91"/>
                  <a:pt x="1" y="94"/>
                </a:cubicBezTo>
                <a:cubicBezTo>
                  <a:pt x="0" y="98"/>
                  <a:pt x="1" y="102"/>
                  <a:pt x="4" y="104"/>
                </a:cubicBezTo>
                <a:cubicBezTo>
                  <a:pt x="61" y="152"/>
                  <a:pt x="61" y="152"/>
                  <a:pt x="61" y="152"/>
                </a:cubicBezTo>
                <a:cubicBezTo>
                  <a:pt x="64" y="155"/>
                  <a:pt x="65" y="158"/>
                  <a:pt x="64" y="161"/>
                </a:cubicBezTo>
                <a:cubicBezTo>
                  <a:pt x="48" y="234"/>
                  <a:pt x="48" y="234"/>
                  <a:pt x="48" y="234"/>
                </a:cubicBezTo>
                <a:cubicBezTo>
                  <a:pt x="47" y="238"/>
                  <a:pt x="48" y="242"/>
                  <a:pt x="52" y="244"/>
                </a:cubicBezTo>
                <a:cubicBezTo>
                  <a:pt x="55" y="246"/>
                  <a:pt x="59" y="246"/>
                  <a:pt x="62" y="244"/>
                </a:cubicBezTo>
                <a:cubicBezTo>
                  <a:pt x="125" y="205"/>
                  <a:pt x="125" y="205"/>
                  <a:pt x="125" y="205"/>
                </a:cubicBezTo>
                <a:cubicBezTo>
                  <a:pt x="128" y="203"/>
                  <a:pt x="132" y="203"/>
                  <a:pt x="135" y="205"/>
                </a:cubicBezTo>
                <a:cubicBezTo>
                  <a:pt x="199" y="243"/>
                  <a:pt x="199" y="243"/>
                  <a:pt x="199" y="243"/>
                </a:cubicBezTo>
                <a:cubicBezTo>
                  <a:pt x="202" y="245"/>
                  <a:pt x="206" y="245"/>
                  <a:pt x="209" y="242"/>
                </a:cubicBezTo>
                <a:cubicBezTo>
                  <a:pt x="212" y="240"/>
                  <a:pt x="214" y="236"/>
                  <a:pt x="213" y="233"/>
                </a:cubicBezTo>
                <a:cubicBezTo>
                  <a:pt x="195" y="160"/>
                  <a:pt x="195" y="160"/>
                  <a:pt x="195" y="160"/>
                </a:cubicBezTo>
                <a:cubicBezTo>
                  <a:pt x="194" y="157"/>
                  <a:pt x="195" y="153"/>
                  <a:pt x="198" y="151"/>
                </a:cubicBezTo>
                <a:lnTo>
                  <a:pt x="254" y="1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13"/>
          <p:cNvSpPr/>
          <p:nvPr/>
        </p:nvSpPr>
        <p:spPr>
          <a:xfrm>
            <a:off x="8013482" y="3716227"/>
            <a:ext cx="227211" cy="227211"/>
          </a:xfrm>
          <a:custGeom>
            <a:avLst/>
            <a:gdLst>
              <a:gd name="T0" fmla="*/ 181 w 252"/>
              <a:gd name="T1" fmla="*/ 126 h 252"/>
              <a:gd name="T2" fmla="*/ 236 w 252"/>
              <a:gd name="T3" fmla="*/ 71 h 252"/>
              <a:gd name="T4" fmla="*/ 236 w 252"/>
              <a:gd name="T5" fmla="*/ 16 h 252"/>
              <a:gd name="T6" fmla="*/ 181 w 252"/>
              <a:gd name="T7" fmla="*/ 16 h 252"/>
              <a:gd name="T8" fmla="*/ 126 w 252"/>
              <a:gd name="T9" fmla="*/ 71 h 252"/>
              <a:gd name="T10" fmla="*/ 71 w 252"/>
              <a:gd name="T11" fmla="*/ 16 h 252"/>
              <a:gd name="T12" fmla="*/ 16 w 252"/>
              <a:gd name="T13" fmla="*/ 16 h 252"/>
              <a:gd name="T14" fmla="*/ 16 w 252"/>
              <a:gd name="T15" fmla="*/ 71 h 252"/>
              <a:gd name="T16" fmla="*/ 71 w 252"/>
              <a:gd name="T17" fmla="*/ 126 h 252"/>
              <a:gd name="T18" fmla="*/ 16 w 252"/>
              <a:gd name="T19" fmla="*/ 181 h 252"/>
              <a:gd name="T20" fmla="*/ 16 w 252"/>
              <a:gd name="T21" fmla="*/ 237 h 252"/>
              <a:gd name="T22" fmla="*/ 71 w 252"/>
              <a:gd name="T23" fmla="*/ 237 h 252"/>
              <a:gd name="T24" fmla="*/ 126 w 252"/>
              <a:gd name="T25" fmla="*/ 181 h 252"/>
              <a:gd name="T26" fmla="*/ 181 w 252"/>
              <a:gd name="T27" fmla="*/ 237 h 252"/>
              <a:gd name="T28" fmla="*/ 236 w 252"/>
              <a:gd name="T29" fmla="*/ 237 h 252"/>
              <a:gd name="T30" fmla="*/ 236 w 252"/>
              <a:gd name="T31" fmla="*/ 181 h 252"/>
              <a:gd name="T32" fmla="*/ 181 w 252"/>
              <a:gd name="T33"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2" h="252">
                <a:moveTo>
                  <a:pt x="181" y="126"/>
                </a:moveTo>
                <a:cubicBezTo>
                  <a:pt x="236" y="71"/>
                  <a:pt x="236" y="71"/>
                  <a:pt x="236" y="71"/>
                </a:cubicBezTo>
                <a:cubicBezTo>
                  <a:pt x="252" y="56"/>
                  <a:pt x="252" y="31"/>
                  <a:pt x="236" y="16"/>
                </a:cubicBezTo>
                <a:cubicBezTo>
                  <a:pt x="221" y="0"/>
                  <a:pt x="196" y="0"/>
                  <a:pt x="181" y="16"/>
                </a:cubicBezTo>
                <a:cubicBezTo>
                  <a:pt x="126" y="71"/>
                  <a:pt x="126" y="71"/>
                  <a:pt x="126" y="71"/>
                </a:cubicBezTo>
                <a:cubicBezTo>
                  <a:pt x="71" y="16"/>
                  <a:pt x="71" y="16"/>
                  <a:pt x="71" y="16"/>
                </a:cubicBezTo>
                <a:cubicBezTo>
                  <a:pt x="56" y="0"/>
                  <a:pt x="31" y="0"/>
                  <a:pt x="16" y="16"/>
                </a:cubicBezTo>
                <a:cubicBezTo>
                  <a:pt x="0" y="31"/>
                  <a:pt x="0" y="56"/>
                  <a:pt x="16" y="71"/>
                </a:cubicBezTo>
                <a:cubicBezTo>
                  <a:pt x="71" y="126"/>
                  <a:pt x="71" y="126"/>
                  <a:pt x="71" y="126"/>
                </a:cubicBezTo>
                <a:cubicBezTo>
                  <a:pt x="16" y="181"/>
                  <a:pt x="16" y="181"/>
                  <a:pt x="16" y="181"/>
                </a:cubicBezTo>
                <a:cubicBezTo>
                  <a:pt x="0" y="197"/>
                  <a:pt x="0" y="221"/>
                  <a:pt x="16" y="237"/>
                </a:cubicBezTo>
                <a:cubicBezTo>
                  <a:pt x="31" y="252"/>
                  <a:pt x="56" y="252"/>
                  <a:pt x="71" y="237"/>
                </a:cubicBezTo>
                <a:cubicBezTo>
                  <a:pt x="126" y="181"/>
                  <a:pt x="126" y="181"/>
                  <a:pt x="126" y="181"/>
                </a:cubicBezTo>
                <a:cubicBezTo>
                  <a:pt x="181" y="237"/>
                  <a:pt x="181" y="237"/>
                  <a:pt x="181" y="237"/>
                </a:cubicBezTo>
                <a:cubicBezTo>
                  <a:pt x="196" y="252"/>
                  <a:pt x="221" y="252"/>
                  <a:pt x="236" y="237"/>
                </a:cubicBezTo>
                <a:cubicBezTo>
                  <a:pt x="252" y="221"/>
                  <a:pt x="252" y="197"/>
                  <a:pt x="236" y="181"/>
                </a:cubicBezTo>
                <a:lnTo>
                  <a:pt x="181" y="1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14"/>
          <p:cNvSpPr/>
          <p:nvPr/>
        </p:nvSpPr>
        <p:spPr>
          <a:xfrm>
            <a:off x="4465737" y="2871860"/>
            <a:ext cx="3260525" cy="3260525"/>
          </a:xfrm>
          <a:prstGeom prst="ellipse">
            <a:avLst/>
          </a:prstGeom>
          <a:blipFill>
            <a:blip r:embed="rId2"/>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2"/>
          <p:cNvSpPr/>
          <p:nvPr/>
        </p:nvSpPr>
        <p:spPr>
          <a:xfrm>
            <a:off x="8369237" y="3785076"/>
            <a:ext cx="3100520" cy="506730"/>
          </a:xfrm>
          <a:prstGeom prst="rect">
            <a:avLst/>
          </a:prstGeom>
        </p:spPr>
        <p:txBody>
          <a:bodyPr wrap="square">
            <a:spAutoFit/>
          </a:bodyPr>
          <a:lstStyle/>
          <a:p>
            <a:pPr>
              <a:lnSpc>
                <a:spcPct val="150000"/>
              </a:lnSpc>
              <a:spcBef>
                <a:spcPts val="2950"/>
              </a:spcBef>
              <a:defRPr/>
            </a:pPr>
            <a:r>
              <a:rPr lang="en-US" sz="1100" dirty="0">
                <a:solidFill>
                  <a:srgbClr val="7F7F7F"/>
                </a:solidFill>
                <a:latin typeface="思源黑体 CN Regular" panose="020B0500000000000000" pitchFamily="34" charset="-122"/>
                <a:ea typeface="思源黑体 CN Regular" panose="020B0500000000000000" pitchFamily="34" charset="-122"/>
                <a:sym typeface="+mn-lt"/>
              </a:rPr>
              <a:t> </a:t>
            </a:r>
            <a:r>
              <a:rPr lang="en-US" dirty="0">
                <a:solidFill>
                  <a:srgbClr val="7F7F7F"/>
                </a:solidFill>
                <a:latin typeface="思源黑体 CN Regular" panose="020B0500000000000000" pitchFamily="34" charset="-122"/>
                <a:ea typeface="思源黑体 CN Regular" panose="020B0500000000000000" pitchFamily="34" charset="-122"/>
                <a:sym typeface="+mn-lt"/>
              </a:rPr>
              <a:t>G17</a:t>
            </a:r>
            <a:r>
              <a:rPr lang="zh-CN" altLang="en-US" dirty="0">
                <a:solidFill>
                  <a:srgbClr val="7F7F7F"/>
                </a:solidFill>
                <a:latin typeface="思源黑体 CN Regular" panose="020B0500000000000000" pitchFamily="34" charset="-122"/>
                <a:ea typeface="思源黑体 CN Regular" panose="020B0500000000000000" pitchFamily="34" charset="-122"/>
                <a:sym typeface="+mn-lt"/>
              </a:rPr>
              <a:t>小组</a:t>
            </a:r>
          </a:p>
        </p:txBody>
      </p:sp>
      <p:sp>
        <p:nvSpPr>
          <p:cNvPr id="19" name="文本框1"/>
          <p:cNvSpPr txBox="1"/>
          <p:nvPr/>
        </p:nvSpPr>
        <p:spPr>
          <a:xfrm>
            <a:off x="8384034" y="4780617"/>
            <a:ext cx="872490" cy="368300"/>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b="1" i="0" kern="1200" cap="none" spc="0" normalizeH="0" baseline="0" noProof="0" dirty="0">
                <a:solidFill>
                  <a:srgbClr val="7188A8"/>
                </a:solidFill>
                <a:latin typeface="思源黑体 CN Bold" panose="020B0800000000000000" pitchFamily="34" charset="-122"/>
                <a:ea typeface="思源黑体 CN Bold" panose="020B0800000000000000" pitchFamily="34" charset="-122"/>
                <a:cs typeface="+mn-cs"/>
              </a:rPr>
              <a:t>负责人</a:t>
            </a:r>
          </a:p>
        </p:txBody>
      </p:sp>
      <p:sp>
        <p:nvSpPr>
          <p:cNvPr id="20" name="文本框2"/>
          <p:cNvSpPr/>
          <p:nvPr/>
        </p:nvSpPr>
        <p:spPr>
          <a:xfrm>
            <a:off x="8387103" y="5041362"/>
            <a:ext cx="3100520" cy="506730"/>
          </a:xfrm>
          <a:prstGeom prst="rect">
            <a:avLst/>
          </a:prstGeom>
        </p:spPr>
        <p:txBody>
          <a:bodyPr wrap="square">
            <a:spAutoFit/>
          </a:bodyPr>
          <a:lstStyle/>
          <a:p>
            <a:pPr>
              <a:lnSpc>
                <a:spcPct val="150000"/>
              </a:lnSpc>
              <a:spcBef>
                <a:spcPts val="2950"/>
              </a:spcBef>
              <a:defRPr/>
            </a:pPr>
            <a:r>
              <a:rPr kumimoji="0" lang="zh-CN"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周诚信</a:t>
            </a:r>
            <a:endParaRPr lang="zh-CN"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1" name="文本框1"/>
          <p:cNvSpPr txBox="1"/>
          <p:nvPr/>
        </p:nvSpPr>
        <p:spPr>
          <a:xfrm>
            <a:off x="2363530" y="3524331"/>
            <a:ext cx="1459230" cy="398780"/>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zh-CN" sz="2000" b="1" i="0" kern="1200" cap="none" spc="0" normalizeH="0" baseline="0" noProof="0" dirty="0">
                <a:solidFill>
                  <a:srgbClr val="7188A8"/>
                </a:solidFill>
                <a:latin typeface="思源黑体 CN Bold" panose="020B0800000000000000" pitchFamily="34" charset="-122"/>
                <a:ea typeface="思源黑体 CN Bold" panose="020B0800000000000000" pitchFamily="34" charset="-122"/>
                <a:cs typeface="+mn-cs"/>
              </a:rPr>
              <a:t>项目提出者</a:t>
            </a:r>
          </a:p>
        </p:txBody>
      </p:sp>
      <p:sp>
        <p:nvSpPr>
          <p:cNvPr id="22" name="文本框2"/>
          <p:cNvSpPr/>
          <p:nvPr/>
        </p:nvSpPr>
        <p:spPr>
          <a:xfrm>
            <a:off x="722240" y="3785076"/>
            <a:ext cx="3100520" cy="553085"/>
          </a:xfrm>
          <a:prstGeom prst="rect">
            <a:avLst/>
          </a:prstGeom>
        </p:spPr>
        <p:txBody>
          <a:bodyPr wrap="square">
            <a:spAutoFit/>
          </a:bodyPr>
          <a:lstStyle/>
          <a:p>
            <a:pPr algn="r">
              <a:lnSpc>
                <a:spcPct val="150000"/>
              </a:lnSpc>
              <a:spcBef>
                <a:spcPts val="2950"/>
              </a:spcBef>
              <a:defRPr/>
            </a:pPr>
            <a:r>
              <a:rPr kumimoji="0" lang="en-US" sz="20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G17</a:t>
            </a:r>
            <a:r>
              <a:rPr kumimoji="0" lang="zh-CN" altLang="en-US" sz="20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小组</a:t>
            </a:r>
          </a:p>
        </p:txBody>
      </p:sp>
      <p:sp>
        <p:nvSpPr>
          <p:cNvPr id="23" name="文本框1"/>
          <p:cNvSpPr txBox="1"/>
          <p:nvPr/>
        </p:nvSpPr>
        <p:spPr>
          <a:xfrm>
            <a:off x="3180140" y="4780617"/>
            <a:ext cx="642620" cy="368300"/>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zh-CN" b="1" i="0" kern="1200" cap="none" spc="0" normalizeH="0" baseline="0" noProof="0" dirty="0">
                <a:solidFill>
                  <a:srgbClr val="7188A8"/>
                </a:solidFill>
                <a:latin typeface="思源黑体 CN Bold" panose="020B0800000000000000" pitchFamily="34" charset="-122"/>
                <a:ea typeface="思源黑体 CN Bold" panose="020B0800000000000000" pitchFamily="34" charset="-122"/>
                <a:cs typeface="+mn-cs"/>
              </a:rPr>
              <a:t>用户</a:t>
            </a:r>
          </a:p>
        </p:txBody>
      </p:sp>
      <p:sp>
        <p:nvSpPr>
          <p:cNvPr id="24" name="文本框2"/>
          <p:cNvSpPr/>
          <p:nvPr/>
        </p:nvSpPr>
        <p:spPr>
          <a:xfrm>
            <a:off x="722240" y="5041362"/>
            <a:ext cx="3100520" cy="344805"/>
          </a:xfrm>
          <a:prstGeom prst="rect">
            <a:avLst/>
          </a:prstGeom>
        </p:spPr>
        <p:txBody>
          <a:bodyPr wrap="square">
            <a:spAutoFit/>
          </a:bodyPr>
          <a:lstStyle/>
          <a:p>
            <a:pPr algn="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20-30岁有许多碎片时间的游戏爱好者</a:t>
            </a:r>
          </a:p>
        </p:txBody>
      </p:sp>
      <p:sp>
        <p:nvSpPr>
          <p:cNvPr id="16" name="文本框1"/>
          <p:cNvSpPr txBox="1"/>
          <p:nvPr/>
        </p:nvSpPr>
        <p:spPr>
          <a:xfrm>
            <a:off x="8445560" y="3416637"/>
            <a:ext cx="1332230" cy="368300"/>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zh-CN" b="1" i="0" kern="1200" cap="none" spc="0" normalizeH="0" baseline="0" noProof="0" dirty="0">
                <a:solidFill>
                  <a:srgbClr val="7188A8"/>
                </a:solidFill>
                <a:latin typeface="思源黑体 CN Bold" panose="020B0800000000000000" pitchFamily="34" charset="-122"/>
                <a:ea typeface="思源黑体 CN Bold" panose="020B0800000000000000" pitchFamily="34" charset="-122"/>
                <a:cs typeface="+mn-cs"/>
              </a:rPr>
              <a:t>开发方名称</a:t>
            </a:r>
          </a:p>
        </p:txBody>
      </p:sp>
      <p:sp>
        <p:nvSpPr>
          <p:cNvPr id="100" name="文本框 99"/>
          <p:cNvSpPr txBox="1"/>
          <p:nvPr/>
        </p:nvSpPr>
        <p:spPr>
          <a:xfrm>
            <a:off x="1102995" y="1381125"/>
            <a:ext cx="9785985" cy="1198880"/>
          </a:xfrm>
          <a:prstGeom prst="rect">
            <a:avLst/>
          </a:prstGeom>
          <a:noFill/>
          <a:ln w="9525">
            <a:noFill/>
          </a:ln>
        </p:spPr>
        <p:txBody>
          <a:bodyPr wrap="square">
            <a:spAutoFit/>
          </a:bodyPr>
          <a:lstStyle/>
          <a:p>
            <a:pPr indent="276225"/>
            <a:r>
              <a:rPr lang="zh-CN" sz="2400" b="0">
                <a:ln/>
                <a:solidFill>
                  <a:schemeClr val="accent1">
                    <a:lumMod val="75000"/>
                  </a:schemeClr>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rPr>
              <a:t>《</a:t>
            </a:r>
            <a:r>
              <a:rPr lang="en-US" sz="2400" b="0">
                <a:ln/>
                <a:solidFill>
                  <a:schemeClr val="accent1">
                    <a:lumMod val="75000"/>
                  </a:schemeClr>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rPr>
              <a:t>Flappy Bird</a:t>
            </a:r>
            <a:r>
              <a:rPr lang="zh-CN" sz="2400" b="0">
                <a:ln/>
                <a:solidFill>
                  <a:schemeClr val="accent1">
                    <a:lumMod val="75000"/>
                  </a:schemeClr>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rPr>
              <a:t>》是一款超休闲类的角色搜集手游，计划在微信小游戏平台上登陆。玩家可以在游戏中搜集拥有不同属性和技能的角色以及相应的皮肤，同时还可以体会到不同难度的游戏内容和地图。</a:t>
            </a:r>
            <a:endParaRPr lang="zh-CN" altLang="en-US" sz="2400" b="0">
              <a:ln/>
              <a:solidFill>
                <a:schemeClr val="accent1">
                  <a:lumMod val="75000"/>
                </a:schemeClr>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44178" y="0"/>
            <a:ext cx="3307404" cy="6858001"/>
          </a:xfrm>
          <a:prstGeom prst="rect">
            <a:avLst/>
          </a:prstGeom>
        </p:spPr>
      </p:pic>
      <p:sp>
        <p:nvSpPr>
          <p:cNvPr id="8" name="文本框2"/>
          <p:cNvSpPr>
            <a:spLocks noChangeArrowheads="1"/>
          </p:cNvSpPr>
          <p:nvPr/>
        </p:nvSpPr>
        <p:spPr bwMode="auto">
          <a:xfrm>
            <a:off x="1452307" y="1141718"/>
            <a:ext cx="9287387" cy="738664"/>
          </a:xfrm>
          <a:prstGeom prst="rect">
            <a:avLst/>
          </a:prstGeom>
          <a:noFill/>
          <a:ln>
            <a:noFill/>
          </a:ln>
          <a:effec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7188A8"/>
                </a:solidFill>
                <a:effectLst/>
                <a:uLnTx/>
                <a:uFillTx/>
                <a:latin typeface="思源黑体 CN Heavy" panose="020B0A00000000000000" pitchFamily="34" charset="-122"/>
                <a:ea typeface="思源黑体 CN Heavy" panose="020B0A00000000000000" pitchFamily="34" charset="-122"/>
                <a:cs typeface="+mn-ea"/>
                <a:sym typeface="+mn-lt"/>
              </a:rPr>
              <a:t>目录</a:t>
            </a:r>
          </a:p>
        </p:txBody>
      </p:sp>
      <p:grpSp>
        <p:nvGrpSpPr>
          <p:cNvPr id="9" name="组合 8"/>
          <p:cNvGrpSpPr/>
          <p:nvPr/>
        </p:nvGrpSpPr>
        <p:grpSpPr>
          <a:xfrm>
            <a:off x="2272191" y="2785592"/>
            <a:ext cx="1958672" cy="556592"/>
            <a:chOff x="1685050" y="2179737"/>
            <a:chExt cx="1958672" cy="556592"/>
          </a:xfrm>
        </p:grpSpPr>
        <p:sp>
          <p:nvSpPr>
            <p:cNvPr id="10" name="矩形 9"/>
            <p:cNvSpPr/>
            <p:nvPr/>
          </p:nvSpPr>
          <p:spPr>
            <a:xfrm>
              <a:off x="1685050" y="2179737"/>
              <a:ext cx="556592" cy="556592"/>
            </a:xfrm>
            <a:prstGeom prst="rect">
              <a:avLst/>
            </a:prstGeom>
            <a:solidFill>
              <a:srgbClr val="F7B1A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01</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11" name="文本框 10"/>
            <p:cNvSpPr txBox="1"/>
            <p:nvPr/>
          </p:nvSpPr>
          <p:spPr>
            <a:xfrm>
              <a:off x="2241642" y="2275696"/>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需求说明</a:t>
              </a:r>
            </a:p>
          </p:txBody>
        </p:sp>
      </p:grpSp>
      <p:grpSp>
        <p:nvGrpSpPr>
          <p:cNvPr id="13" name="组合 12"/>
          <p:cNvGrpSpPr/>
          <p:nvPr/>
        </p:nvGrpSpPr>
        <p:grpSpPr>
          <a:xfrm>
            <a:off x="2272191" y="4129487"/>
            <a:ext cx="1958672" cy="556592"/>
            <a:chOff x="1685050" y="2179737"/>
            <a:chExt cx="1958672" cy="556592"/>
          </a:xfrm>
        </p:grpSpPr>
        <p:sp>
          <p:nvSpPr>
            <p:cNvPr id="14" name="矩形 13"/>
            <p:cNvSpPr/>
            <p:nvPr/>
          </p:nvSpPr>
          <p:spPr>
            <a:xfrm>
              <a:off x="1685050" y="2179737"/>
              <a:ext cx="556592" cy="556592"/>
            </a:xfrm>
            <a:prstGeom prst="rect">
              <a:avLst/>
            </a:prstGeom>
            <a:solidFill>
              <a:srgbClr val="7188A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03</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15" name="文本框 14"/>
            <p:cNvSpPr txBox="1"/>
            <p:nvPr/>
          </p:nvSpPr>
          <p:spPr>
            <a:xfrm>
              <a:off x="2241642" y="2228071"/>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会议记录</a:t>
              </a:r>
            </a:p>
          </p:txBody>
        </p:sp>
      </p:grpSp>
      <p:grpSp>
        <p:nvGrpSpPr>
          <p:cNvPr id="21" name="组合 20"/>
          <p:cNvGrpSpPr/>
          <p:nvPr/>
        </p:nvGrpSpPr>
        <p:grpSpPr>
          <a:xfrm>
            <a:off x="6497682" y="2785592"/>
            <a:ext cx="2350467" cy="556592"/>
            <a:chOff x="1685050" y="2179737"/>
            <a:chExt cx="2350467" cy="556592"/>
          </a:xfrm>
        </p:grpSpPr>
        <p:sp>
          <p:nvSpPr>
            <p:cNvPr id="22" name="矩形 21"/>
            <p:cNvSpPr/>
            <p:nvPr/>
          </p:nvSpPr>
          <p:spPr>
            <a:xfrm>
              <a:off x="1685050" y="2179737"/>
              <a:ext cx="556592" cy="556592"/>
            </a:xfrm>
            <a:prstGeom prst="rect">
              <a:avLst/>
            </a:prstGeom>
            <a:solidFill>
              <a:srgbClr val="96C0E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02</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23" name="文本框 22"/>
            <p:cNvSpPr txBox="1"/>
            <p:nvPr/>
          </p:nvSpPr>
          <p:spPr>
            <a:xfrm>
              <a:off x="2328637" y="2227436"/>
              <a:ext cx="17068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合格性规定</a:t>
              </a:r>
            </a:p>
          </p:txBody>
        </p:sp>
      </p:grpSp>
      <p:grpSp>
        <p:nvGrpSpPr>
          <p:cNvPr id="25" name="组合 24"/>
          <p:cNvGrpSpPr/>
          <p:nvPr/>
        </p:nvGrpSpPr>
        <p:grpSpPr>
          <a:xfrm>
            <a:off x="6497682" y="4129487"/>
            <a:ext cx="2045667" cy="556969"/>
            <a:chOff x="1685050" y="2179737"/>
            <a:chExt cx="2045667" cy="556969"/>
          </a:xfrm>
        </p:grpSpPr>
        <p:sp>
          <p:nvSpPr>
            <p:cNvPr id="26" name="矩形 25"/>
            <p:cNvSpPr/>
            <p:nvPr/>
          </p:nvSpPr>
          <p:spPr>
            <a:xfrm>
              <a:off x="1685050" y="2179737"/>
              <a:ext cx="556592" cy="556592"/>
            </a:xfrm>
            <a:prstGeom prst="rect">
              <a:avLst/>
            </a:prstGeom>
            <a:solidFill>
              <a:srgbClr val="F5E0D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04</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27" name="文本框 26"/>
            <p:cNvSpPr txBox="1"/>
            <p:nvPr/>
          </p:nvSpPr>
          <p:spPr>
            <a:xfrm>
              <a:off x="2328637" y="2276331"/>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绩效评价</a:t>
              </a:r>
            </a:p>
          </p:txBody>
        </p:sp>
      </p:grpSp>
      <p:cxnSp>
        <p:nvCxnSpPr>
          <p:cNvPr id="29" name="直接连接符 28"/>
          <p:cNvCxnSpPr/>
          <p:nvPr/>
        </p:nvCxnSpPr>
        <p:spPr>
          <a:xfrm flipV="1">
            <a:off x="5698156" y="1929500"/>
            <a:ext cx="799526" cy="1"/>
          </a:xfrm>
          <a:prstGeom prst="line">
            <a:avLst/>
          </a:prstGeom>
          <a:ln w="38100">
            <a:solidFill>
              <a:srgbClr val="7188A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884488"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30282" y="1901757"/>
            <a:ext cx="3731437" cy="2144743"/>
            <a:chOff x="4294963" y="2039833"/>
            <a:chExt cx="3731437" cy="2144743"/>
          </a:xfrm>
        </p:grpSpPr>
        <p:sp>
          <p:nvSpPr>
            <p:cNvPr id="10" name="矩形 9"/>
            <p:cNvSpPr/>
            <p:nvPr/>
          </p:nvSpPr>
          <p:spPr>
            <a:xfrm>
              <a:off x="4359646" y="3129424"/>
              <a:ext cx="3602071" cy="76835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需求说明</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01</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sp>
          <p:nvSpPr>
            <p:cNvPr id="12" name="文本框 11"/>
            <p:cNvSpPr txBox="1"/>
            <p:nvPr/>
          </p:nvSpPr>
          <p:spPr>
            <a:xfrm>
              <a:off x="4294963" y="3816276"/>
              <a:ext cx="3731437"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12"/>
          <p:cNvSpPr/>
          <p:nvPr/>
        </p:nvSpPr>
        <p:spPr>
          <a:xfrm>
            <a:off x="2185399" y="1648006"/>
            <a:ext cx="300899" cy="49530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rgbClr val="7188A8"/>
          </a:solidFill>
          <a:ln>
            <a:solidFill>
              <a:srgbClr val="7188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p:cNvGrpSpPr/>
          <p:nvPr/>
        </p:nvGrpSpPr>
        <p:grpSpPr>
          <a:xfrm>
            <a:off x="363538" y="467169"/>
            <a:ext cx="2354103" cy="583767"/>
            <a:chOff x="334963" y="486219"/>
            <a:chExt cx="2354103" cy="583767"/>
          </a:xfrm>
        </p:grpSpPr>
        <p:sp>
          <p:nvSpPr>
            <p:cNvPr id="14" name="文本框 13"/>
            <p:cNvSpPr txBox="1"/>
            <p:nvPr/>
          </p:nvSpPr>
          <p:spPr>
            <a:xfrm>
              <a:off x="880586" y="486421"/>
              <a:ext cx="1808480" cy="583565"/>
            </a:xfrm>
            <a:prstGeom prst="rect">
              <a:avLst/>
            </a:prstGeom>
            <a:noFill/>
          </p:spPr>
          <p:txBody>
            <a:bodyPr wrap="none" rtlCol="0">
              <a:spAutoFit/>
            </a:bodyPr>
            <a:lstStyle/>
            <a:p>
              <a:r>
                <a:rPr lang="zh-CN" altLang="en-US" sz="3200" b="1" dirty="0">
                  <a:solidFill>
                    <a:srgbClr val="7188A8"/>
                  </a:solidFill>
                  <a:cs typeface="+mn-ea"/>
                  <a:sym typeface="+mn-lt"/>
                </a:rPr>
                <a:t>开发意图</a:t>
              </a:r>
            </a:p>
          </p:txBody>
        </p:sp>
        <p:sp>
          <p:nvSpPr>
            <p:cNvPr id="16" name="矩形 15"/>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19" name="文本框2"/>
          <p:cNvSpPr/>
          <p:nvPr/>
        </p:nvSpPr>
        <p:spPr>
          <a:xfrm>
            <a:off x="2849245" y="1504315"/>
            <a:ext cx="6915150" cy="1198880"/>
          </a:xfrm>
          <a:prstGeom prst="rect">
            <a:avLst/>
          </a:prstGeom>
        </p:spPr>
        <p:txBody>
          <a:bodyPr wrap="square">
            <a:spAutoFit/>
          </a:bodyPr>
          <a:lstStyle/>
          <a:p>
            <a:pPr>
              <a:lnSpc>
                <a:spcPct val="150000"/>
              </a:lnSpc>
              <a:spcBef>
                <a:spcPts val="2950"/>
              </a:spcBef>
              <a:defRPr/>
            </a:pPr>
            <a:r>
              <a:rPr lang="zh-CN" sz="1600">
                <a:ln/>
                <a:solidFill>
                  <a:schemeClr val="tx1"/>
                </a:solidFill>
                <a:effectLst>
                  <a:outerShdw blurRad="38100" dist="19050" dir="2700000" algn="tl" rotWithShape="0">
                    <a:schemeClr val="dk1">
                      <a:alpha val="40000"/>
                    </a:schemeClr>
                  </a:outerShdw>
                </a:effectLst>
                <a:ea typeface="+mn-lt"/>
                <a:cs typeface="+mn-lt"/>
                <a:sym typeface="+mn-ea"/>
              </a:rPr>
              <a:t>因为项目组成员正在上软件工程课，之前没有系统的软件工程开发经验，本次开发《</a:t>
            </a:r>
            <a:r>
              <a:rPr lang="en-US" sz="1600">
                <a:ln/>
                <a:solidFill>
                  <a:schemeClr val="tx1"/>
                </a:solidFill>
                <a:effectLst>
                  <a:outerShdw blurRad="38100" dist="19050" dir="2700000" algn="tl" rotWithShape="0">
                    <a:schemeClr val="dk1">
                      <a:alpha val="40000"/>
                    </a:schemeClr>
                  </a:outerShdw>
                </a:effectLst>
                <a:ea typeface="+mn-lt"/>
                <a:cs typeface="+mn-lt"/>
                <a:sym typeface="+mn-ea"/>
              </a:rPr>
              <a:t>Flappy Bird</a:t>
            </a:r>
            <a:r>
              <a:rPr lang="zh-CN" sz="1600">
                <a:ln/>
                <a:solidFill>
                  <a:schemeClr val="tx1"/>
                </a:solidFill>
                <a:effectLst>
                  <a:outerShdw blurRad="38100" dist="19050" dir="2700000" algn="tl" rotWithShape="0">
                    <a:schemeClr val="dk1">
                      <a:alpha val="40000"/>
                    </a:schemeClr>
                  </a:outerShdw>
                </a:effectLst>
                <a:ea typeface="+mn-lt"/>
                <a:cs typeface="+mn-lt"/>
                <a:sym typeface="+mn-ea"/>
              </a:rPr>
              <a:t>》系统是为了使项目组成员积累系统的软件工程开发经验，熟练掌握课程内容，并取得一个优良的成绩。</a:t>
            </a:r>
            <a:endParaRPr lang="zh-CN" altLang="en-US" sz="1600" dirty="0">
              <a:ln/>
              <a:solidFill>
                <a:schemeClr val="tx1"/>
              </a:solidFill>
              <a:effectLst>
                <a:outerShdw blurRad="38100" dist="19050" dir="2700000" algn="tl" rotWithShape="0">
                  <a:schemeClr val="dk1">
                    <a:alpha val="40000"/>
                  </a:schemeClr>
                </a:outerShdw>
              </a:effectLst>
              <a:ea typeface="+mn-lt"/>
              <a:cs typeface="+mn-lt"/>
              <a:sym typeface="+mn-ea"/>
            </a:endParaRPr>
          </a:p>
        </p:txBody>
      </p:sp>
      <p:sp>
        <p:nvSpPr>
          <p:cNvPr id="22" name="椭圆 12"/>
          <p:cNvSpPr/>
          <p:nvPr/>
        </p:nvSpPr>
        <p:spPr>
          <a:xfrm>
            <a:off x="2185353" y="4145474"/>
            <a:ext cx="300899" cy="49530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rgbClr val="7188A8"/>
          </a:solidFill>
          <a:ln>
            <a:solidFill>
              <a:srgbClr val="7188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文本框2"/>
          <p:cNvSpPr/>
          <p:nvPr/>
        </p:nvSpPr>
        <p:spPr>
          <a:xfrm>
            <a:off x="2849245" y="3935730"/>
            <a:ext cx="6771005" cy="2569845"/>
          </a:xfrm>
          <a:prstGeom prst="rect">
            <a:avLst/>
          </a:prstGeom>
        </p:spPr>
        <p:txBody>
          <a:bodyPr wrap="square">
            <a:spAutoFit/>
          </a:bodyPr>
          <a:lstStyle/>
          <a:p>
            <a:pPr>
              <a:lnSpc>
                <a:spcPct val="150000"/>
              </a:lnSpc>
              <a:spcBef>
                <a:spcPts val="2950"/>
              </a:spcBef>
              <a:defRPr/>
            </a:pPr>
            <a:r>
              <a:rPr lang="zh-CN" sz="1600">
                <a:effectLst>
                  <a:outerShdw blurRad="38100" dist="38100" dir="2700000" algn="tl">
                    <a:srgbClr val="000000">
                      <a:alpha val="43137"/>
                    </a:srgbClr>
                  </a:outerShdw>
                </a:effectLst>
                <a:ea typeface="+mn-lt"/>
                <a:cs typeface="+mn-lt"/>
                <a:sym typeface="+mn-ea"/>
              </a:rPr>
              <a:t>希望在现在这个手游市场蓬勃发展的现在，能够开发出以一款优秀的超休闲手游，以广告的形式获得一定的收益。</a:t>
            </a:r>
          </a:p>
          <a:p>
            <a:pPr>
              <a:lnSpc>
                <a:spcPct val="150000"/>
              </a:lnSpc>
              <a:spcBef>
                <a:spcPts val="2950"/>
              </a:spcBef>
              <a:defRPr/>
            </a:pPr>
            <a:r>
              <a:rPr lang="zh-CN" sz="1600">
                <a:effectLst>
                  <a:outerShdw blurRad="38100" dist="38100" dir="2700000" algn="tl">
                    <a:srgbClr val="000000">
                      <a:alpha val="43137"/>
                    </a:srgbClr>
                  </a:outerShdw>
                </a:effectLst>
                <a:ea typeface="+mn-lt"/>
                <a:cs typeface="+mn-lt"/>
                <a:sym typeface="+mn-ea"/>
              </a:rPr>
              <a:t>本系统的主要功能以游戏为主，不同于现在原版的</a:t>
            </a:r>
            <a:r>
              <a:rPr lang="en-US" sz="1600">
                <a:effectLst>
                  <a:outerShdw blurRad="38100" dist="38100" dir="2700000" algn="tl">
                    <a:srgbClr val="000000">
                      <a:alpha val="43137"/>
                    </a:srgbClr>
                  </a:outerShdw>
                </a:effectLst>
                <a:ea typeface="+mn-lt"/>
                <a:cs typeface="+mn-lt"/>
                <a:sym typeface="+mn-ea"/>
              </a:rPr>
              <a:t>flappy bird</a:t>
            </a:r>
            <a:r>
              <a:rPr lang="zh-CN" sz="1600">
                <a:effectLst>
                  <a:outerShdw blurRad="38100" dist="38100" dir="2700000" algn="tl">
                    <a:srgbClr val="000000">
                      <a:alpha val="43137"/>
                    </a:srgbClr>
                  </a:outerShdw>
                </a:effectLst>
                <a:ea typeface="+mn-lt"/>
                <a:cs typeface="+mn-lt"/>
                <a:sym typeface="+mn-ea"/>
              </a:rPr>
              <a:t>游戏。我们项目组开发的</a:t>
            </a:r>
            <a:r>
              <a:rPr lang="en-US" sz="1600">
                <a:effectLst>
                  <a:outerShdw blurRad="38100" dist="38100" dir="2700000" algn="tl">
                    <a:srgbClr val="000000">
                      <a:alpha val="43137"/>
                    </a:srgbClr>
                  </a:outerShdw>
                </a:effectLst>
                <a:ea typeface="+mn-lt"/>
                <a:cs typeface="+mn-lt"/>
                <a:sym typeface="+mn-ea"/>
              </a:rPr>
              <a:t>flappy </a:t>
            </a:r>
            <a:r>
              <a:rPr lang="zh-CN" sz="1600">
                <a:effectLst>
                  <a:outerShdw blurRad="38100" dist="38100" dir="2700000" algn="tl">
                    <a:srgbClr val="000000">
                      <a:alpha val="43137"/>
                    </a:srgbClr>
                  </a:outerShdw>
                </a:effectLst>
                <a:ea typeface="+mn-lt"/>
                <a:cs typeface="+mn-lt"/>
                <a:sym typeface="+mn-ea"/>
              </a:rPr>
              <a:t>bird游戏能够更换角色、皮肤、地图等等，给游戏添加了更多的耐玩性和可玩性</a:t>
            </a:r>
            <a:r>
              <a:rPr lang="zh-CN" sz="1100">
                <a:effectLst>
                  <a:outerShdw blurRad="38100" dist="38100" dir="2700000" algn="tl">
                    <a:srgbClr val="000000">
                      <a:alpha val="43137"/>
                    </a:srgbClr>
                  </a:outerShdw>
                </a:effectLst>
                <a:ea typeface="+mn-lt"/>
                <a:cs typeface="+mn-lt"/>
                <a:sym typeface="+mn-ea"/>
              </a:rPr>
              <a:t>。</a:t>
            </a:r>
          </a:p>
          <a:p>
            <a:pPr>
              <a:lnSpc>
                <a:spcPct val="150000"/>
              </a:lnSpc>
              <a:spcBef>
                <a:spcPts val="2950"/>
              </a:spcBef>
              <a:defRPr/>
            </a:pPr>
            <a:endParaRPr lang="en-US" altLang="en-US" sz="1100" dirty="0">
              <a:solidFill>
                <a:srgbClr val="7F7F7F"/>
              </a:solidFill>
              <a:effectLst>
                <a:outerShdw blurRad="38100" dist="38100" dir="2700000" algn="tl">
                  <a:srgbClr val="000000">
                    <a:alpha val="43137"/>
                  </a:srgbClr>
                </a:outerShdw>
              </a:effectLst>
              <a:ea typeface="+mn-lt"/>
              <a:cs typeface="+mn-lt"/>
              <a:sym typeface="+mn-lt"/>
            </a:endParaRPr>
          </a:p>
        </p:txBody>
      </p:sp>
      <p:sp>
        <p:nvSpPr>
          <p:cNvPr id="43" name="椭圆 42"/>
          <p:cNvSpPr/>
          <p:nvPr/>
        </p:nvSpPr>
        <p:spPr>
          <a:xfrm>
            <a:off x="909004" y="1504202"/>
            <a:ext cx="914400" cy="9144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33"/>
          <p:cNvSpPr>
            <a:spLocks noEditPoints="1"/>
          </p:cNvSpPr>
          <p:nvPr/>
        </p:nvSpPr>
        <p:spPr bwMode="auto">
          <a:xfrm>
            <a:off x="1068813" y="1804663"/>
            <a:ext cx="594783" cy="404284"/>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bg1"/>
          </a:solidFill>
          <a:ln>
            <a:solidFill>
              <a:schemeClr val="bg1"/>
            </a:solidFill>
          </a:ln>
        </p:spPr>
        <p:txBody>
          <a:bodyPr/>
          <a:lstStyle/>
          <a:p>
            <a:endParaRPr lang="zh-CN" altLang="en-US" sz="2400"/>
          </a:p>
        </p:txBody>
      </p:sp>
      <p:sp>
        <p:nvSpPr>
          <p:cNvPr id="5" name="椭圆 4"/>
          <p:cNvSpPr/>
          <p:nvPr/>
        </p:nvSpPr>
        <p:spPr>
          <a:xfrm>
            <a:off x="909004" y="3935617"/>
            <a:ext cx="914400" cy="9144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3"/>
          <p:cNvSpPr>
            <a:spLocks noEditPoints="1"/>
          </p:cNvSpPr>
          <p:nvPr/>
        </p:nvSpPr>
        <p:spPr bwMode="auto">
          <a:xfrm>
            <a:off x="1068813" y="4236078"/>
            <a:ext cx="594783" cy="404284"/>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bg1"/>
          </a:solidFill>
          <a:ln>
            <a:solidFill>
              <a:schemeClr val="bg1"/>
            </a:solidFill>
          </a:ln>
        </p:spPr>
        <p:txBody>
          <a:bodyPr/>
          <a:lstStyle/>
          <a:p>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63538" y="467169"/>
            <a:ext cx="3573303" cy="583767"/>
            <a:chOff x="334963" y="486219"/>
            <a:chExt cx="3573303" cy="583767"/>
          </a:xfrm>
        </p:grpSpPr>
        <p:sp>
          <p:nvSpPr>
            <p:cNvPr id="14" name="文本框 13"/>
            <p:cNvSpPr txBox="1"/>
            <p:nvPr/>
          </p:nvSpPr>
          <p:spPr>
            <a:xfrm>
              <a:off x="880586" y="486421"/>
              <a:ext cx="3027680" cy="583565"/>
            </a:xfrm>
            <a:prstGeom prst="rect">
              <a:avLst/>
            </a:prstGeom>
            <a:noFill/>
          </p:spPr>
          <p:txBody>
            <a:bodyPr wrap="none" rtlCol="0">
              <a:spAutoFit/>
            </a:bodyPr>
            <a:lstStyle/>
            <a:p>
              <a:r>
                <a:rPr lang="zh-CN" altLang="en-US" sz="3200" b="1" dirty="0">
                  <a:solidFill>
                    <a:srgbClr val="7188A8"/>
                  </a:solidFill>
                  <a:cs typeface="+mn-ea"/>
                  <a:sym typeface="+mn-lt"/>
                </a:rPr>
                <a:t>总体功能流程图</a:t>
              </a:r>
            </a:p>
          </p:txBody>
        </p:sp>
        <p:sp>
          <p:nvSpPr>
            <p:cNvPr id="16" name="矩形 15"/>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43" name="椭圆 42"/>
          <p:cNvSpPr/>
          <p:nvPr/>
        </p:nvSpPr>
        <p:spPr>
          <a:xfrm>
            <a:off x="909004" y="1504202"/>
            <a:ext cx="914400" cy="9144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33"/>
          <p:cNvSpPr>
            <a:spLocks noEditPoints="1"/>
          </p:cNvSpPr>
          <p:nvPr/>
        </p:nvSpPr>
        <p:spPr bwMode="auto">
          <a:xfrm>
            <a:off x="1068813" y="1804663"/>
            <a:ext cx="594783" cy="404284"/>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bg1"/>
          </a:solidFill>
          <a:ln>
            <a:solidFill>
              <a:schemeClr val="bg1"/>
            </a:solidFill>
          </a:ln>
        </p:spPr>
        <p:txBody>
          <a:bodyPr/>
          <a:lstStyle/>
          <a:p>
            <a:endParaRPr lang="zh-CN" altLang="en-US" sz="2400"/>
          </a:p>
        </p:txBody>
      </p:sp>
      <p:sp>
        <p:nvSpPr>
          <p:cNvPr id="5" name="椭圆 4"/>
          <p:cNvSpPr/>
          <p:nvPr/>
        </p:nvSpPr>
        <p:spPr>
          <a:xfrm>
            <a:off x="909004" y="3935617"/>
            <a:ext cx="914400" cy="9144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3"/>
          <p:cNvSpPr>
            <a:spLocks noEditPoints="1"/>
          </p:cNvSpPr>
          <p:nvPr/>
        </p:nvSpPr>
        <p:spPr bwMode="auto">
          <a:xfrm>
            <a:off x="1068813" y="4236078"/>
            <a:ext cx="594783" cy="404284"/>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bg1"/>
          </a:solidFill>
          <a:ln>
            <a:solidFill>
              <a:schemeClr val="bg1"/>
            </a:solidFill>
          </a:ln>
        </p:spPr>
        <p:txBody>
          <a:bodyPr/>
          <a:lstStyle/>
          <a:p>
            <a:endParaRPr lang="zh-CN" altLang="en-US" sz="2400"/>
          </a:p>
        </p:txBody>
      </p:sp>
      <p:pic>
        <p:nvPicPr>
          <p:cNvPr id="3"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972945" y="285750"/>
            <a:ext cx="8738870" cy="60953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09320" y="1050925"/>
            <a:ext cx="2501265" cy="5208905"/>
          </a:xfrm>
          <a:prstGeom prst="rect">
            <a:avLst/>
          </a:prstGeom>
        </p:spPr>
      </p:pic>
      <p:sp>
        <p:nvSpPr>
          <p:cNvPr id="14" name="文本框 13"/>
          <p:cNvSpPr txBox="1"/>
          <p:nvPr/>
        </p:nvSpPr>
        <p:spPr>
          <a:xfrm>
            <a:off x="909161" y="467371"/>
            <a:ext cx="3840480" cy="583565"/>
          </a:xfrm>
          <a:prstGeom prst="rect">
            <a:avLst/>
          </a:prstGeom>
          <a:noFill/>
        </p:spPr>
        <p:txBody>
          <a:bodyPr wrap="none" rtlCol="0">
            <a:spAutoFit/>
          </a:bodyPr>
          <a:lstStyle/>
          <a:p>
            <a:r>
              <a:rPr lang="zh-CN" altLang="en-US" sz="3200" b="1" dirty="0">
                <a:solidFill>
                  <a:srgbClr val="7188A8"/>
                </a:solidFill>
                <a:cs typeface="+mn-ea"/>
                <a:sym typeface="+mn-lt"/>
              </a:rPr>
              <a:t>主界面原型及流程图</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5"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544570" y="1356995"/>
            <a:ext cx="8259445" cy="49028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09161" y="467371"/>
            <a:ext cx="4246880" cy="583565"/>
          </a:xfrm>
          <a:prstGeom prst="rect">
            <a:avLst/>
          </a:prstGeom>
          <a:noFill/>
        </p:spPr>
        <p:txBody>
          <a:bodyPr wrap="none" rtlCol="0">
            <a:spAutoFit/>
          </a:bodyPr>
          <a:lstStyle/>
          <a:p>
            <a:r>
              <a:rPr lang="zh-CN" altLang="en-US" sz="3200" b="1" dirty="0">
                <a:solidFill>
                  <a:srgbClr val="7188A8"/>
                </a:solidFill>
                <a:cs typeface="+mn-ea"/>
                <a:sym typeface="+mn-lt"/>
              </a:rPr>
              <a:t>商城界面原型及流程图</a:t>
            </a:r>
          </a:p>
        </p:txBody>
      </p:sp>
      <p:sp>
        <p:nvSpPr>
          <p:cNvPr id="16" name="矩形 15"/>
          <p:cNvSpPr/>
          <p:nvPr/>
        </p:nvSpPr>
        <p:spPr>
          <a:xfrm>
            <a:off x="363538" y="46716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4095" y="1009015"/>
            <a:ext cx="4583430" cy="5411470"/>
          </a:xfrm>
          <a:prstGeom prst="rect">
            <a:avLst/>
          </a:prstGeom>
          <a:noFill/>
          <a:ln>
            <a:noFill/>
          </a:ln>
        </p:spPr>
      </p:pic>
      <p:pic>
        <p:nvPicPr>
          <p:cNvPr id="2" name="图片 1"/>
          <p:cNvPicPr>
            <a:picLocks noChangeAspect="1"/>
          </p:cNvPicPr>
          <p:nvPr/>
        </p:nvPicPr>
        <p:blipFill>
          <a:blip r:embed="rId3"/>
          <a:stretch>
            <a:fillRect/>
          </a:stretch>
        </p:blipFill>
        <p:spPr>
          <a:xfrm>
            <a:off x="1725295" y="1155065"/>
            <a:ext cx="2376170" cy="5119370"/>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513</Words>
  <Application>Microsoft Office PowerPoint</Application>
  <PresentationFormat>宽屏</PresentationFormat>
  <Paragraphs>67</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等线</vt:lpstr>
      <vt:lpstr>等线 Light</vt:lpstr>
      <vt:lpstr>华文新魏</vt:lpstr>
      <vt:lpstr>思源黑体 CN Bold</vt:lpstr>
      <vt:lpstr>思源黑体 CN Heavy</vt:lpstr>
      <vt:lpstr>思源黑体 CN Normal</vt:lpstr>
      <vt:lpstr>思源黑体 CN Regular</vt:lpstr>
      <vt:lpstr>Aharoni</vt:lpstr>
      <vt:lpstr>Arial</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Epo ch</dc:creator>
  <cp:lastModifiedBy>周 诚信</cp:lastModifiedBy>
  <cp:revision>15</cp:revision>
  <dcterms:created xsi:type="dcterms:W3CDTF">2020-03-05T12:33:00Z</dcterms:created>
  <dcterms:modified xsi:type="dcterms:W3CDTF">2020-11-15T12:37:49Z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