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8" r:id="rId2"/>
    <p:sldId id="425" r:id="rId3"/>
    <p:sldId id="524" r:id="rId4"/>
    <p:sldId id="525" r:id="rId5"/>
    <p:sldId id="427" r:id="rId6"/>
    <p:sldId id="526" r:id="rId7"/>
    <p:sldId id="527" r:id="rId8"/>
    <p:sldId id="528" r:id="rId9"/>
    <p:sldId id="503" r:id="rId10"/>
    <p:sldId id="535" r:id="rId11"/>
    <p:sldId id="532" r:id="rId12"/>
    <p:sldId id="531" r:id="rId13"/>
    <p:sldId id="529" r:id="rId14"/>
    <p:sldId id="536" r:id="rId15"/>
    <p:sldId id="538" r:id="rId16"/>
    <p:sldId id="537" r:id="rId17"/>
    <p:sldId id="539" r:id="rId18"/>
    <p:sldId id="437" r:id="rId19"/>
    <p:sldId id="540" r:id="rId20"/>
    <p:sldId id="547" r:id="rId21"/>
    <p:sldId id="533" r:id="rId22"/>
    <p:sldId id="541" r:id="rId23"/>
    <p:sldId id="542" r:id="rId24"/>
    <p:sldId id="543" r:id="rId25"/>
    <p:sldId id="546" r:id="rId26"/>
    <p:sldId id="544" r:id="rId27"/>
    <p:sldId id="379" r:id="rId28"/>
    <p:sldId id="505" r:id="rId29"/>
    <p:sldId id="548" r:id="rId30"/>
    <p:sldId id="549" r:id="rId31"/>
    <p:sldId id="508" r:id="rId32"/>
    <p:sldId id="504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9" r:id="rId42"/>
    <p:sldId id="517" r:id="rId43"/>
    <p:sldId id="518" r:id="rId44"/>
    <p:sldId id="520" r:id="rId45"/>
    <p:sldId id="521" r:id="rId46"/>
    <p:sldId id="400" r:id="rId47"/>
    <p:sldId id="522" r:id="rId48"/>
    <p:sldId id="523" r:id="rId49"/>
    <p:sldId id="367" r:id="rId50"/>
    <p:sldId id="401" r:id="rId51"/>
    <p:sldId id="402" r:id="rId52"/>
    <p:sldId id="362" r:id="rId53"/>
    <p:sldId id="410" r:id="rId54"/>
    <p:sldId id="411" r:id="rId55"/>
    <p:sldId id="412" r:id="rId56"/>
    <p:sldId id="439" r:id="rId57"/>
    <p:sldId id="415" r:id="rId58"/>
    <p:sldId id="418" r:id="rId59"/>
    <p:sldId id="419" r:id="rId60"/>
    <p:sldId id="417" r:id="rId61"/>
    <p:sldId id="369" r:id="rId62"/>
    <p:sldId id="422" r:id="rId63"/>
    <p:sldId id="377" r:id="rId64"/>
    <p:sldId id="442" r:id="rId65"/>
    <p:sldId id="485" r:id="rId66"/>
    <p:sldId id="484" r:id="rId67"/>
    <p:sldId id="486" r:id="rId68"/>
    <p:sldId id="487" r:id="rId69"/>
    <p:sldId id="496" r:id="rId70"/>
    <p:sldId id="490" r:id="rId71"/>
    <p:sldId id="491" r:id="rId72"/>
    <p:sldId id="492" r:id="rId73"/>
    <p:sldId id="497" r:id="rId74"/>
    <p:sldId id="498" r:id="rId75"/>
    <p:sldId id="441" r:id="rId76"/>
    <p:sldId id="383" r:id="rId77"/>
    <p:sldId id="368" r:id="rId78"/>
    <p:sldId id="404" r:id="rId79"/>
    <p:sldId id="433" r:id="rId80"/>
    <p:sldId id="389" r:id="rId81"/>
    <p:sldId id="396" r:id="rId82"/>
    <p:sldId id="443" r:id="rId83"/>
    <p:sldId id="390" r:id="rId84"/>
    <p:sldId id="424" r:id="rId85"/>
    <p:sldId id="409" r:id="rId86"/>
    <p:sldId id="429" r:id="rId87"/>
    <p:sldId id="426" r:id="rId88"/>
    <p:sldId id="430" r:id="rId89"/>
    <p:sldId id="392" r:id="rId90"/>
    <p:sldId id="428" r:id="rId91"/>
    <p:sldId id="432" r:id="rId92"/>
    <p:sldId id="499" r:id="rId93"/>
    <p:sldId id="500" r:id="rId94"/>
    <p:sldId id="501" r:id="rId95"/>
    <p:sldId id="502" r:id="rId96"/>
  </p:sldIdLst>
  <p:sldSz cx="12192000" cy="6858000"/>
  <p:notesSz cx="6858000" cy="9144000"/>
  <p:custDataLst>
    <p:tags r:id="rId9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524"/>
            <p14:sldId id="525"/>
            <p14:sldId id="427"/>
            <p14:sldId id="526"/>
            <p14:sldId id="527"/>
            <p14:sldId id="528"/>
            <p14:sldId id="503"/>
            <p14:sldId id="535"/>
            <p14:sldId id="532"/>
            <p14:sldId id="531"/>
            <p14:sldId id="529"/>
            <p14:sldId id="536"/>
            <p14:sldId id="538"/>
            <p14:sldId id="537"/>
            <p14:sldId id="539"/>
            <p14:sldId id="437"/>
            <p14:sldId id="540"/>
            <p14:sldId id="547"/>
            <p14:sldId id="533"/>
            <p14:sldId id="541"/>
            <p14:sldId id="542"/>
            <p14:sldId id="543"/>
            <p14:sldId id="546"/>
            <p14:sldId id="544"/>
            <p14:sldId id="379"/>
            <p14:sldId id="505"/>
            <p14:sldId id="548"/>
            <p14:sldId id="549"/>
            <p14:sldId id="508"/>
            <p14:sldId id="504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9"/>
            <p14:sldId id="517"/>
            <p14:sldId id="518"/>
            <p14:sldId id="520"/>
            <p14:sldId id="521"/>
            <p14:sldId id="400"/>
            <p14:sldId id="522"/>
            <p14:sldId id="523"/>
            <p14:sldId id="367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85"/>
            <p14:sldId id="484"/>
            <p14:sldId id="486"/>
            <p14:sldId id="487"/>
            <p14:sldId id="496"/>
            <p14:sldId id="490"/>
            <p14:sldId id="491"/>
            <p14:sldId id="492"/>
            <p14:sldId id="497"/>
            <p14:sldId id="498"/>
            <p14:sldId id="441"/>
            <p14:sldId id="383"/>
            <p14:sldId id="368"/>
            <p14:sldId id="404"/>
            <p14:sldId id="433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  <p:cmAuthor id="2" name="84089" initials="8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271"/>
  </p:normalViewPr>
  <p:slideViewPr>
    <p:cSldViewPr snapToGrid="0" snapToObjects="1">
      <p:cViewPr varScale="1">
        <p:scale>
          <a:sx n="84" d="100"/>
          <a:sy n="84" d="100"/>
        </p:scale>
        <p:origin x="104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2T17:10:06.271" idx="1">
    <p:pos x="6998" y="77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65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47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1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4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55567" y="163224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ACFB0F-49C2-40FB-A214-AF6C0A20C0B1}"/>
              </a:ext>
            </a:extLst>
          </p:cNvPr>
          <p:cNvSpPr txBox="1"/>
          <p:nvPr/>
        </p:nvSpPr>
        <p:spPr>
          <a:xfrm>
            <a:off x="1197864" y="4964144"/>
            <a:ext cx="420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模板：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GB/T 8567-2006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B97E92-CFA5-4FFE-B513-2D839F48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01" y="664724"/>
            <a:ext cx="10077316" cy="58072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项目计划书更改情况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  <p:extLst>
      <p:ext uri="{BB962C8B-B14F-4D97-AF65-F5344CB8AC3E}">
        <p14:creationId xmlns:p14="http://schemas.microsoft.com/office/powerpoint/2010/main" val="420653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组织架构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D1CB3C-8719-49ED-A442-3BD46832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17" y="961065"/>
            <a:ext cx="6450681" cy="49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小组规章制度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24F54-0B18-44F3-9169-AEAF52491138}"/>
              </a:ext>
            </a:extLst>
          </p:cNvPr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开会时间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4B591D-9CBC-4D9A-8494-ECC8A28A238A}"/>
              </a:ext>
            </a:extLst>
          </p:cNvPr>
          <p:cNvSpPr txBox="1"/>
          <p:nvPr/>
        </p:nvSpPr>
        <p:spPr>
          <a:xfrm>
            <a:off x="1371600" y="2139518"/>
            <a:ext cx="388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每周二、周六，晚上</a:t>
            </a:r>
            <a:r>
              <a:rPr lang="en-US" altLang="zh-CN" dirty="0"/>
              <a:t>10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有特殊情况的话，开会时间另行通知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21B74B-AC3E-4F79-9738-12573C443CA6}"/>
              </a:ext>
            </a:extLst>
          </p:cNvPr>
          <p:cNvSpPr/>
          <p:nvPr/>
        </p:nvSpPr>
        <p:spPr>
          <a:xfrm>
            <a:off x="7847515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工作地点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F1FDE-7E2B-428C-B873-C244C79DDBDC}"/>
              </a:ext>
            </a:extLst>
          </p:cNvPr>
          <p:cNvSpPr txBox="1"/>
          <p:nvPr/>
        </p:nvSpPr>
        <p:spPr>
          <a:xfrm>
            <a:off x="6939191" y="2139518"/>
            <a:ext cx="388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理四教学楼、学生寝室、</a:t>
            </a:r>
            <a:endParaRPr lang="en-US" altLang="zh-CN" dirty="0"/>
          </a:p>
          <a:p>
            <a:pPr algn="ctr"/>
            <a:r>
              <a:rPr lang="zh-CN" altLang="en-US" dirty="0"/>
              <a:t>星巴克咖啡馆等地方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153DA5-903E-4230-96A7-23D28C8536F2}"/>
              </a:ext>
            </a:extLst>
          </p:cNvPr>
          <p:cNvGrpSpPr/>
          <p:nvPr/>
        </p:nvGrpSpPr>
        <p:grpSpPr>
          <a:xfrm>
            <a:off x="1423091" y="3301369"/>
            <a:ext cx="3881211" cy="1908637"/>
            <a:chOff x="1524000" y="1306611"/>
            <a:chExt cx="3881211" cy="19086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EF5B3B-52D6-4393-A7B9-AFF129B1B146}"/>
                </a:ext>
              </a:extLst>
            </p:cNvPr>
            <p:cNvSpPr/>
            <p:nvPr/>
          </p:nvSpPr>
          <p:spPr>
            <a:xfrm>
              <a:off x="2432324" y="1306611"/>
              <a:ext cx="1578148" cy="645160"/>
            </a:xfrm>
            <a:prstGeom prst="rect">
              <a:avLst/>
            </a:prstGeom>
            <a:solidFill>
              <a:srgbClr val="66B5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组员评价规则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A80D69-5D08-4B1C-984A-C7B075E09E8A}"/>
                </a:ext>
              </a:extLst>
            </p:cNvPr>
            <p:cNvSpPr txBox="1"/>
            <p:nvPr/>
          </p:nvSpPr>
          <p:spPr>
            <a:xfrm>
              <a:off x="1524000" y="2291918"/>
              <a:ext cx="3881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以</a:t>
              </a:r>
              <a:r>
                <a:rPr lang="en-US" altLang="zh-CN" dirty="0"/>
                <a:t>9</a:t>
              </a:r>
              <a:r>
                <a:rPr lang="zh-CN" altLang="en-US" dirty="0"/>
                <a:t>分为每次基准分</a:t>
              </a:r>
              <a:endParaRPr lang="en-US" altLang="zh-CN" dirty="0"/>
            </a:p>
            <a:p>
              <a:pPr algn="ctr"/>
              <a:r>
                <a:rPr lang="zh-CN" altLang="en-US" dirty="0"/>
                <a:t>根据每一个任务的完成度</a:t>
              </a:r>
              <a:endParaRPr lang="en-US" altLang="zh-CN" dirty="0"/>
            </a:p>
            <a:p>
              <a:pPr algn="ctr"/>
              <a:r>
                <a:rPr lang="zh-CN" altLang="en-US" dirty="0"/>
                <a:t>进行加减分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79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小组规章制度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D24F54-0B18-44F3-9169-AEAF52491138}"/>
              </a:ext>
            </a:extLst>
          </p:cNvPr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开会时间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4B591D-9CBC-4D9A-8494-ECC8A28A238A}"/>
              </a:ext>
            </a:extLst>
          </p:cNvPr>
          <p:cNvSpPr txBox="1"/>
          <p:nvPr/>
        </p:nvSpPr>
        <p:spPr>
          <a:xfrm>
            <a:off x="1371600" y="2139518"/>
            <a:ext cx="388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每周二、周六，晚上</a:t>
            </a:r>
            <a:r>
              <a:rPr lang="en-US" altLang="zh-CN" dirty="0"/>
              <a:t>10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有特殊情况的话，开会时间另行通知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21B74B-AC3E-4F79-9738-12573C443CA6}"/>
              </a:ext>
            </a:extLst>
          </p:cNvPr>
          <p:cNvSpPr/>
          <p:nvPr/>
        </p:nvSpPr>
        <p:spPr>
          <a:xfrm>
            <a:off x="7847515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工作地点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F1FDE-7E2B-428C-B873-C244C79DDBDC}"/>
              </a:ext>
            </a:extLst>
          </p:cNvPr>
          <p:cNvSpPr txBox="1"/>
          <p:nvPr/>
        </p:nvSpPr>
        <p:spPr>
          <a:xfrm>
            <a:off x="6939191" y="2139518"/>
            <a:ext cx="388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理四教学楼、学生寝室、</a:t>
            </a:r>
            <a:endParaRPr lang="en-US" altLang="zh-CN" dirty="0"/>
          </a:p>
          <a:p>
            <a:pPr algn="ctr"/>
            <a:r>
              <a:rPr lang="zh-CN" altLang="en-US" dirty="0"/>
              <a:t>星巴克咖啡馆等地方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153DA5-903E-4230-96A7-23D28C8536F2}"/>
              </a:ext>
            </a:extLst>
          </p:cNvPr>
          <p:cNvGrpSpPr/>
          <p:nvPr/>
        </p:nvGrpSpPr>
        <p:grpSpPr>
          <a:xfrm>
            <a:off x="1423091" y="3301369"/>
            <a:ext cx="3881211" cy="1908637"/>
            <a:chOff x="1524000" y="1306611"/>
            <a:chExt cx="3881211" cy="190863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BEF5B3B-52D6-4393-A7B9-AFF129B1B146}"/>
                </a:ext>
              </a:extLst>
            </p:cNvPr>
            <p:cNvSpPr/>
            <p:nvPr/>
          </p:nvSpPr>
          <p:spPr>
            <a:xfrm>
              <a:off x="2432324" y="1306611"/>
              <a:ext cx="1578148" cy="645160"/>
            </a:xfrm>
            <a:prstGeom prst="rect">
              <a:avLst/>
            </a:prstGeom>
            <a:solidFill>
              <a:srgbClr val="66B5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组员评价规则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6A80D69-5D08-4B1C-984A-C7B075E09E8A}"/>
                </a:ext>
              </a:extLst>
            </p:cNvPr>
            <p:cNvSpPr txBox="1"/>
            <p:nvPr/>
          </p:nvSpPr>
          <p:spPr>
            <a:xfrm>
              <a:off x="1524000" y="2291918"/>
              <a:ext cx="38812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以</a:t>
              </a:r>
              <a:r>
                <a:rPr lang="en-US" altLang="zh-CN" dirty="0"/>
                <a:t>9</a:t>
              </a:r>
              <a:r>
                <a:rPr lang="zh-CN" altLang="en-US" dirty="0"/>
                <a:t>分为每次基准分</a:t>
              </a:r>
              <a:endParaRPr lang="en-US" altLang="zh-CN" dirty="0"/>
            </a:p>
            <a:p>
              <a:pPr algn="ctr"/>
              <a:r>
                <a:rPr lang="zh-CN" altLang="en-US" dirty="0"/>
                <a:t>根据每一个任务的完成度</a:t>
              </a:r>
              <a:endParaRPr lang="en-US" altLang="zh-CN" dirty="0"/>
            </a:p>
            <a:p>
              <a:pPr algn="ctr"/>
              <a:r>
                <a:rPr lang="zh-CN" altLang="en-US" dirty="0"/>
                <a:t>进行加减分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74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10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endParaRPr kumimoji="1" lang="en-US" altLang="zh-CN" sz="2800" baseline="30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/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/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/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777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39DB92-5308-4138-8DB5-99C0949D731E}"/>
              </a:ext>
            </a:extLst>
          </p:cNvPr>
          <p:cNvSpPr txBox="1"/>
          <p:nvPr/>
        </p:nvSpPr>
        <p:spPr>
          <a:xfrm>
            <a:off x="9350826" y="5672831"/>
            <a:ext cx="224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初版甘特图，敲定了每一个成员未来的工作。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874D389-E518-4BEE-A7DE-BB95E8766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5"/>
          <a:stretch/>
        </p:blipFill>
        <p:spPr>
          <a:xfrm>
            <a:off x="1174492" y="637520"/>
            <a:ext cx="8149701" cy="51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39DB92-5308-4138-8DB5-99C0949D731E}"/>
              </a:ext>
            </a:extLst>
          </p:cNvPr>
          <p:cNvSpPr txBox="1"/>
          <p:nvPr/>
        </p:nvSpPr>
        <p:spPr>
          <a:xfrm>
            <a:off x="9350826" y="5672831"/>
            <a:ext cx="224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1.8</a:t>
            </a:r>
            <a:r>
              <a:rPr lang="zh-CN" altLang="en-US" dirty="0"/>
              <a:t>版本的甘特图记录了这个学期小组成员的工作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578E8-8C0C-498F-BE91-1B953A17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62" y="754601"/>
            <a:ext cx="8167064" cy="51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其他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376095" y="4483851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测试计划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项目总结</a:t>
            </a:r>
          </a:p>
        </p:txBody>
      </p:sp>
      <p:sp>
        <p:nvSpPr>
          <p:cNvPr id="50" name="TextBox 103">
            <a:extLst>
              <a:ext uri="{FF2B5EF4-FFF2-40B4-BE49-F238E27FC236}">
                <a16:creationId xmlns:a16="http://schemas.microsoft.com/office/drawing/2014/main" id="{896A1F95-F57B-4112-859A-39EDE3ADA8C4}"/>
              </a:ext>
            </a:extLst>
          </p:cNvPr>
          <p:cNvSpPr txBox="1"/>
          <p:nvPr/>
        </p:nvSpPr>
        <p:spPr>
          <a:xfrm>
            <a:off x="5337775" y="2155872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需求规格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103">
            <a:extLst>
              <a:ext uri="{FF2B5EF4-FFF2-40B4-BE49-F238E27FC236}">
                <a16:creationId xmlns:a16="http://schemas.microsoft.com/office/drawing/2014/main" id="{C191A1C9-6E65-48FB-8E5B-9164BE196009}"/>
              </a:ext>
            </a:extLst>
          </p:cNvPr>
          <p:cNvSpPr txBox="1"/>
          <p:nvPr/>
        </p:nvSpPr>
        <p:spPr>
          <a:xfrm>
            <a:off x="3358371" y="2940060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103">
            <a:extLst>
              <a:ext uri="{FF2B5EF4-FFF2-40B4-BE49-F238E27FC236}">
                <a16:creationId xmlns:a16="http://schemas.microsoft.com/office/drawing/2014/main" id="{9F77C9D9-DA8F-47B4-AEED-41E0BEEA39B7}"/>
              </a:ext>
            </a:extLst>
          </p:cNvPr>
          <p:cNvSpPr txBox="1"/>
          <p:nvPr/>
        </p:nvSpPr>
        <p:spPr>
          <a:xfrm>
            <a:off x="5267585" y="3861427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103">
            <a:extLst>
              <a:ext uri="{FF2B5EF4-FFF2-40B4-BE49-F238E27FC236}">
                <a16:creationId xmlns:a16="http://schemas.microsoft.com/office/drawing/2014/main" id="{F5ECEEF4-6235-4EE9-9E3C-3F6CCBF80448}"/>
              </a:ext>
            </a:extLst>
          </p:cNvPr>
          <p:cNvSpPr txBox="1"/>
          <p:nvPr/>
        </p:nvSpPr>
        <p:spPr>
          <a:xfrm>
            <a:off x="3358378" y="13587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122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需求分析更改情况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22CC67-AD90-4D69-9BA1-78793571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" y="2302865"/>
            <a:ext cx="10570464" cy="22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可行性分析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8648D2F0-27A0-470B-BE3A-2971F341BB69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3FD2F3D-9937-446C-8C09-8DF3344E9272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EE161312-E97A-4B8B-B6CB-F4B307019B5E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îSḻïḍê">
            <a:extLst>
              <a:ext uri="{FF2B5EF4-FFF2-40B4-BE49-F238E27FC236}">
                <a16:creationId xmlns:a16="http://schemas.microsoft.com/office/drawing/2014/main" id="{BB66E381-47EB-46BB-8ECE-49B6BB65EAF5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iSľiḑé">
            <a:extLst>
              <a:ext uri="{FF2B5EF4-FFF2-40B4-BE49-F238E27FC236}">
                <a16:creationId xmlns:a16="http://schemas.microsoft.com/office/drawing/2014/main" id="{0829B68B-5B91-4CDE-A447-B4E92D2F6C33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2" name="直接连接符 23">
            <a:extLst>
              <a:ext uri="{FF2B5EF4-FFF2-40B4-BE49-F238E27FC236}">
                <a16:creationId xmlns:a16="http://schemas.microsoft.com/office/drawing/2014/main" id="{714D0380-2E29-4268-AF56-7FD97B86F21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161A2AFA-7811-4BDC-9655-E7CF87E59D70}"/>
              </a:ext>
            </a:extLst>
          </p:cNvPr>
          <p:cNvCxnSpPr>
            <a:stCxn id="10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5">
            <a:extLst>
              <a:ext uri="{FF2B5EF4-FFF2-40B4-BE49-F238E27FC236}">
                <a16:creationId xmlns:a16="http://schemas.microsoft.com/office/drawing/2014/main" id="{BFA2B1F3-CF85-4374-987D-BD9AD7374678}"/>
              </a:ext>
            </a:extLst>
          </p:cNvPr>
          <p:cNvCxnSpPr>
            <a:stCxn id="10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26">
            <a:extLst>
              <a:ext uri="{FF2B5EF4-FFF2-40B4-BE49-F238E27FC236}">
                <a16:creationId xmlns:a16="http://schemas.microsoft.com/office/drawing/2014/main" id="{175DB706-A9ED-4ABA-966D-38AE7AEE34F8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7">
            <a:extLst>
              <a:ext uri="{FF2B5EF4-FFF2-40B4-BE49-F238E27FC236}">
                <a16:creationId xmlns:a16="http://schemas.microsoft.com/office/drawing/2014/main" id="{FED523FC-741C-4D57-BB36-8D0894841175}"/>
              </a:ext>
            </a:extLst>
          </p:cNvPr>
          <p:cNvCxnSpPr>
            <a:stCxn id="10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8">
            <a:extLst>
              <a:ext uri="{FF2B5EF4-FFF2-40B4-BE49-F238E27FC236}">
                <a16:creationId xmlns:a16="http://schemas.microsoft.com/office/drawing/2014/main" id="{D5A36603-3D30-4E4F-B466-E8CE42EC5582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9">
            <a:extLst>
              <a:ext uri="{FF2B5EF4-FFF2-40B4-BE49-F238E27FC236}">
                <a16:creationId xmlns:a16="http://schemas.microsoft.com/office/drawing/2014/main" id="{C68F8399-FA74-492A-9B49-B0FEEEC747FC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30">
            <a:extLst>
              <a:ext uri="{FF2B5EF4-FFF2-40B4-BE49-F238E27FC236}">
                <a16:creationId xmlns:a16="http://schemas.microsoft.com/office/drawing/2014/main" id="{CBE18340-B422-4B6A-9F05-C4CA212074D0}"/>
              </a:ext>
            </a:extLst>
          </p:cNvPr>
          <p:cNvCxnSpPr>
            <a:stCxn id="10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ṥ1îḓe">
            <a:extLst>
              <a:ext uri="{FF2B5EF4-FFF2-40B4-BE49-F238E27FC236}">
                <a16:creationId xmlns:a16="http://schemas.microsoft.com/office/drawing/2014/main" id="{F6169F13-A2AF-42FF-A94D-960A99763CCA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ï$ļîḓé">
            <a:extLst>
              <a:ext uri="{FF2B5EF4-FFF2-40B4-BE49-F238E27FC236}">
                <a16:creationId xmlns:a16="http://schemas.microsoft.com/office/drawing/2014/main" id="{1B6282D8-EF40-4CC5-A54B-4D9AA23BC64D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22" name="ísḷíďê">
            <a:extLst>
              <a:ext uri="{FF2B5EF4-FFF2-40B4-BE49-F238E27FC236}">
                <a16:creationId xmlns:a16="http://schemas.microsoft.com/office/drawing/2014/main" id="{50616D6C-1437-4830-8FE1-285BE78B98BB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23" name="ïsļîḍè">
            <a:extLst>
              <a:ext uri="{FF2B5EF4-FFF2-40B4-BE49-F238E27FC236}">
                <a16:creationId xmlns:a16="http://schemas.microsoft.com/office/drawing/2014/main" id="{1220060F-3C62-43FD-9765-C480826D750A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24" name="îṡ1íḍè">
            <a:extLst>
              <a:ext uri="{FF2B5EF4-FFF2-40B4-BE49-F238E27FC236}">
                <a16:creationId xmlns:a16="http://schemas.microsoft.com/office/drawing/2014/main" id="{30A87F94-838F-4487-8FAB-1C88E734F0D4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25" name="iŝḷïḓê">
            <a:extLst>
              <a:ext uri="{FF2B5EF4-FFF2-40B4-BE49-F238E27FC236}">
                <a16:creationId xmlns:a16="http://schemas.microsoft.com/office/drawing/2014/main" id="{5607DDA0-0BA4-4669-9402-ED9F6392B3CC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6" name="îşlíḑé">
            <a:extLst>
              <a:ext uri="{FF2B5EF4-FFF2-40B4-BE49-F238E27FC236}">
                <a16:creationId xmlns:a16="http://schemas.microsoft.com/office/drawing/2014/main" id="{F7E97961-532C-4770-89D9-E38A81748A56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7" name="íSlíḓè">
            <a:extLst>
              <a:ext uri="{FF2B5EF4-FFF2-40B4-BE49-F238E27FC236}">
                <a16:creationId xmlns:a16="http://schemas.microsoft.com/office/drawing/2014/main" id="{3EEEC918-73BC-4887-B724-824246EE939E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8" name="iŝ1íḋè">
            <a:extLst>
              <a:ext uri="{FF2B5EF4-FFF2-40B4-BE49-F238E27FC236}">
                <a16:creationId xmlns:a16="http://schemas.microsoft.com/office/drawing/2014/main" id="{777E972A-AE6A-46CE-8E59-1B0200355DBB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9" name="iṡlïdè">
            <a:extLst>
              <a:ext uri="{FF2B5EF4-FFF2-40B4-BE49-F238E27FC236}">
                <a16:creationId xmlns:a16="http://schemas.microsoft.com/office/drawing/2014/main" id="{77A6768F-829F-49AC-98DE-10597B260509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0" name="iṩḷíḑe">
            <a:extLst>
              <a:ext uri="{FF2B5EF4-FFF2-40B4-BE49-F238E27FC236}">
                <a16:creationId xmlns:a16="http://schemas.microsoft.com/office/drawing/2014/main" id="{85B3694C-0305-45CE-B0AC-A5FCA61A400B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1" name="ïṩľïďê">
            <a:extLst>
              <a:ext uri="{FF2B5EF4-FFF2-40B4-BE49-F238E27FC236}">
                <a16:creationId xmlns:a16="http://schemas.microsoft.com/office/drawing/2014/main" id="{D03BB9A6-4C75-430C-A38C-6606B4CF2CDE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BB4C65-AEE1-4689-A70A-23ABDD1FF4E2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754CD3-3D72-4612-8237-A52C7E426546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B08B56-34D5-4797-8A52-8AF88C635622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BB0BDC-8E8F-4C8B-A057-FC39605B984D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15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913739" y="105113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10700" y="2370276"/>
            <a:ext cx="2273677" cy="1133688"/>
            <a:chOff x="5279" y="0"/>
            <a:chExt cx="2295082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2196757" cy="400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826226" y="3720230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542525" cy="400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界面设计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0" y="2391249"/>
            <a:ext cx="2273689" cy="1031970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5" y="0"/>
              <a:ext cx="2196758" cy="400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333196" y="4618458"/>
            <a:ext cx="2391785" cy="1361445"/>
            <a:chOff x="-13" y="0"/>
            <a:chExt cx="1756038" cy="75866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758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328950" y="3685247"/>
            <a:ext cx="1814917" cy="556543"/>
            <a:chOff x="-13" y="0"/>
            <a:chExt cx="2300373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3" y="0"/>
              <a:ext cx="2196757" cy="400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2655512" cy="1630876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JavaScript</a:t>
              </a: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330979" y="5730435"/>
            <a:ext cx="2007121" cy="812307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腾讯云云开发</a:t>
              </a:r>
              <a:endParaRPr lang="zh-CN" altLang="en-US" sz="2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428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2000" b="1" dirty="0">
                  <a:solidFill>
                    <a:srgbClr val="1C2E48"/>
                  </a:solidFill>
                </a:rPr>
                <a:t>服务器</a:t>
              </a:r>
              <a:endParaRPr lang="zh-CN" altLang="en-US" sz="20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4075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项目经验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8124" y="2135588"/>
            <a:ext cx="37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较缺乏游戏开发和项目开发的经验</a:t>
            </a:r>
            <a:endParaRPr lang="en-US" altLang="zh-CN" dirty="0"/>
          </a:p>
          <a:p>
            <a:pPr algn="ctr"/>
            <a:r>
              <a:rPr lang="zh-CN" altLang="en-US" dirty="0"/>
              <a:t>但是可以学习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对主要的游戏逻辑进行了设计，包括</a:t>
            </a:r>
            <a:endParaRPr lang="en-US" altLang="zh-CN" dirty="0"/>
          </a:p>
          <a:p>
            <a:r>
              <a:rPr lang="en-US" altLang="zh-CN" dirty="0"/>
              <a:t>       1)</a:t>
            </a:r>
            <a:r>
              <a:rPr lang="zh-CN" altLang="en-US" dirty="0"/>
              <a:t>技能使用</a:t>
            </a:r>
            <a:endParaRPr lang="en-US" altLang="zh-CN" dirty="0"/>
          </a:p>
          <a:p>
            <a:r>
              <a:rPr lang="en-US" altLang="zh-CN" dirty="0"/>
              <a:t>       2)</a:t>
            </a:r>
            <a:r>
              <a:rPr lang="zh-CN" altLang="en-US" dirty="0"/>
              <a:t>地图金币显示</a:t>
            </a:r>
            <a:endParaRPr lang="en-US" altLang="zh-CN" dirty="0"/>
          </a:p>
          <a:p>
            <a:r>
              <a:rPr lang="en-US" altLang="zh-CN" dirty="0"/>
              <a:t>       3)</a:t>
            </a:r>
            <a:r>
              <a:rPr lang="zh-CN" altLang="en-US" dirty="0"/>
              <a:t>分数统计</a:t>
            </a:r>
            <a:endParaRPr lang="en-US" altLang="zh-CN" dirty="0"/>
          </a:p>
          <a:p>
            <a:r>
              <a:rPr lang="en-US" altLang="zh-CN" dirty="0"/>
              <a:t>       4)</a:t>
            </a:r>
            <a:r>
              <a:rPr lang="zh-CN" altLang="en-US" dirty="0"/>
              <a:t>难度选择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4033607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工作量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961203"/>
            <a:ext cx="333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COCOMO2</a:t>
            </a:r>
            <a:r>
              <a:rPr lang="zh-CN" altLang="en-US" dirty="0"/>
              <a:t>模型进行简单的核算，得到总工作量为</a:t>
            </a:r>
            <a:endParaRPr lang="en-US" altLang="zh-CN" dirty="0"/>
          </a:p>
          <a:p>
            <a:pPr algn="ctr"/>
            <a:r>
              <a:rPr lang="en-US" altLang="zh-CN" dirty="0"/>
              <a:t>10.26</a:t>
            </a:r>
            <a:r>
              <a:rPr lang="zh-CN" altLang="en-US" dirty="0"/>
              <a:t>个人月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1B71D3-4556-42AA-82E9-D070BBB2F10D}"/>
              </a:ext>
            </a:extLst>
          </p:cNvPr>
          <p:cNvSpPr/>
          <p:nvPr/>
        </p:nvSpPr>
        <p:spPr>
          <a:xfrm>
            <a:off x="6956368" y="4046904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平台限制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4AC09E-842B-42EF-9F5A-D5E98F6CA7B5}"/>
              </a:ext>
            </a:extLst>
          </p:cNvPr>
          <p:cNvSpPr txBox="1"/>
          <p:nvPr/>
        </p:nvSpPr>
        <p:spPr>
          <a:xfrm>
            <a:off x="6304583" y="5032211"/>
            <a:ext cx="333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      微信平台的小游戏的规模有所限制，游戏压缩包的规模限制在</a:t>
            </a:r>
            <a:r>
              <a:rPr lang="en-US" altLang="zh-CN" sz="1800" dirty="0"/>
              <a:t>4MB</a:t>
            </a:r>
            <a:r>
              <a:rPr lang="zh-CN" altLang="en-US" sz="1800" dirty="0"/>
              <a:t>以内。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543E16-9CE7-4401-BAEC-2E784A888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65" t="17864" r="23981" b="12233"/>
          <a:stretch/>
        </p:blipFill>
        <p:spPr>
          <a:xfrm>
            <a:off x="8730717" y="2494888"/>
            <a:ext cx="3151948" cy="23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7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项目成本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8124" y="2135588"/>
            <a:ext cx="370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项目成本主要包含：开发，团队建设，杂物费，一共</a:t>
            </a:r>
            <a:r>
              <a:rPr lang="en-US" altLang="zh-CN" dirty="0"/>
              <a:t>29139.12</a:t>
            </a:r>
            <a:r>
              <a:rPr lang="zh-CN" altLang="en-US" dirty="0"/>
              <a:t>元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333928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游戏收入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15387" y="2154833"/>
            <a:ext cx="397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接受微信小游戏推广，通过广告变现</a:t>
            </a:r>
            <a:endParaRPr lang="en-US" altLang="zh-CN" dirty="0"/>
          </a:p>
        </p:txBody>
      </p:sp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7BE2B5C4-FB69-4DCD-832A-60FB40F7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65" y="2879627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5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6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6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6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根据我们的调研，微信上不乏收益较好的大型游戏，所以我们小组认为我们的游戏可以在微信中被接受</a:t>
            </a: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6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</a:rPr>
              <a:t>游戏市场份额逐年上升，玩家们渴望玩到有新意的游戏，我们小组认为我们改早的飞翔小鸟游戏可以被他们所接受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98774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项目成员有</a:t>
            </a:r>
            <a:r>
              <a:rPr lang="en-US" altLang="zh-CN" dirty="0"/>
              <a:t>web</a:t>
            </a:r>
            <a:r>
              <a:rPr lang="zh-CN" altLang="en-US" dirty="0"/>
              <a:t>学习经验，容易上手微信开发者工具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游戏样式新颖，市场上未出现过。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微信小程序投入资金较少</a:t>
            </a:r>
            <a:endParaRPr lang="en-US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市面上游戏种类庞多，都是潜在的竞争者，竞争压力大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广告收费的形式容易失去用户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游戏项目较大，存在不能够完全布置在微信小游戏平台上的风险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开发成员缺乏项目开发经验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项目组资金较紧张，在美工，游戏优化存在投入不足的风险</a:t>
            </a:r>
            <a:endParaRPr lang="en-US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现在市场上手游市场巨大，微信小游戏有着较多的用户量，是一个较好的推广平台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微信平台有存在对小游戏的扶植计划，可以对优秀的小游戏进行资源倾斜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8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6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B2915-74C2-4B9D-96DF-276666F2251A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是否明确了用户类别？明确了用户代表？是否合理？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文本框 25">
            <a:extLst>
              <a:ext uri="{FF2B5EF4-FFF2-40B4-BE49-F238E27FC236}">
                <a16:creationId xmlns:a16="http://schemas.microsoft.com/office/drawing/2014/main" id="{33A7AFF2-E791-4988-BAA7-1FAABA8E35A3}"/>
              </a:ext>
            </a:extLst>
          </p:cNvPr>
          <p:cNvSpPr txBox="1"/>
          <p:nvPr/>
        </p:nvSpPr>
        <p:spPr>
          <a:xfrm>
            <a:off x="1657628" y="1419096"/>
            <a:ext cx="3130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solidFill>
                  <a:srgbClr val="7188A8"/>
                </a:solidFill>
                <a:cs typeface="+mn-ea"/>
                <a:sym typeface="+mn-lt"/>
              </a:rPr>
              <a:t>手游爱好者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786BCF-8555-4BC4-85F0-61F48921B619}"/>
              </a:ext>
            </a:extLst>
          </p:cNvPr>
          <p:cNvSpPr/>
          <p:nvPr/>
        </p:nvSpPr>
        <p:spPr>
          <a:xfrm>
            <a:off x="3874208" y="2647309"/>
            <a:ext cx="914400" cy="914400"/>
          </a:xfrm>
          <a:prstGeom prst="ellipse">
            <a:avLst/>
          </a:prstGeom>
          <a:solidFill>
            <a:srgbClr val="96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62C262C-D4E8-43C0-B065-3206F7DBF746}"/>
              </a:ext>
            </a:extLst>
          </p:cNvPr>
          <p:cNvSpPr/>
          <p:nvPr/>
        </p:nvSpPr>
        <p:spPr>
          <a:xfrm>
            <a:off x="1409151" y="2647309"/>
            <a:ext cx="914400" cy="914400"/>
          </a:xfrm>
          <a:prstGeom prst="ellipse">
            <a:avLst/>
          </a:prstGeom>
          <a:solidFill>
            <a:srgbClr val="F7B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F7277723-AAD4-4173-99E4-93734D2FA0D8}"/>
              </a:ext>
            </a:extLst>
          </p:cNvPr>
          <p:cNvGrpSpPr/>
          <p:nvPr/>
        </p:nvGrpSpPr>
        <p:grpSpPr bwMode="auto">
          <a:xfrm>
            <a:off x="4125033" y="2877284"/>
            <a:ext cx="412751" cy="508000"/>
            <a:chOff x="0" y="0"/>
            <a:chExt cx="134" cy="163"/>
          </a:xfrm>
          <a:solidFill>
            <a:schemeClr val="bg1"/>
          </a:solidFill>
        </p:grpSpPr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25BB678-18EC-4D20-AE38-2428ADEDF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213781A7-0FF4-42A7-85AF-0E2C1954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D735502C-8BA2-4264-BD6E-BCDEA225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E4E5BDEE-61FF-4E92-A935-01D4E40D102F}"/>
              </a:ext>
            </a:extLst>
          </p:cNvPr>
          <p:cNvGrpSpPr/>
          <p:nvPr/>
        </p:nvGrpSpPr>
        <p:grpSpPr bwMode="auto">
          <a:xfrm>
            <a:off x="1677769" y="2883636"/>
            <a:ext cx="389467" cy="493183"/>
            <a:chOff x="0" y="0"/>
            <a:chExt cx="127" cy="163"/>
          </a:xfrm>
          <a:solidFill>
            <a:schemeClr val="bg1"/>
          </a:solidFill>
        </p:grpSpPr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10AEEC9-F490-4D41-BE6C-4F53F2BC56B1}"/>
                </a:ext>
              </a:extLst>
            </p:cNvPr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531E9A4F-362A-4B05-A1D0-7B8BFF93270B}"/>
                </a:ext>
              </a:extLst>
            </p:cNvPr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2FDF662D-6E0B-496D-B937-85F6C5D9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567D4F3-3E74-4629-8734-8AF0A3634549}"/>
                </a:ext>
              </a:extLst>
            </p:cNvPr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5AEFDA97-2F0E-4A71-AC68-67CDDAD8A010}"/>
                </a:ext>
              </a:extLst>
            </p:cNvPr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sp>
        <p:nvSpPr>
          <p:cNvPr id="9" name="Line 45">
            <a:extLst>
              <a:ext uri="{FF2B5EF4-FFF2-40B4-BE49-F238E27FC236}">
                <a16:creationId xmlns:a16="http://schemas.microsoft.com/office/drawing/2014/main" id="{E806B2E2-3184-4A08-8D95-FB8380CB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618" y="2856118"/>
            <a:ext cx="0" cy="1824567"/>
          </a:xfrm>
          <a:prstGeom prst="lin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10" name="文本框1">
            <a:extLst>
              <a:ext uri="{FF2B5EF4-FFF2-40B4-BE49-F238E27FC236}">
                <a16:creationId xmlns:a16="http://schemas.microsoft.com/office/drawing/2014/main" id="{77CC8AA6-FCE9-4C92-B3E1-DACEC51E61B4}"/>
              </a:ext>
            </a:extLst>
          </p:cNvPr>
          <p:cNvSpPr txBox="1"/>
          <p:nvPr/>
        </p:nvSpPr>
        <p:spPr>
          <a:xfrm>
            <a:off x="1597209" y="36291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188A8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朱涵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1" name="文本框2">
            <a:extLst>
              <a:ext uri="{FF2B5EF4-FFF2-40B4-BE49-F238E27FC236}">
                <a16:creationId xmlns:a16="http://schemas.microsoft.com/office/drawing/2014/main" id="{F8895BFB-998C-44E2-A932-047E057DF02E}"/>
              </a:ext>
            </a:extLst>
          </p:cNvPr>
          <p:cNvSpPr/>
          <p:nvPr/>
        </p:nvSpPr>
        <p:spPr>
          <a:xfrm>
            <a:off x="750284" y="3852958"/>
            <a:ext cx="2288884" cy="15859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据</a:t>
            </a:r>
            <a:r>
              <a:rPr lang="en-US" altLang="zh-CN" sz="1100" dirty="0" err="1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taptap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统计 玩过</a:t>
            </a:r>
            <a:r>
              <a:rPr lang="en-US" altLang="zh-CN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166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个手游 热门的有原神  光遇 三国杀 </a:t>
            </a:r>
            <a:r>
              <a:rPr lang="en-US" altLang="zh-CN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compass 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狂野飙车 无尽灵魂 字走三国 放置江湖 明日方舟 一起来捉妖 阴阳师 荒野乱斗 崩坏</a:t>
            </a:r>
            <a:r>
              <a:rPr lang="en-US" altLang="zh-CN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3 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明日之后 末剑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12" name="文本框1">
            <a:extLst>
              <a:ext uri="{FF2B5EF4-FFF2-40B4-BE49-F238E27FC236}">
                <a16:creationId xmlns:a16="http://schemas.microsoft.com/office/drawing/2014/main" id="{18FBAC26-6A19-4950-899F-E075309A2BA8}"/>
              </a:ext>
            </a:extLst>
          </p:cNvPr>
          <p:cNvSpPr txBox="1"/>
          <p:nvPr/>
        </p:nvSpPr>
        <p:spPr>
          <a:xfrm>
            <a:off x="3994398" y="36291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b="1" dirty="0">
                <a:solidFill>
                  <a:srgbClr val="7188A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陈正祎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2">
            <a:extLst>
              <a:ext uri="{FF2B5EF4-FFF2-40B4-BE49-F238E27FC236}">
                <a16:creationId xmlns:a16="http://schemas.microsoft.com/office/drawing/2014/main" id="{C66CED60-DEC2-4F99-9B0B-E80E3CF0D051}"/>
              </a:ext>
            </a:extLst>
          </p:cNvPr>
          <p:cNvSpPr/>
          <p:nvPr/>
        </p:nvSpPr>
        <p:spPr>
          <a:xfrm>
            <a:off x="3250066" y="3852958"/>
            <a:ext cx="2288884" cy="5702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玩过原神 荒野乱斗 公主连结等等热门手游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14" name="文本框 59">
            <a:extLst>
              <a:ext uri="{FF2B5EF4-FFF2-40B4-BE49-F238E27FC236}">
                <a16:creationId xmlns:a16="http://schemas.microsoft.com/office/drawing/2014/main" id="{83705CCC-C3BC-4CB4-BB82-BE1EF0CA217F}"/>
              </a:ext>
            </a:extLst>
          </p:cNvPr>
          <p:cNvSpPr txBox="1"/>
          <p:nvPr/>
        </p:nvSpPr>
        <p:spPr>
          <a:xfrm>
            <a:off x="7197872" y="1419096"/>
            <a:ext cx="3872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solidFill>
                  <a:srgbClr val="7188A8"/>
                </a:solidFill>
                <a:cs typeface="+mn-ea"/>
                <a:sym typeface="+mn-lt"/>
              </a:rPr>
              <a:t>非手游爱好者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2DB65B-3E40-43DA-AF34-BC516945D31C}"/>
              </a:ext>
            </a:extLst>
          </p:cNvPr>
          <p:cNvSpPr/>
          <p:nvPr/>
        </p:nvSpPr>
        <p:spPr>
          <a:xfrm>
            <a:off x="9776975" y="2647309"/>
            <a:ext cx="914400" cy="914400"/>
          </a:xfrm>
          <a:prstGeom prst="ellipse">
            <a:avLst/>
          </a:prstGeom>
          <a:solidFill>
            <a:srgbClr val="96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C50E8C-8405-4E47-85A7-300E7E8CEF40}"/>
              </a:ext>
            </a:extLst>
          </p:cNvPr>
          <p:cNvSpPr/>
          <p:nvPr/>
        </p:nvSpPr>
        <p:spPr>
          <a:xfrm>
            <a:off x="7311918" y="2647309"/>
            <a:ext cx="914400" cy="914400"/>
          </a:xfrm>
          <a:prstGeom prst="ellipse">
            <a:avLst/>
          </a:prstGeom>
          <a:solidFill>
            <a:srgbClr val="F7B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4AFD6E29-5ECC-4BE0-95FE-BD2419D1EB9F}"/>
              </a:ext>
            </a:extLst>
          </p:cNvPr>
          <p:cNvGrpSpPr/>
          <p:nvPr/>
        </p:nvGrpSpPr>
        <p:grpSpPr bwMode="auto">
          <a:xfrm>
            <a:off x="10027800" y="2877284"/>
            <a:ext cx="412751" cy="508000"/>
            <a:chOff x="0" y="0"/>
            <a:chExt cx="134" cy="163"/>
          </a:xfrm>
          <a:solidFill>
            <a:schemeClr val="bg1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DF9DAB6-3257-4193-8224-93647404A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5A392C7-5B8B-4BDF-87AB-7F8D48B9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C521819C-C7FF-478D-8DAD-0DCB10093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65238D16-2DBC-48EB-84E9-BA855D589878}"/>
              </a:ext>
            </a:extLst>
          </p:cNvPr>
          <p:cNvGrpSpPr/>
          <p:nvPr/>
        </p:nvGrpSpPr>
        <p:grpSpPr bwMode="auto">
          <a:xfrm>
            <a:off x="7580536" y="2883636"/>
            <a:ext cx="389467" cy="493183"/>
            <a:chOff x="0" y="0"/>
            <a:chExt cx="127" cy="163"/>
          </a:xfrm>
          <a:solidFill>
            <a:schemeClr val="bg1"/>
          </a:solidFill>
        </p:grpSpPr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DF98C340-2EE6-4DFA-A58D-AFEDEB65436B}"/>
                </a:ext>
              </a:extLst>
            </p:cNvPr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82D3EFC-7C80-4E44-88FA-9A0D52F9A745}"/>
                </a:ext>
              </a:extLst>
            </p:cNvPr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3545085F-F3B9-4A1D-B600-31BDE910D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A916913-787F-43B9-B7AA-340CDFE96A3C}"/>
                </a:ext>
              </a:extLst>
            </p:cNvPr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AFFC2A6-B8FE-4F08-9FA3-DB33C875F2C6}"/>
                </a:ext>
              </a:extLst>
            </p:cNvPr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sp>
        <p:nvSpPr>
          <p:cNvPr id="19" name="Line 45">
            <a:extLst>
              <a:ext uri="{FF2B5EF4-FFF2-40B4-BE49-F238E27FC236}">
                <a16:creationId xmlns:a16="http://schemas.microsoft.com/office/drawing/2014/main" id="{E4B606AC-6FFD-48B5-8ACB-F861EB79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385" y="2856118"/>
            <a:ext cx="0" cy="1824567"/>
          </a:xfrm>
          <a:prstGeom prst="lin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20" name="文本框1">
            <a:extLst>
              <a:ext uri="{FF2B5EF4-FFF2-40B4-BE49-F238E27FC236}">
                <a16:creationId xmlns:a16="http://schemas.microsoft.com/office/drawing/2014/main" id="{CF20612B-DD95-4CFD-BA77-B5F62953C802}"/>
              </a:ext>
            </a:extLst>
          </p:cNvPr>
          <p:cNvSpPr txBox="1"/>
          <p:nvPr/>
        </p:nvSpPr>
        <p:spPr>
          <a:xfrm>
            <a:off x="7397389" y="36291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7188A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童子涵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1" name="文本框2">
            <a:extLst>
              <a:ext uri="{FF2B5EF4-FFF2-40B4-BE49-F238E27FC236}">
                <a16:creationId xmlns:a16="http://schemas.microsoft.com/office/drawing/2014/main" id="{4ABDC52C-6596-46D9-95A6-FAD26AE7DC01}"/>
              </a:ext>
            </a:extLst>
          </p:cNvPr>
          <p:cNvSpPr/>
          <p:nvPr/>
        </p:nvSpPr>
        <p:spPr>
          <a:xfrm>
            <a:off x="6653051" y="3852958"/>
            <a:ext cx="2288884" cy="5702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非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手游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爱好，但是爱好电脑游戏，最近正在玩</a:t>
            </a:r>
            <a:r>
              <a:rPr lang="en-US" altLang="zh-CN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NBA2K</a:t>
            </a: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和反恐精英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22" name="文本框1">
            <a:extLst>
              <a:ext uri="{FF2B5EF4-FFF2-40B4-BE49-F238E27FC236}">
                <a16:creationId xmlns:a16="http://schemas.microsoft.com/office/drawing/2014/main" id="{65ADE31B-3836-4564-9481-E76967BECF49}"/>
              </a:ext>
            </a:extLst>
          </p:cNvPr>
          <p:cNvSpPr txBox="1"/>
          <p:nvPr/>
        </p:nvSpPr>
        <p:spPr>
          <a:xfrm>
            <a:off x="9794576" y="36291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7188A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杨枨老师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3" name="文本框2">
            <a:extLst>
              <a:ext uri="{FF2B5EF4-FFF2-40B4-BE49-F238E27FC236}">
                <a16:creationId xmlns:a16="http://schemas.microsoft.com/office/drawing/2014/main" id="{7CF79256-9F5D-4412-8768-F8CCDC993F7B}"/>
              </a:ext>
            </a:extLst>
          </p:cNvPr>
          <p:cNvSpPr/>
          <p:nvPr/>
        </p:nvSpPr>
        <p:spPr>
          <a:xfrm>
            <a:off x="9152833" y="3852958"/>
            <a:ext cx="2288884" cy="3163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项目的最终用户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788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B2915-74C2-4B9D-96DF-276666F2251A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是否明确了用户类别？明确了用户代表？是否合理？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文本框 25">
            <a:extLst>
              <a:ext uri="{FF2B5EF4-FFF2-40B4-BE49-F238E27FC236}">
                <a16:creationId xmlns:a16="http://schemas.microsoft.com/office/drawing/2014/main" id="{33A7AFF2-E791-4988-BAA7-1FAABA8E35A3}"/>
              </a:ext>
            </a:extLst>
          </p:cNvPr>
          <p:cNvSpPr txBox="1"/>
          <p:nvPr/>
        </p:nvSpPr>
        <p:spPr>
          <a:xfrm>
            <a:off x="4125033" y="1327656"/>
            <a:ext cx="3130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7188A8"/>
                </a:solidFill>
                <a:cs typeface="+mn-ea"/>
                <a:sym typeface="+mn-lt"/>
              </a:rPr>
              <a:t>管理员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786BCF-8555-4BC4-85F0-61F48921B619}"/>
              </a:ext>
            </a:extLst>
          </p:cNvPr>
          <p:cNvSpPr/>
          <p:nvPr/>
        </p:nvSpPr>
        <p:spPr>
          <a:xfrm>
            <a:off x="6341613" y="2555869"/>
            <a:ext cx="914400" cy="914400"/>
          </a:xfrm>
          <a:prstGeom prst="ellipse">
            <a:avLst/>
          </a:prstGeom>
          <a:solidFill>
            <a:srgbClr val="96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62C262C-D4E8-43C0-B065-3206F7DBF746}"/>
              </a:ext>
            </a:extLst>
          </p:cNvPr>
          <p:cNvSpPr/>
          <p:nvPr/>
        </p:nvSpPr>
        <p:spPr>
          <a:xfrm>
            <a:off x="3876556" y="2555869"/>
            <a:ext cx="914400" cy="914400"/>
          </a:xfrm>
          <a:prstGeom prst="ellipse">
            <a:avLst/>
          </a:prstGeom>
          <a:solidFill>
            <a:srgbClr val="F7B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F7277723-AAD4-4173-99E4-93734D2FA0D8}"/>
              </a:ext>
            </a:extLst>
          </p:cNvPr>
          <p:cNvGrpSpPr/>
          <p:nvPr/>
        </p:nvGrpSpPr>
        <p:grpSpPr bwMode="auto">
          <a:xfrm>
            <a:off x="6592438" y="2785844"/>
            <a:ext cx="412751" cy="508000"/>
            <a:chOff x="0" y="0"/>
            <a:chExt cx="134" cy="163"/>
          </a:xfrm>
          <a:solidFill>
            <a:schemeClr val="bg1"/>
          </a:solidFill>
        </p:grpSpPr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25BB678-18EC-4D20-AE38-2428ADEDF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213781A7-0FF4-42A7-85AF-0E2C1954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D735502C-8BA2-4264-BD6E-BCDEA225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E4E5BDEE-61FF-4E92-A935-01D4E40D102F}"/>
              </a:ext>
            </a:extLst>
          </p:cNvPr>
          <p:cNvGrpSpPr/>
          <p:nvPr/>
        </p:nvGrpSpPr>
        <p:grpSpPr bwMode="auto">
          <a:xfrm>
            <a:off x="4145174" y="2792196"/>
            <a:ext cx="389467" cy="493183"/>
            <a:chOff x="0" y="0"/>
            <a:chExt cx="127" cy="163"/>
          </a:xfrm>
          <a:solidFill>
            <a:schemeClr val="bg1"/>
          </a:solidFill>
        </p:grpSpPr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10AEEC9-F490-4D41-BE6C-4F53F2BC56B1}"/>
                </a:ext>
              </a:extLst>
            </p:cNvPr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531E9A4F-362A-4B05-A1D0-7B8BFF93270B}"/>
                </a:ext>
              </a:extLst>
            </p:cNvPr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2FDF662D-6E0B-496D-B937-85F6C5D9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567D4F3-3E74-4629-8734-8AF0A3634549}"/>
                </a:ext>
              </a:extLst>
            </p:cNvPr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5AEFDA97-2F0E-4A71-AC68-67CDDAD8A010}"/>
                </a:ext>
              </a:extLst>
            </p:cNvPr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/>
            </a:p>
          </p:txBody>
        </p:sp>
      </p:grpSp>
      <p:sp>
        <p:nvSpPr>
          <p:cNvPr id="9" name="Line 45">
            <a:extLst>
              <a:ext uri="{FF2B5EF4-FFF2-40B4-BE49-F238E27FC236}">
                <a16:creationId xmlns:a16="http://schemas.microsoft.com/office/drawing/2014/main" id="{E806B2E2-3184-4A08-8D95-FB8380CB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2023" y="2764678"/>
            <a:ext cx="0" cy="1824567"/>
          </a:xfrm>
          <a:prstGeom prst="line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10" name="文本框1">
            <a:extLst>
              <a:ext uri="{FF2B5EF4-FFF2-40B4-BE49-F238E27FC236}">
                <a16:creationId xmlns:a16="http://schemas.microsoft.com/office/drawing/2014/main" id="{77CC8AA6-FCE9-4C92-B3E1-DACEC51E61B4}"/>
              </a:ext>
            </a:extLst>
          </p:cNvPr>
          <p:cNvSpPr txBox="1"/>
          <p:nvPr/>
        </p:nvSpPr>
        <p:spPr>
          <a:xfrm>
            <a:off x="3962022" y="35377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188A8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赵正一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1">
            <a:extLst>
              <a:ext uri="{FF2B5EF4-FFF2-40B4-BE49-F238E27FC236}">
                <a16:creationId xmlns:a16="http://schemas.microsoft.com/office/drawing/2014/main" id="{18FBAC26-6A19-4950-899F-E075309A2BA8}"/>
              </a:ext>
            </a:extLst>
          </p:cNvPr>
          <p:cNvSpPr txBox="1"/>
          <p:nvPr/>
        </p:nvSpPr>
        <p:spPr>
          <a:xfrm>
            <a:off x="6451388" y="353771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b="1" dirty="0">
                <a:solidFill>
                  <a:srgbClr val="7188A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岑盛泽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7188A8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3" name="文本框2">
            <a:extLst>
              <a:ext uri="{FF2B5EF4-FFF2-40B4-BE49-F238E27FC236}">
                <a16:creationId xmlns:a16="http://schemas.microsoft.com/office/drawing/2014/main" id="{C66CED60-DEC2-4F99-9B0B-E80E3CF0D051}"/>
              </a:ext>
            </a:extLst>
          </p:cNvPr>
          <p:cNvSpPr/>
          <p:nvPr/>
        </p:nvSpPr>
        <p:spPr>
          <a:xfrm>
            <a:off x="5717471" y="3761518"/>
            <a:ext cx="2288884" cy="5702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玩过原神 荒野乱斗 公主连结等等热门手游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40" name="文本框2">
            <a:extLst>
              <a:ext uri="{FF2B5EF4-FFF2-40B4-BE49-F238E27FC236}">
                <a16:creationId xmlns:a16="http://schemas.microsoft.com/office/drawing/2014/main" id="{C3E207B0-4222-4CB6-B8C1-865E36F1997C}"/>
              </a:ext>
            </a:extLst>
          </p:cNvPr>
          <p:cNvSpPr/>
          <p:nvPr/>
        </p:nvSpPr>
        <p:spPr>
          <a:xfrm>
            <a:off x="3149465" y="3982215"/>
            <a:ext cx="2288884" cy="5702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srgbClr val="7F7F7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长春理工同学，有比较丰富的项目开发经验</a:t>
            </a:r>
            <a:endParaRPr lang="en-US" altLang="en-US" sz="1100" dirty="0">
              <a:solidFill>
                <a:srgbClr val="7F7F7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49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7384" y="16214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项目介绍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2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7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界面调研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是否提交了的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SRS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，在内容上是否考虑了功能和非功能的需求？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1BF0AB-FB0D-4B5A-95EF-E5EB2767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70" y="1730620"/>
            <a:ext cx="6512918" cy="49556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A07D8B-A553-4100-8EEB-F5F584AFED07}"/>
              </a:ext>
            </a:extLst>
          </p:cNvPr>
          <p:cNvSpPr/>
          <p:nvPr/>
        </p:nvSpPr>
        <p:spPr>
          <a:xfrm>
            <a:off x="582168" y="1361296"/>
            <a:ext cx="4158170" cy="92332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dirty="0"/>
              <a:t>       在制作界面原型上，我们编写了简单的界面样式调研问卷，征集了用户的需求。</a:t>
            </a:r>
            <a:r>
              <a:rPr lang="en-US" altLang="zh-C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573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9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界面原型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是否提交了的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SRS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，在内容上是否考虑了功能和非功能的需求？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5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需求中是否定义了数据字典、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图？描述是否准确？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是否提交了总体设计文件？是否提供了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HIPO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图说明，描述了系统的模块结构？给出主要的业务流图？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是否提交了详细设计文件？是否包括了：界面设计、数据库设计、关键算法设计？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0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PDL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进行详细设计？是否准确、完整？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6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79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6" y="5931666"/>
            <a:ext cx="427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在实现时，是否确定了代码规范？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是否提交了测试计划？是否给出初步的用户手册？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7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全部项目文档和成果是否采用配置系统进行管理？是否及时更新？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是否提交了程序清单？是否完整？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是否提交了小组代码规范？是否可行？是否进行内部代码走查？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41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是否提交了单元测试用例？是否完整？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是否采用相关工具进行单元测试？是否执行？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是否提供了修订后的详细设计文件？详细程度如何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是否按照白盒测试原则设计测试用例？是否完整？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2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是否提交了测试计划？是否覆盖单元测试、集成测试、系统测试？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是否提交了测试结果？是否进行改正？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36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523102" y="5820370"/>
            <a:ext cx="41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是否进行了集成测试？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是否进行了系统测试？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是否在用户实际环境进行了相关测试？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是否让最终用户进行了测试？反馈效果如何？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3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4" y="158278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3783" y="1143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主要的功能是否获得用户的认可？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0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79965" y="5647842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是否进行了项目总结？给出了对项目成员的合适评价？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4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日）到项目最终评审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27939.12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29557.12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项目风险与机遇共存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根据我们的调研，微信上不乏收益较好的大型游戏，所以我们小组认为我们的游戏可以在微信中被接受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游戏市场份额逐年上升，玩家们渴望玩到有新意的游戏，我们小组认为我们改早的飞翔小鸟游戏可以被他们所接受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比较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79902"/>
              </p:ext>
            </p:extLst>
          </p:nvPr>
        </p:nvGraphicFramePr>
        <p:xfrm>
          <a:off x="1172464" y="1021418"/>
          <a:ext cx="9754616" cy="46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54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100364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1985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1613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2442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规格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小计（元）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微信公众平台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团建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杂费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52D14-0B4B-4D88-BC53-6A19243170C2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评分规则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7384" y="1621444"/>
            <a:ext cx="5710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项目计划与可行性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276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版本管理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578E3-C5EB-4178-9AFD-DDED483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4" y="1745993"/>
            <a:ext cx="10765809" cy="3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4894</Words>
  <Application>Microsoft Office PowerPoint</Application>
  <PresentationFormat>宽屏</PresentationFormat>
  <Paragraphs>822</Paragraphs>
  <Slides>95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2" baseType="lpstr">
      <vt:lpstr>-apple-system</vt:lpstr>
      <vt:lpstr>Roboto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周 诚信</cp:lastModifiedBy>
  <cp:revision>881</cp:revision>
  <dcterms:created xsi:type="dcterms:W3CDTF">2018-06-17T04:53:58Z</dcterms:created>
  <dcterms:modified xsi:type="dcterms:W3CDTF">2021-01-20T11:17:27Z</dcterms:modified>
</cp:coreProperties>
</file>