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0" r:id="rId2"/>
    <p:sldId id="262" r:id="rId3"/>
    <p:sldId id="279" r:id="rId4"/>
    <p:sldId id="275" r:id="rId5"/>
    <p:sldId id="301" r:id="rId6"/>
    <p:sldId id="393" r:id="rId7"/>
    <p:sldId id="394" r:id="rId8"/>
    <p:sldId id="389" r:id="rId9"/>
    <p:sldId id="398" r:id="rId10"/>
    <p:sldId id="351" r:id="rId11"/>
    <p:sldId id="395" r:id="rId12"/>
    <p:sldId id="396" r:id="rId13"/>
    <p:sldId id="320" r:id="rId14"/>
    <p:sldId id="28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DFA627-D35C-41EE-AFD2-9FAE94E94152}">
          <p14:sldIdLst>
            <p14:sldId id="260"/>
            <p14:sldId id="262"/>
            <p14:sldId id="279"/>
            <p14:sldId id="275"/>
            <p14:sldId id="301"/>
            <p14:sldId id="393"/>
            <p14:sldId id="394"/>
            <p14:sldId id="389"/>
            <p14:sldId id="398"/>
            <p14:sldId id="351"/>
            <p14:sldId id="395"/>
            <p14:sldId id="396"/>
            <p14:sldId id="32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诚信" initials="周" lastIdx="1" clrIdx="0">
    <p:extLst>
      <p:ext uri="{19B8F6BF-5375-455C-9EA6-DF929625EA0E}">
        <p15:presenceInfo xmlns:p15="http://schemas.microsoft.com/office/powerpoint/2012/main" userId="d5f538abd8617e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9" autoAdjust="0"/>
    <p:restoredTop sz="97340" autoAdjust="0"/>
  </p:normalViewPr>
  <p:slideViewPr>
    <p:cSldViewPr snapToGrid="0" showGuides="1">
      <p:cViewPr varScale="1">
        <p:scale>
          <a:sx n="89" d="100"/>
          <a:sy n="89" d="100"/>
        </p:scale>
        <p:origin x="5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81ED-73E4-48F1-B251-5FD5C2EEA13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9DCEB-8B45-4E48-AC93-2F6744EBCF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[-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  <a:r>
              <a:rPr lang="zh-CN" altLang="en-US" dirty="0"/>
              <a:t>旗舰店</a:t>
            </a:r>
            <a:r>
              <a:rPr lang="en-US" altLang="zh-CN" dirty="0"/>
              <a:t>https://[-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9532-A9C9-49BC-B23F-2A6A8088F1B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55AE-0389-43E2-A3B5-7281996C1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4" y="5080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679262" y="1983087"/>
            <a:ext cx="5262923" cy="110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软件测试模型</a:t>
            </a:r>
          </a:p>
        </p:txBody>
      </p:sp>
      <p:sp>
        <p:nvSpPr>
          <p:cNvPr id="7" name="文本占位符 1"/>
          <p:cNvSpPr txBox="1">
            <a:spLocks noChangeArrowheads="1"/>
          </p:cNvSpPr>
          <p:nvPr/>
        </p:nvSpPr>
        <p:spPr bwMode="auto">
          <a:xfrm>
            <a:off x="6256120" y="3413919"/>
            <a:ext cx="679992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——</a:t>
            </a:r>
            <a:r>
              <a:rPr lang="zh-CN" altLang="en-US" sz="2400" b="1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基于微信开发者工具的飞翔小鸟开发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3492452" y="2583252"/>
              <a:ext cx="1721890" cy="101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60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G17</a:t>
              </a:r>
            </a:p>
          </p:txBody>
        </p:sp>
      </p:grpSp>
      <p:pic>
        <p:nvPicPr>
          <p:cNvPr id="3" name="小旭音乐 - 柳桥春曲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6256120" y="-1728888"/>
            <a:ext cx="609600" cy="609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09565" y="5838454"/>
            <a:ext cx="4174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小组：</a:t>
            </a:r>
            <a:r>
              <a:rPr lang="en-US" altLang="zh-CN" dirty="0"/>
              <a:t>G017</a:t>
            </a:r>
          </a:p>
          <a:p>
            <a:r>
              <a:rPr lang="zh-CN" altLang="en-US" dirty="0"/>
              <a:t>组长：周诚信</a:t>
            </a:r>
            <a:endParaRPr lang="en-US" altLang="zh-CN" dirty="0"/>
          </a:p>
          <a:p>
            <a:r>
              <a:rPr lang="zh-CN" altLang="en-US" dirty="0"/>
              <a:t>组员：陈骁，李以昕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09" y="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18361" y="2186984"/>
            <a:ext cx="3658317" cy="15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H</a:t>
            </a:r>
            <a:r>
              <a:rPr lang="zh-CN" altLang="en-US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模型</a:t>
            </a:r>
            <a:endParaRPr lang="en-US" altLang="zh-CN" sz="9600" b="1" dirty="0">
              <a:solidFill>
                <a:srgbClr val="4472C4"/>
              </a:solidFill>
              <a:latin typeface="腾祥相思简" panose="01010104010101010101" pitchFamily="2" charset="-122"/>
              <a:ea typeface="腾祥相思简" panose="0101010401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4004877" y="2186984"/>
              <a:ext cx="944433" cy="156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H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4A5B298-501B-4029-939C-664919BB547A}"/>
              </a:ext>
            </a:extLst>
          </p:cNvPr>
          <p:cNvSpPr txBox="1"/>
          <p:nvPr/>
        </p:nvSpPr>
        <p:spPr>
          <a:xfrm>
            <a:off x="1141589" y="4903918"/>
            <a:ext cx="836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H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模型将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测试活动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分离出来，形成一个完全独立的流程。当</a:t>
            </a:r>
            <a:r>
              <a:rPr lang="zh-CN" altLang="en-US" sz="2000" b="0" i="0" dirty="0">
                <a:effectLst/>
                <a:latin typeface="-apple-system"/>
              </a:rPr>
              <a:t>测试条件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成熟，并且测试准备工作已经完成，进入了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测试就绪点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，测试执行活动才可以进行。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H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模型中 “其他流程”的测试为整个产品包中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所有的对象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，测试贯穿产品的整个生命周期</a:t>
            </a:r>
            <a:endParaRPr lang="en-US" altLang="zh-CN" sz="2000" dirty="0">
              <a:solidFill>
                <a:srgbClr val="4B4B4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803451-E52E-47D1-A79F-A9131852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89" y="1336227"/>
            <a:ext cx="8363138" cy="319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8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H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39A5063-9308-4BA9-9973-3AAA7DE19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02431"/>
              </p:ext>
            </p:extLst>
          </p:nvPr>
        </p:nvGraphicFramePr>
        <p:xfrm>
          <a:off x="1845764" y="1855854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2971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53556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H</a:t>
                      </a:r>
                      <a:r>
                        <a:rPr lang="zh-CN" altLang="en-US" sz="1800" b="1" dirty="0"/>
                        <a:t>模型优点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H</a:t>
                      </a:r>
                      <a:r>
                        <a:rPr lang="zh-CN" altLang="en-US" sz="1800" b="1" dirty="0"/>
                        <a:t>模型缺点</a:t>
                      </a:r>
                    </a:p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3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软件测试完全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独立</a:t>
                      </a: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，贯穿整个生命周期，且与其他流程并发进行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；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不知道测试准备到什么时候是合适的，就绪点在哪里，这就对后续的测试执行的启动带来很大困难；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5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软件测试可以根据被测物的不同而分层次、分阶段、分次序的执行，同时也是可以被</a:t>
                      </a:r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的。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要求能够很好的定义每个迭代的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规模</a:t>
                      </a: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</a:t>
                      </a:r>
                      <a:endParaRPr lang="en-US" altLang="zh-CN" sz="1800" dirty="0">
                        <a:solidFill>
                          <a:srgbClr val="4B4B4B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由于模型很灵活，必须要定义清晰的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规则</a:t>
                      </a: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管理制度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3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2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参考资料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486748" y="4847323"/>
            <a:ext cx="560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书籍：</a:t>
            </a:r>
            <a:br>
              <a:rPr lang="en-US" altLang="zh-CN" dirty="0"/>
            </a:br>
            <a:r>
              <a:rPr lang="en-US" altLang="zh-CN" dirty="0"/>
              <a:t>      《</a:t>
            </a:r>
            <a:r>
              <a:rPr lang="zh-CN" altLang="en-US" dirty="0"/>
              <a:t>软件工程导论（第</a:t>
            </a:r>
            <a:r>
              <a:rPr lang="en-US" altLang="zh-CN" dirty="0"/>
              <a:t>9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张海藩，牟永敏编著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414845" y="1498451"/>
            <a:ext cx="5607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r>
              <a:rPr lang="en-US" altLang="zh-CN" dirty="0"/>
              <a:t>       [1] https://blog.csdn.net/jingminminwangbobo/article/details/82931670</a:t>
            </a:r>
            <a:br>
              <a:rPr lang="en-US" altLang="zh-CN" dirty="0"/>
            </a:br>
            <a:r>
              <a:rPr lang="en-US" altLang="zh-CN" dirty="0"/>
              <a:t>       [2] https://www.cnblogs.com/zhuifeng-mayi/p/9853123.html   </a:t>
            </a:r>
          </a:p>
          <a:p>
            <a:r>
              <a:rPr lang="en-US" altLang="zh-CN" dirty="0"/>
              <a:t>       [3] https://www.cnblogs.com/jessica2010/articles/1654056.html  </a:t>
            </a:r>
          </a:p>
          <a:p>
            <a:r>
              <a:rPr lang="en-US" altLang="zh-CN" dirty="0"/>
              <a:t>       [4] https://blog.csdn.net/fynjy/article/details/47956451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4" y="5080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33859" y="2088280"/>
            <a:ext cx="3807396" cy="12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感谢聆听</a:t>
            </a:r>
            <a:endParaRPr lang="en-US" altLang="zh-CN" sz="7200" b="1" dirty="0">
              <a:solidFill>
                <a:srgbClr val="4472C4"/>
              </a:solidFill>
              <a:latin typeface="腾祥相思简" panose="01010104010101010101" pitchFamily="2" charset="-122"/>
              <a:ea typeface="腾祥相思简" panose="0101010401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2" t="9574" r="14864" b="41490"/>
          <a:stretch>
            <a:fillRect/>
          </a:stretch>
        </p:blipFill>
        <p:spPr>
          <a:xfrm>
            <a:off x="3047999" y="1511300"/>
            <a:ext cx="2743201" cy="292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26040" y="959991"/>
            <a:ext cx="4097610" cy="525153"/>
            <a:chOff x="4179615" y="1187856"/>
            <a:chExt cx="4097610" cy="525153"/>
          </a:xfrm>
        </p:grpSpPr>
        <p:sp>
          <p:nvSpPr>
            <p:cNvPr id="15" name="TextBox 1"/>
            <p:cNvSpPr txBox="1"/>
            <p:nvPr/>
          </p:nvSpPr>
          <p:spPr>
            <a:xfrm>
              <a:off x="4179615" y="1187856"/>
              <a:ext cx="2440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spc="300" dirty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V</a:t>
              </a:r>
              <a:r>
                <a:rPr lang="zh-CN" altLang="en-US" sz="2000" b="1" spc="300" dirty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模型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汉仪小麦体简" panose="00020600040101010101" pitchFamily="18" charset="-122"/>
                <a:ea typeface="汉仪小麦体简" panose="00020600040101010101" pitchFamily="18" charset="-122"/>
              </a:endParaRPr>
            </a:p>
          </p:txBody>
        </p:sp>
        <p:sp>
          <p:nvSpPr>
            <p:cNvPr id="16" name="文本框 9"/>
            <p:cNvSpPr txBox="1"/>
            <p:nvPr/>
          </p:nvSpPr>
          <p:spPr>
            <a:xfrm>
              <a:off x="4270972" y="1498783"/>
              <a:ext cx="4006253" cy="214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lnSpc>
                  <a:spcPct val="150000"/>
                </a:lnSpc>
                <a:spcBef>
                  <a:spcPts val="1000"/>
                </a:spcBef>
                <a:defRPr/>
              </a:pPr>
              <a:endParaRPr lang="zh-CN" altLang="en-US" sz="1100" dirty="0">
                <a:solidFill>
                  <a:srgbClr val="080808"/>
                </a:solidFill>
                <a:latin typeface="隶书" panose="02010509060101010101" pitchFamily="49" charset="-122"/>
                <a:ea typeface="隶书" panose="02010509060101010101" pitchFamily="49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80237" y="2214457"/>
            <a:ext cx="4006253" cy="1868802"/>
            <a:chOff x="4270972" y="-155793"/>
            <a:chExt cx="4006253" cy="1868802"/>
          </a:xfrm>
        </p:grpSpPr>
        <p:sp>
          <p:nvSpPr>
            <p:cNvPr id="20" name="TextBox 1"/>
            <p:cNvSpPr txBox="1"/>
            <p:nvPr/>
          </p:nvSpPr>
          <p:spPr>
            <a:xfrm>
              <a:off x="4316775" y="-155793"/>
              <a:ext cx="2440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spc="300" dirty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W</a:t>
              </a:r>
              <a:r>
                <a:rPr lang="zh-CN" altLang="en-US" sz="2000" b="1" spc="300" dirty="0"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模型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汉仪小麦体简" panose="00020600040101010101" pitchFamily="18" charset="-122"/>
                <a:ea typeface="汉仪小麦体简" panose="00020600040101010101" pitchFamily="18" charset="-122"/>
              </a:endParaRPr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4270972" y="1498783"/>
              <a:ext cx="4006253" cy="214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lnSpc>
                  <a:spcPct val="150000"/>
                </a:lnSpc>
                <a:spcBef>
                  <a:spcPts val="1000"/>
                </a:spcBef>
                <a:defRPr/>
              </a:pPr>
              <a:endParaRPr lang="zh-CN" altLang="en-US" sz="1100" dirty="0">
                <a:solidFill>
                  <a:srgbClr val="080808"/>
                </a:solidFill>
                <a:latin typeface="隶书" panose="02010509060101010101" pitchFamily="49" charset="-122"/>
                <a:ea typeface="隶书" panose="02010509060101010101" pitchFamily="49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26040" y="3869170"/>
            <a:ext cx="4097610" cy="958471"/>
            <a:chOff x="4179615" y="1498783"/>
            <a:chExt cx="4097610" cy="958471"/>
          </a:xfrm>
        </p:grpSpPr>
        <p:sp>
          <p:nvSpPr>
            <p:cNvPr id="23" name="TextBox 1"/>
            <p:cNvSpPr txBox="1"/>
            <p:nvPr/>
          </p:nvSpPr>
          <p:spPr>
            <a:xfrm>
              <a:off x="4179615" y="2057144"/>
              <a:ext cx="2440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H</a:t>
              </a: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汉仪小麦体简" panose="00020600040101010101" pitchFamily="18" charset="-122"/>
                  <a:ea typeface="汉仪小麦体简" panose="00020600040101010101" pitchFamily="18" charset="-122"/>
                </a:rPr>
                <a:t>模型</a:t>
              </a: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4270972" y="1498783"/>
              <a:ext cx="4006253" cy="214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565">
                <a:lnSpc>
                  <a:spcPct val="150000"/>
                </a:lnSpc>
                <a:spcBef>
                  <a:spcPts val="1000"/>
                </a:spcBef>
                <a:defRPr/>
              </a:pPr>
              <a:endParaRPr lang="zh-CN" altLang="en-US" sz="1100" dirty="0">
                <a:solidFill>
                  <a:srgbClr val="080808"/>
                </a:solidFill>
                <a:latin typeface="隶书" panose="02010509060101010101" pitchFamily="49" charset="-122"/>
                <a:ea typeface="隶书" panose="02010509060101010101" pitchFamily="49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912667" y="186678"/>
            <a:ext cx="203200" cy="5038725"/>
            <a:chOff x="5275230" y="418465"/>
            <a:chExt cx="203200" cy="5038725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376830" y="418465"/>
              <a:ext cx="0" cy="5038725"/>
            </a:xfrm>
            <a:prstGeom prst="line">
              <a:avLst/>
            </a:prstGeom>
            <a:ln>
              <a:solidFill>
                <a:srgbClr val="3861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/>
            <p:cNvSpPr/>
            <p:nvPr/>
          </p:nvSpPr>
          <p:spPr>
            <a:xfrm>
              <a:off x="5275230" y="1210945"/>
              <a:ext cx="203200" cy="203200"/>
            </a:xfrm>
            <a:prstGeom prst="ellipse">
              <a:avLst/>
            </a:prstGeom>
            <a:solidFill>
              <a:srgbClr val="38619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8619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275230" y="2419138"/>
              <a:ext cx="203200" cy="203200"/>
            </a:xfrm>
            <a:prstGeom prst="ellipse">
              <a:avLst/>
            </a:prstGeom>
            <a:solidFill>
              <a:srgbClr val="38619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8619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275230" y="3627331"/>
              <a:ext cx="203200" cy="203200"/>
            </a:xfrm>
            <a:prstGeom prst="ellipse">
              <a:avLst/>
            </a:prstGeom>
            <a:solidFill>
              <a:srgbClr val="38619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8619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275230" y="4653915"/>
              <a:ext cx="203200" cy="203200"/>
            </a:xfrm>
            <a:prstGeom prst="ellipse">
              <a:avLst/>
            </a:prstGeom>
            <a:solidFill>
              <a:srgbClr val="38619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38619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351726" y="0"/>
            <a:ext cx="5603660" cy="8406281"/>
            <a:chOff x="-351726" y="0"/>
            <a:chExt cx="5603660" cy="8406281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1726" y="0"/>
              <a:ext cx="5603660" cy="840628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1104899" y="1460500"/>
              <a:ext cx="2743201" cy="2921000"/>
            </a:xfrm>
            <a:prstGeom prst="rect">
              <a:avLst/>
            </a:prstGeom>
          </p:spPr>
        </p:pic>
        <p:sp>
          <p:nvSpPr>
            <p:cNvPr id="35" name="文本框 34"/>
            <p:cNvSpPr txBox="1">
              <a:spLocks noChangeArrowheads="1"/>
            </p:cNvSpPr>
            <p:nvPr/>
          </p:nvSpPr>
          <p:spPr bwMode="auto">
            <a:xfrm>
              <a:off x="1564324" y="2413183"/>
              <a:ext cx="1415716" cy="101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60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目录</a:t>
              </a:r>
              <a:endParaRPr lang="en-US" altLang="zh-CN" sz="6000" b="1" dirty="0">
                <a:solidFill>
                  <a:srgbClr val="4472C4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6" name="TextBox 1"/>
          <p:cNvSpPr txBox="1"/>
          <p:nvPr/>
        </p:nvSpPr>
        <p:spPr>
          <a:xfrm>
            <a:off x="6357754" y="3325371"/>
            <a:ext cx="2440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汉仪小麦体简" panose="00020600040101010101" pitchFamily="18" charset="-122"/>
                <a:ea typeface="汉仪小麦体简" panose="00020600040101010101" pitchFamily="18" charset="-122"/>
              </a:rPr>
              <a:t>X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汉仪小麦体简" panose="00020600040101010101" pitchFamily="18" charset="-122"/>
                <a:ea typeface="汉仪小麦体简" panose="00020600040101010101" pitchFamily="18" charset="-122"/>
              </a:rPr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4" y="5080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18361" y="2186984"/>
            <a:ext cx="3526871" cy="15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V</a:t>
            </a:r>
            <a:r>
              <a:rPr lang="zh-CN" altLang="en-US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模型</a:t>
            </a:r>
            <a:endParaRPr lang="en-US" altLang="zh-CN" sz="9600" b="1" dirty="0">
              <a:solidFill>
                <a:srgbClr val="4472C4"/>
              </a:solidFill>
              <a:latin typeface="腾祥相思简" panose="01010104010101010101" pitchFamily="2" charset="-122"/>
              <a:ea typeface="腾祥相思简" panose="0101010401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4004877" y="2186984"/>
              <a:ext cx="944433" cy="156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V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822222" y="2016070"/>
            <a:ext cx="403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zh-CN" altLang="en-US" sz="2000" b="1" dirty="0"/>
              <a:t>模型优点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822222" y="2546683"/>
            <a:ext cx="5429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自上而下逐步求精，每个阶段分工明确，便于整体项目的把控。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822222" y="3664986"/>
            <a:ext cx="224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r>
              <a:rPr lang="zh-CN" altLang="en-US" sz="2000" b="1" dirty="0"/>
              <a:t>模型缺点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822222" y="4183124"/>
            <a:ext cx="517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测试工作在编码之后，就导致错误不能及时的进行修改</a:t>
            </a:r>
            <a:endParaRPr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822222" y="4978261"/>
            <a:ext cx="517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现实场景中，需求经常变化，导致步骤反复执行，返工量很大，灵活度较低。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A9FE17-B1C0-4772-8B5E-39B4F749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4" y="1961965"/>
            <a:ext cx="5581366" cy="39494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4" y="5080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18361" y="2186984"/>
            <a:ext cx="3972506" cy="15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W</a:t>
            </a:r>
            <a:r>
              <a:rPr lang="zh-CN" altLang="en-US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模型</a:t>
            </a:r>
            <a:endParaRPr lang="en-US" altLang="zh-CN" sz="9600" b="1" dirty="0">
              <a:solidFill>
                <a:srgbClr val="4472C4"/>
              </a:solidFill>
              <a:latin typeface="腾祥相思简" panose="01010104010101010101" pitchFamily="2" charset="-122"/>
              <a:ea typeface="腾祥相思简" panose="0101010401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4004877" y="2186984"/>
              <a:ext cx="944433" cy="156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W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594036" y="2655314"/>
            <a:ext cx="3477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模型是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模型的发展，强调的是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测试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伴随着整个软件开发周期，而且测试的对象不仅仅是程序，需求、功能和设计同样要测试。有利于尽早地发现问题。</a:t>
            </a:r>
            <a:endParaRPr lang="en-US" altLang="zh-CN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EDE95-FF4A-48AB-98FF-C12234F9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7" y="1477622"/>
            <a:ext cx="7558481" cy="4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7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04753" y="105314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W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7B651AE-BFB8-4A38-954D-D11BB4A2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38966"/>
              </p:ext>
            </p:extLst>
          </p:nvPr>
        </p:nvGraphicFramePr>
        <p:xfrm>
          <a:off x="2145746" y="1779134"/>
          <a:ext cx="8220278" cy="400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139">
                  <a:extLst>
                    <a:ext uri="{9D8B030D-6E8A-4147-A177-3AD203B41FA5}">
                      <a16:colId xmlns:a16="http://schemas.microsoft.com/office/drawing/2014/main" val="33722765"/>
                    </a:ext>
                  </a:extLst>
                </a:gridCol>
                <a:gridCol w="4110139">
                  <a:extLst>
                    <a:ext uri="{9D8B030D-6E8A-4147-A177-3AD203B41FA5}">
                      <a16:colId xmlns:a16="http://schemas.microsoft.com/office/drawing/2014/main" val="172958662"/>
                    </a:ext>
                  </a:extLst>
                </a:gridCol>
              </a:tblGrid>
              <a:tr h="717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W</a:t>
                      </a:r>
                      <a:r>
                        <a:rPr lang="zh-CN" altLang="en-US" sz="1800" b="1" dirty="0"/>
                        <a:t>模型优点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W</a:t>
                      </a:r>
                      <a:r>
                        <a:rPr lang="zh-CN" altLang="en-US" sz="1800" b="1" dirty="0"/>
                        <a:t>模型优点</a:t>
                      </a:r>
                    </a:p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29233"/>
                  </a:ext>
                </a:extLst>
              </a:tr>
              <a:tr h="100215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测试伴随着整个软件的开发周期</a:t>
                      </a:r>
                      <a:r>
                        <a:rPr lang="en-US" altLang="zh-CN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endParaRPr lang="zh-CN" altLang="en-US" sz="1800" dirty="0">
                        <a:solidFill>
                          <a:srgbClr val="4B4B4B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更早的介入测试，可以发现初期的缺陷，修复成本低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开发和测试依然是线性的关系，需求的变更和调整，依然不方便</a:t>
                      </a:r>
                      <a:endParaRPr lang="zh-CN" altLang="en-US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83844"/>
                  </a:ext>
                </a:extLst>
              </a:tr>
              <a:tr h="7174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如果没有文档，根本无法执行</a:t>
                      </a:r>
                      <a:r>
                        <a:rPr lang="en-US" altLang="zh-CN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</a:t>
                      </a:r>
                      <a:r>
                        <a:rPr lang="zh-CN" altLang="en-US" sz="1800" b="0" i="0" dirty="0">
                          <a:solidFill>
                            <a:srgbClr val="4B4B4B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模型；对于项目组成员的技术要求更高</a:t>
                      </a:r>
                      <a:endParaRPr lang="en-US" altLang="zh-CN" sz="18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40211"/>
                  </a:ext>
                </a:extLst>
              </a:tr>
              <a:tr h="7174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</a:t>
                      </a:r>
                      <a:r>
                        <a:rPr lang="zh-CN" altLang="en-US" sz="1800" dirty="0">
                          <a:solidFill>
                            <a:srgbClr val="4B4B4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模型中软件的开发是需求、设计、编码等一系列串行的活动，无法支持迭代、自发性以及变更调整。</a:t>
                      </a:r>
                      <a:endParaRPr lang="en-US" altLang="zh-CN" sz="1800" dirty="0">
                        <a:solidFill>
                          <a:srgbClr val="4B4B4B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99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09" y="0"/>
            <a:ext cx="5603660" cy="8406281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18361" y="2186984"/>
            <a:ext cx="3509237" cy="15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2" tIns="45706" rIns="91412" bIns="45706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X</a:t>
            </a:r>
            <a:r>
              <a:rPr lang="zh-CN" altLang="en-US" sz="9600" b="1" dirty="0">
                <a:solidFill>
                  <a:srgbClr val="4472C4"/>
                </a:solidFill>
                <a:latin typeface="腾祥相思简" panose="01010104010101010101" pitchFamily="2" charset="-122"/>
                <a:ea typeface="腾祥相思简" panose="01010104010101010101" pitchFamily="2" charset="-122"/>
              </a:rPr>
              <a:t>模型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47999" y="1511300"/>
            <a:ext cx="2743201" cy="2921000"/>
            <a:chOff x="3047999" y="1511300"/>
            <a:chExt cx="2743201" cy="2921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2" t="9574" r="14864" b="41490"/>
            <a:stretch>
              <a:fillRect/>
            </a:stretch>
          </p:blipFill>
          <p:spPr>
            <a:xfrm>
              <a:off x="3047999" y="1511300"/>
              <a:ext cx="2743201" cy="2921000"/>
            </a:xfrm>
            <a:prstGeom prst="rect">
              <a:avLst/>
            </a:prstGeom>
          </p:spPr>
        </p:pic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4004877" y="2186984"/>
              <a:ext cx="944433" cy="1569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2" tIns="45706" rIns="91412" bIns="45706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4472C4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6"/>
          <p:cNvGrpSpPr/>
          <p:nvPr/>
        </p:nvGrpSpPr>
        <p:grpSpPr bwMode="auto">
          <a:xfrm>
            <a:off x="465138" y="476250"/>
            <a:ext cx="3552825" cy="593725"/>
            <a:chOff x="465466" y="476672"/>
            <a:chExt cx="3552497" cy="593276"/>
          </a:xfrm>
        </p:grpSpPr>
        <p:sp>
          <p:nvSpPr>
            <p:cNvPr id="11" name="文本占位符 1"/>
            <p:cNvSpPr txBox="1">
              <a:spLocks noChangeArrowheads="1"/>
            </p:cNvSpPr>
            <p:nvPr/>
          </p:nvSpPr>
          <p:spPr bwMode="auto">
            <a:xfrm>
              <a:off x="955817" y="476672"/>
              <a:ext cx="3062146" cy="59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X</a:t>
              </a:r>
              <a:r>
                <a:rPr lang="zh-CN" altLang="en-US" sz="2400" b="1" dirty="0">
                  <a:solidFill>
                    <a:srgbClr val="5B9BD5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模型</a:t>
              </a:r>
            </a:p>
          </p:txBody>
        </p:sp>
        <p:sp>
          <p:nvSpPr>
            <p:cNvPr id="12" name="任意多边形 3"/>
            <p:cNvSpPr>
              <a:spLocks noChangeArrowheads="1"/>
            </p:cNvSpPr>
            <p:nvPr/>
          </p:nvSpPr>
          <p:spPr bwMode="auto">
            <a:xfrm rot="16200000" flipV="1">
              <a:off x="474829" y="575064"/>
              <a:ext cx="471624" cy="490350"/>
            </a:xfrm>
            <a:custGeom>
              <a:avLst/>
              <a:gdLst>
                <a:gd name="T0" fmla="*/ 61258 w 1819275"/>
                <a:gd name="T1" fmla="*/ 100955 h 1804988"/>
                <a:gd name="T2" fmla="*/ 83535 w 1819275"/>
                <a:gd name="T3" fmla="*/ 95115 h 1804988"/>
                <a:gd name="T4" fmla="*/ 72903 w 1819275"/>
                <a:gd name="T5" fmla="*/ 104571 h 1804988"/>
                <a:gd name="T6" fmla="*/ 61258 w 1819275"/>
                <a:gd name="T7" fmla="*/ 116808 h 1804988"/>
                <a:gd name="T8" fmla="*/ 49360 w 1819275"/>
                <a:gd name="T9" fmla="*/ 104571 h 1804988"/>
                <a:gd name="T10" fmla="*/ 38727 w 1819275"/>
                <a:gd name="T11" fmla="*/ 95115 h 1804988"/>
                <a:gd name="T12" fmla="*/ 61311 w 1819275"/>
                <a:gd name="T13" fmla="*/ 82566 h 1804988"/>
                <a:gd name="T14" fmla="*/ 61311 w 1819275"/>
                <a:gd name="T15" fmla="*/ 96188 h 1804988"/>
                <a:gd name="T16" fmla="*/ 75427 w 1819275"/>
                <a:gd name="T17" fmla="*/ 78966 h 1804988"/>
                <a:gd name="T18" fmla="*/ 75681 w 1819275"/>
                <a:gd name="T19" fmla="*/ 85910 h 1804988"/>
                <a:gd name="T20" fmla="*/ 46582 w 1819275"/>
                <a:gd name="T21" fmla="*/ 85910 h 1804988"/>
                <a:gd name="T22" fmla="*/ 46835 w 1819275"/>
                <a:gd name="T23" fmla="*/ 78966 h 1804988"/>
                <a:gd name="T24" fmla="*/ 89937 w 1819275"/>
                <a:gd name="T25" fmla="*/ 66212 h 1804988"/>
                <a:gd name="T26" fmla="*/ 77764 w 1819275"/>
                <a:gd name="T27" fmla="*/ 66212 h 1804988"/>
                <a:gd name="T28" fmla="*/ 44082 w 1819275"/>
                <a:gd name="T29" fmla="*/ 55651 h 1804988"/>
                <a:gd name="T30" fmla="*/ 47902 w 1819275"/>
                <a:gd name="T31" fmla="*/ 75661 h 1804988"/>
                <a:gd name="T32" fmla="*/ 37970 w 1819275"/>
                <a:gd name="T33" fmla="*/ 60931 h 1804988"/>
                <a:gd name="T34" fmla="*/ 73187 w 1819275"/>
                <a:gd name="T35" fmla="*/ 66195 h 1804988"/>
                <a:gd name="T36" fmla="*/ 61025 w 1819275"/>
                <a:gd name="T37" fmla="*/ 52839 h 1804988"/>
                <a:gd name="T38" fmla="*/ 98727 w 1819275"/>
                <a:gd name="T39" fmla="*/ 56503 h 1804988"/>
                <a:gd name="T40" fmla="*/ 102024 w 1819275"/>
                <a:gd name="T41" fmla="*/ 56225 h 1804988"/>
                <a:gd name="T42" fmla="*/ 96445 w 1819275"/>
                <a:gd name="T43" fmla="*/ 77305 h 1804988"/>
                <a:gd name="T44" fmla="*/ 99488 w 1819275"/>
                <a:gd name="T45" fmla="*/ 83130 h 1804988"/>
                <a:gd name="T46" fmla="*/ 87568 w 1819275"/>
                <a:gd name="T47" fmla="*/ 74254 h 1804988"/>
                <a:gd name="T48" fmla="*/ 83002 w 1819275"/>
                <a:gd name="T49" fmla="*/ 52619 h 1804988"/>
                <a:gd name="T50" fmla="*/ 32951 w 1819275"/>
                <a:gd name="T51" fmla="*/ 43466 h 1804988"/>
                <a:gd name="T52" fmla="*/ 34729 w 1819275"/>
                <a:gd name="T53" fmla="*/ 58167 h 1804988"/>
                <a:gd name="T54" fmla="*/ 39047 w 1819275"/>
                <a:gd name="T55" fmla="*/ 79802 h 1804988"/>
                <a:gd name="T56" fmla="*/ 23552 w 1819275"/>
                <a:gd name="T57" fmla="*/ 75641 h 1804988"/>
                <a:gd name="T58" fmla="*/ 20250 w 1819275"/>
                <a:gd name="T59" fmla="*/ 76196 h 1804988"/>
                <a:gd name="T60" fmla="*/ 25838 w 1819275"/>
                <a:gd name="T61" fmla="*/ 54838 h 1804988"/>
                <a:gd name="T62" fmla="*/ 22790 w 1819275"/>
                <a:gd name="T63" fmla="*/ 49014 h 1804988"/>
                <a:gd name="T64" fmla="*/ 82015 w 1819275"/>
                <a:gd name="T65" fmla="*/ 52899 h 1804988"/>
                <a:gd name="T66" fmla="*/ 89110 w 1819275"/>
                <a:gd name="T67" fmla="*/ 36788 h 1804988"/>
                <a:gd name="T68" fmla="*/ 70925 w 1819275"/>
                <a:gd name="T69" fmla="*/ 53190 h 1804988"/>
                <a:gd name="T70" fmla="*/ 55998 w 1819275"/>
                <a:gd name="T71" fmla="*/ 40958 h 1804988"/>
                <a:gd name="T72" fmla="*/ 46582 w 1819275"/>
                <a:gd name="T73" fmla="*/ 47066 h 1804988"/>
                <a:gd name="T74" fmla="*/ 33153 w 1819275"/>
                <a:gd name="T75" fmla="*/ 36788 h 1804988"/>
                <a:gd name="T76" fmla="*/ 69359 w 1819275"/>
                <a:gd name="T77" fmla="*/ 28918 h 1804988"/>
                <a:gd name="T78" fmla="*/ 78979 w 1819275"/>
                <a:gd name="T79" fmla="*/ 27249 h 1804988"/>
                <a:gd name="T80" fmla="*/ 68852 w 1819275"/>
                <a:gd name="T81" fmla="*/ 38652 h 1804988"/>
                <a:gd name="T82" fmla="*/ 46828 w 1819275"/>
                <a:gd name="T83" fmla="*/ 46161 h 1804988"/>
                <a:gd name="T84" fmla="*/ 52398 w 1819275"/>
                <a:gd name="T85" fmla="*/ 26971 h 1804988"/>
                <a:gd name="T86" fmla="*/ 51638 w 1819275"/>
                <a:gd name="T87" fmla="*/ 23633 h 1804988"/>
                <a:gd name="T88" fmla="*/ 49857 w 1819275"/>
                <a:gd name="T89" fmla="*/ 21764 h 1804988"/>
                <a:gd name="T90" fmla="*/ 31616 w 1819275"/>
                <a:gd name="T91" fmla="*/ 39820 h 1804988"/>
                <a:gd name="T92" fmla="*/ 17429 w 1819275"/>
                <a:gd name="T93" fmla="*/ 78155 h 1804988"/>
                <a:gd name="T94" fmla="*/ 35163 w 1819275"/>
                <a:gd name="T95" fmla="*/ 96767 h 1804988"/>
                <a:gd name="T96" fmla="*/ 72405 w 1819275"/>
                <a:gd name="T97" fmla="*/ 111490 h 1804988"/>
                <a:gd name="T98" fmla="*/ 90646 w 1819275"/>
                <a:gd name="T99" fmla="*/ 93156 h 1804988"/>
                <a:gd name="T100" fmla="*/ 104834 w 1819275"/>
                <a:gd name="T101" fmla="*/ 54821 h 1804988"/>
                <a:gd name="T102" fmla="*/ 87100 w 1819275"/>
                <a:gd name="T103" fmla="*/ 36209 h 1804988"/>
                <a:gd name="T104" fmla="*/ 61005 w 1819275"/>
                <a:gd name="T105" fmla="*/ 0 h 1804988"/>
                <a:gd name="T106" fmla="*/ 90874 w 1819275"/>
                <a:gd name="T107" fmla="*/ 35319 h 1804988"/>
                <a:gd name="T108" fmla="*/ 110619 w 1819275"/>
                <a:gd name="T109" fmla="*/ 85933 h 1804988"/>
                <a:gd name="T110" fmla="*/ 72142 w 1819275"/>
                <a:gd name="T111" fmla="*/ 124033 h 1804988"/>
                <a:gd name="T112" fmla="*/ 34426 w 1819275"/>
                <a:gd name="T113" fmla="*/ 111519 h 1804988"/>
                <a:gd name="T114" fmla="*/ 0 w 1819275"/>
                <a:gd name="T115" fmla="*/ 66466 h 1804988"/>
                <a:gd name="T116" fmla="*/ 34426 w 1819275"/>
                <a:gd name="T117" fmla="*/ 21414 h 18049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19275" h="1804988">
                  <a:moveTo>
                    <a:pt x="696806" y="1179512"/>
                  </a:moveTo>
                  <a:cubicBezTo>
                    <a:pt x="696806" y="1179512"/>
                    <a:pt x="715640" y="1251113"/>
                    <a:pt x="794746" y="1277492"/>
                  </a:cubicBezTo>
                  <a:cubicBezTo>
                    <a:pt x="794746" y="1277492"/>
                    <a:pt x="843717" y="1367935"/>
                    <a:pt x="911522" y="1367935"/>
                  </a:cubicBezTo>
                  <a:cubicBezTo>
                    <a:pt x="975560" y="1367935"/>
                    <a:pt x="1024530" y="1277492"/>
                    <a:pt x="1024530" y="1277492"/>
                  </a:cubicBezTo>
                  <a:cubicBezTo>
                    <a:pt x="1107403" y="1251113"/>
                    <a:pt x="1122471" y="1179512"/>
                    <a:pt x="1122471" y="1179512"/>
                  </a:cubicBezTo>
                  <a:cubicBezTo>
                    <a:pt x="1122471" y="1179512"/>
                    <a:pt x="1201577" y="1258650"/>
                    <a:pt x="1243013" y="1288798"/>
                  </a:cubicBezTo>
                  <a:cubicBezTo>
                    <a:pt x="1243013" y="1288798"/>
                    <a:pt x="1239246" y="1375472"/>
                    <a:pt x="1175208" y="1431999"/>
                  </a:cubicBezTo>
                  <a:cubicBezTo>
                    <a:pt x="1111170" y="1488526"/>
                    <a:pt x="1043365" y="1477220"/>
                    <a:pt x="1039598" y="1435767"/>
                  </a:cubicBezTo>
                  <a:cubicBezTo>
                    <a:pt x="1039598" y="1394314"/>
                    <a:pt x="1084801" y="1416925"/>
                    <a:pt x="1084801" y="1416925"/>
                  </a:cubicBezTo>
                  <a:cubicBezTo>
                    <a:pt x="1084801" y="1416925"/>
                    <a:pt x="1047132" y="1379241"/>
                    <a:pt x="1032064" y="1409388"/>
                  </a:cubicBezTo>
                  <a:cubicBezTo>
                    <a:pt x="1016996" y="1443304"/>
                    <a:pt x="1039598" y="1469683"/>
                    <a:pt x="1050899" y="1480989"/>
                  </a:cubicBezTo>
                  <a:cubicBezTo>
                    <a:pt x="1050899" y="1480989"/>
                    <a:pt x="1005695" y="1582737"/>
                    <a:pt x="911522" y="1582737"/>
                  </a:cubicBezTo>
                  <a:cubicBezTo>
                    <a:pt x="813581" y="1582737"/>
                    <a:pt x="768378" y="1480989"/>
                    <a:pt x="768378" y="1480989"/>
                  </a:cubicBezTo>
                  <a:cubicBezTo>
                    <a:pt x="779679" y="1469683"/>
                    <a:pt x="802280" y="1443304"/>
                    <a:pt x="787213" y="1409388"/>
                  </a:cubicBezTo>
                  <a:cubicBezTo>
                    <a:pt x="772145" y="1379241"/>
                    <a:pt x="734475" y="1416925"/>
                    <a:pt x="734475" y="1416925"/>
                  </a:cubicBezTo>
                  <a:cubicBezTo>
                    <a:pt x="734475" y="1416925"/>
                    <a:pt x="779679" y="1394314"/>
                    <a:pt x="779679" y="1435767"/>
                  </a:cubicBezTo>
                  <a:cubicBezTo>
                    <a:pt x="775912" y="1477220"/>
                    <a:pt x="708107" y="1488526"/>
                    <a:pt x="644068" y="1431999"/>
                  </a:cubicBezTo>
                  <a:cubicBezTo>
                    <a:pt x="580030" y="1375472"/>
                    <a:pt x="576263" y="1288798"/>
                    <a:pt x="576263" y="1288798"/>
                  </a:cubicBezTo>
                  <a:cubicBezTo>
                    <a:pt x="617700" y="1258650"/>
                    <a:pt x="696806" y="1179512"/>
                    <a:pt x="696806" y="1179512"/>
                  </a:cubicBezTo>
                  <a:close/>
                  <a:moveTo>
                    <a:pt x="765493" y="1081087"/>
                  </a:moveTo>
                  <a:cubicBezTo>
                    <a:pt x="765493" y="1081087"/>
                    <a:pt x="833257" y="1118757"/>
                    <a:pt x="912314" y="1118757"/>
                  </a:cubicBezTo>
                  <a:cubicBezTo>
                    <a:pt x="987607" y="1118757"/>
                    <a:pt x="1055371" y="1081087"/>
                    <a:pt x="1055371" y="1081087"/>
                  </a:cubicBezTo>
                  <a:cubicBezTo>
                    <a:pt x="1108076" y="1209163"/>
                    <a:pt x="991372" y="1246833"/>
                    <a:pt x="991372" y="1246833"/>
                  </a:cubicBezTo>
                  <a:cubicBezTo>
                    <a:pt x="991372" y="1246833"/>
                    <a:pt x="968784" y="1303337"/>
                    <a:pt x="912314" y="1303337"/>
                  </a:cubicBezTo>
                  <a:cubicBezTo>
                    <a:pt x="852080" y="1303337"/>
                    <a:pt x="833257" y="1246833"/>
                    <a:pt x="833257" y="1246833"/>
                  </a:cubicBezTo>
                  <a:cubicBezTo>
                    <a:pt x="833257" y="1246833"/>
                    <a:pt x="712788" y="1209163"/>
                    <a:pt x="765493" y="1081087"/>
                  </a:cubicBezTo>
                  <a:close/>
                  <a:moveTo>
                    <a:pt x="1122363" y="1069975"/>
                  </a:moveTo>
                  <a:cubicBezTo>
                    <a:pt x="1156296" y="1081267"/>
                    <a:pt x="1220391" y="1085031"/>
                    <a:pt x="1220391" y="1085031"/>
                  </a:cubicBezTo>
                  <a:cubicBezTo>
                    <a:pt x="1333501" y="1216768"/>
                    <a:pt x="1325960" y="1303338"/>
                    <a:pt x="1325960" y="1303338"/>
                  </a:cubicBezTo>
                  <a:cubicBezTo>
                    <a:pt x="1243013" y="1288283"/>
                    <a:pt x="1126133" y="1164073"/>
                    <a:pt x="1126133" y="1164073"/>
                  </a:cubicBezTo>
                  <a:cubicBezTo>
                    <a:pt x="1126133" y="1118906"/>
                    <a:pt x="1122363" y="1069975"/>
                    <a:pt x="1122363" y="1069975"/>
                  </a:cubicBezTo>
                  <a:close/>
                  <a:moveTo>
                    <a:pt x="696914" y="1069975"/>
                  </a:moveTo>
                  <a:cubicBezTo>
                    <a:pt x="696914" y="1069975"/>
                    <a:pt x="693144" y="1118906"/>
                    <a:pt x="693144" y="1164073"/>
                  </a:cubicBezTo>
                  <a:cubicBezTo>
                    <a:pt x="693144" y="1164073"/>
                    <a:pt x="576264" y="1288283"/>
                    <a:pt x="493317" y="1303338"/>
                  </a:cubicBezTo>
                  <a:cubicBezTo>
                    <a:pt x="493317" y="1303338"/>
                    <a:pt x="485776" y="1216768"/>
                    <a:pt x="598886" y="1085031"/>
                  </a:cubicBezTo>
                  <a:cubicBezTo>
                    <a:pt x="598886" y="1085031"/>
                    <a:pt x="662981" y="1081267"/>
                    <a:pt x="696914" y="1069975"/>
                  </a:cubicBezTo>
                  <a:close/>
                  <a:moveTo>
                    <a:pt x="1164680" y="754062"/>
                  </a:moveTo>
                  <a:cubicBezTo>
                    <a:pt x="1194868" y="757828"/>
                    <a:pt x="1232604" y="772891"/>
                    <a:pt x="1255245" y="825610"/>
                  </a:cubicBezTo>
                  <a:cubicBezTo>
                    <a:pt x="1255245" y="825610"/>
                    <a:pt x="1338264" y="844439"/>
                    <a:pt x="1338264" y="897159"/>
                  </a:cubicBezTo>
                  <a:cubicBezTo>
                    <a:pt x="1338264" y="946113"/>
                    <a:pt x="1255245" y="964941"/>
                    <a:pt x="1255245" y="964941"/>
                  </a:cubicBezTo>
                  <a:cubicBezTo>
                    <a:pt x="1206189" y="1077912"/>
                    <a:pt x="1108076" y="1025192"/>
                    <a:pt x="1108076" y="1025192"/>
                  </a:cubicBezTo>
                  <a:cubicBezTo>
                    <a:pt x="1108076" y="1025192"/>
                    <a:pt x="1157132" y="972473"/>
                    <a:pt x="1157132" y="897159"/>
                  </a:cubicBezTo>
                  <a:cubicBezTo>
                    <a:pt x="1157132" y="821845"/>
                    <a:pt x="1108076" y="765359"/>
                    <a:pt x="1108076" y="765359"/>
                  </a:cubicBezTo>
                  <a:cubicBezTo>
                    <a:pt x="1108076" y="765359"/>
                    <a:pt x="1134491" y="754062"/>
                    <a:pt x="1164680" y="754062"/>
                  </a:cubicBezTo>
                  <a:close/>
                  <a:moveTo>
                    <a:pt x="655945" y="754062"/>
                  </a:moveTo>
                  <a:cubicBezTo>
                    <a:pt x="686262" y="754062"/>
                    <a:pt x="712788" y="765359"/>
                    <a:pt x="712788" y="765359"/>
                  </a:cubicBezTo>
                  <a:cubicBezTo>
                    <a:pt x="712788" y="765359"/>
                    <a:pt x="667314" y="821845"/>
                    <a:pt x="667314" y="897159"/>
                  </a:cubicBezTo>
                  <a:cubicBezTo>
                    <a:pt x="667314" y="972473"/>
                    <a:pt x="712788" y="1025192"/>
                    <a:pt x="712788" y="1025192"/>
                  </a:cubicBezTo>
                  <a:cubicBezTo>
                    <a:pt x="712788" y="1025192"/>
                    <a:pt x="614261" y="1077912"/>
                    <a:pt x="564997" y="964941"/>
                  </a:cubicBezTo>
                  <a:cubicBezTo>
                    <a:pt x="564997" y="964941"/>
                    <a:pt x="477838" y="946113"/>
                    <a:pt x="477838" y="897159"/>
                  </a:cubicBezTo>
                  <a:cubicBezTo>
                    <a:pt x="477838" y="844439"/>
                    <a:pt x="564997" y="825610"/>
                    <a:pt x="564997" y="825610"/>
                  </a:cubicBezTo>
                  <a:cubicBezTo>
                    <a:pt x="587734" y="772891"/>
                    <a:pt x="625629" y="757828"/>
                    <a:pt x="655945" y="754062"/>
                  </a:cubicBezTo>
                  <a:close/>
                  <a:moveTo>
                    <a:pt x="908051" y="715962"/>
                  </a:moveTo>
                  <a:cubicBezTo>
                    <a:pt x="1008001" y="715962"/>
                    <a:pt x="1089026" y="796987"/>
                    <a:pt x="1089026" y="896937"/>
                  </a:cubicBezTo>
                  <a:cubicBezTo>
                    <a:pt x="1089026" y="996887"/>
                    <a:pt x="1008001" y="1077912"/>
                    <a:pt x="908051" y="1077912"/>
                  </a:cubicBezTo>
                  <a:cubicBezTo>
                    <a:pt x="808101" y="1077912"/>
                    <a:pt x="727076" y="996887"/>
                    <a:pt x="727076" y="896937"/>
                  </a:cubicBezTo>
                  <a:cubicBezTo>
                    <a:pt x="727076" y="796987"/>
                    <a:pt x="808101" y="715962"/>
                    <a:pt x="908051" y="715962"/>
                  </a:cubicBezTo>
                  <a:close/>
                  <a:moveTo>
                    <a:pt x="1329427" y="588962"/>
                  </a:moveTo>
                  <a:cubicBezTo>
                    <a:pt x="1352072" y="588962"/>
                    <a:pt x="1442649" y="592720"/>
                    <a:pt x="1480390" y="664129"/>
                  </a:cubicBezTo>
                  <a:cubicBezTo>
                    <a:pt x="1525678" y="746813"/>
                    <a:pt x="1491712" y="773122"/>
                    <a:pt x="1469068" y="765605"/>
                  </a:cubicBezTo>
                  <a:cubicBezTo>
                    <a:pt x="1442649" y="761847"/>
                    <a:pt x="1450197" y="724263"/>
                    <a:pt x="1472842" y="720505"/>
                  </a:cubicBezTo>
                  <a:cubicBezTo>
                    <a:pt x="1472842" y="720505"/>
                    <a:pt x="1438875" y="694196"/>
                    <a:pt x="1435101" y="743055"/>
                  </a:cubicBezTo>
                  <a:cubicBezTo>
                    <a:pt x="1431327" y="795672"/>
                    <a:pt x="1476616" y="791914"/>
                    <a:pt x="1518130" y="761847"/>
                  </a:cubicBezTo>
                  <a:cubicBezTo>
                    <a:pt x="1518130" y="761847"/>
                    <a:pt x="1616256" y="806947"/>
                    <a:pt x="1635126" y="897148"/>
                  </a:cubicBezTo>
                  <a:cubicBezTo>
                    <a:pt x="1616256" y="983590"/>
                    <a:pt x="1518130" y="1032449"/>
                    <a:pt x="1518130" y="1032449"/>
                  </a:cubicBezTo>
                  <a:cubicBezTo>
                    <a:pt x="1476616" y="1002382"/>
                    <a:pt x="1431327" y="998624"/>
                    <a:pt x="1435101" y="1047482"/>
                  </a:cubicBezTo>
                  <a:cubicBezTo>
                    <a:pt x="1438875" y="1100099"/>
                    <a:pt x="1472842" y="1073791"/>
                    <a:pt x="1472842" y="1073791"/>
                  </a:cubicBezTo>
                  <a:cubicBezTo>
                    <a:pt x="1450197" y="1066274"/>
                    <a:pt x="1442649" y="1032449"/>
                    <a:pt x="1469068" y="1024932"/>
                  </a:cubicBezTo>
                  <a:cubicBezTo>
                    <a:pt x="1491712" y="1021174"/>
                    <a:pt x="1525678" y="1043724"/>
                    <a:pt x="1480390" y="1126408"/>
                  </a:cubicBezTo>
                  <a:cubicBezTo>
                    <a:pt x="1435101" y="1212850"/>
                    <a:pt x="1325653" y="1201575"/>
                    <a:pt x="1325653" y="1201575"/>
                  </a:cubicBezTo>
                  <a:cubicBezTo>
                    <a:pt x="1303009" y="1141441"/>
                    <a:pt x="1235076" y="1081307"/>
                    <a:pt x="1235076" y="1081307"/>
                  </a:cubicBezTo>
                  <a:cubicBezTo>
                    <a:pt x="1235076" y="1081307"/>
                    <a:pt x="1280365" y="1054999"/>
                    <a:pt x="1303009" y="1006140"/>
                  </a:cubicBezTo>
                  <a:cubicBezTo>
                    <a:pt x="1303009" y="1006140"/>
                    <a:pt x="1408683" y="949765"/>
                    <a:pt x="1408683" y="897148"/>
                  </a:cubicBezTo>
                  <a:cubicBezTo>
                    <a:pt x="1408683" y="844531"/>
                    <a:pt x="1303009" y="788155"/>
                    <a:pt x="1303009" y="788155"/>
                  </a:cubicBezTo>
                  <a:cubicBezTo>
                    <a:pt x="1280365" y="739297"/>
                    <a:pt x="1235076" y="712988"/>
                    <a:pt x="1235076" y="712988"/>
                  </a:cubicBezTo>
                  <a:cubicBezTo>
                    <a:pt x="1235076" y="712988"/>
                    <a:pt x="1303009" y="652854"/>
                    <a:pt x="1325653" y="592720"/>
                  </a:cubicBezTo>
                  <a:cubicBezTo>
                    <a:pt x="1325653" y="592720"/>
                    <a:pt x="1325653" y="588962"/>
                    <a:pt x="1329427" y="588962"/>
                  </a:cubicBezTo>
                  <a:close/>
                  <a:moveTo>
                    <a:pt x="490312" y="588962"/>
                  </a:moveTo>
                  <a:cubicBezTo>
                    <a:pt x="494092" y="588962"/>
                    <a:pt x="494092" y="592720"/>
                    <a:pt x="494092" y="592720"/>
                  </a:cubicBezTo>
                  <a:cubicBezTo>
                    <a:pt x="516770" y="652854"/>
                    <a:pt x="581026" y="712988"/>
                    <a:pt x="581026" y="712988"/>
                  </a:cubicBezTo>
                  <a:cubicBezTo>
                    <a:pt x="581026" y="712988"/>
                    <a:pt x="539449" y="739297"/>
                    <a:pt x="516770" y="788155"/>
                  </a:cubicBezTo>
                  <a:cubicBezTo>
                    <a:pt x="516770" y="788155"/>
                    <a:pt x="410937" y="844531"/>
                    <a:pt x="410937" y="897148"/>
                  </a:cubicBezTo>
                  <a:cubicBezTo>
                    <a:pt x="410937" y="949765"/>
                    <a:pt x="516770" y="1006140"/>
                    <a:pt x="516770" y="1006140"/>
                  </a:cubicBezTo>
                  <a:cubicBezTo>
                    <a:pt x="539449" y="1054999"/>
                    <a:pt x="581026" y="1081307"/>
                    <a:pt x="581026" y="1081307"/>
                  </a:cubicBezTo>
                  <a:cubicBezTo>
                    <a:pt x="581026" y="1081307"/>
                    <a:pt x="516770" y="1141441"/>
                    <a:pt x="494092" y="1201575"/>
                  </a:cubicBezTo>
                  <a:cubicBezTo>
                    <a:pt x="494092" y="1201575"/>
                    <a:pt x="384478" y="1212850"/>
                    <a:pt x="339121" y="1126408"/>
                  </a:cubicBezTo>
                  <a:cubicBezTo>
                    <a:pt x="289984" y="1043724"/>
                    <a:pt x="327782" y="1021174"/>
                    <a:pt x="350461" y="1024932"/>
                  </a:cubicBezTo>
                  <a:cubicBezTo>
                    <a:pt x="373139" y="1032449"/>
                    <a:pt x="369359" y="1066274"/>
                    <a:pt x="346681" y="1073791"/>
                  </a:cubicBezTo>
                  <a:cubicBezTo>
                    <a:pt x="346681" y="1073791"/>
                    <a:pt x="380699" y="1100099"/>
                    <a:pt x="384478" y="1047482"/>
                  </a:cubicBezTo>
                  <a:cubicBezTo>
                    <a:pt x="388258" y="998624"/>
                    <a:pt x="342901" y="1002382"/>
                    <a:pt x="301324" y="1032449"/>
                  </a:cubicBezTo>
                  <a:cubicBezTo>
                    <a:pt x="301324" y="1032449"/>
                    <a:pt x="203050" y="983590"/>
                    <a:pt x="184151" y="897148"/>
                  </a:cubicBezTo>
                  <a:cubicBezTo>
                    <a:pt x="203050" y="806947"/>
                    <a:pt x="301324" y="761847"/>
                    <a:pt x="301324" y="761847"/>
                  </a:cubicBezTo>
                  <a:cubicBezTo>
                    <a:pt x="342901" y="791914"/>
                    <a:pt x="388258" y="795672"/>
                    <a:pt x="384478" y="743055"/>
                  </a:cubicBezTo>
                  <a:cubicBezTo>
                    <a:pt x="380699" y="694196"/>
                    <a:pt x="346681" y="720505"/>
                    <a:pt x="346681" y="720505"/>
                  </a:cubicBezTo>
                  <a:cubicBezTo>
                    <a:pt x="369359" y="724263"/>
                    <a:pt x="373139" y="761847"/>
                    <a:pt x="350461" y="765605"/>
                  </a:cubicBezTo>
                  <a:cubicBezTo>
                    <a:pt x="327782" y="773122"/>
                    <a:pt x="289984" y="746813"/>
                    <a:pt x="339121" y="664129"/>
                  </a:cubicBezTo>
                  <a:cubicBezTo>
                    <a:pt x="376919" y="592720"/>
                    <a:pt x="467633" y="588962"/>
                    <a:pt x="490312" y="588962"/>
                  </a:cubicBezTo>
                  <a:close/>
                  <a:moveTo>
                    <a:pt x="1325960" y="498475"/>
                  </a:moveTo>
                  <a:cubicBezTo>
                    <a:pt x="1325960" y="498475"/>
                    <a:pt x="1333501" y="585045"/>
                    <a:pt x="1220391" y="716782"/>
                  </a:cubicBezTo>
                  <a:cubicBezTo>
                    <a:pt x="1220391" y="716782"/>
                    <a:pt x="1156296" y="720546"/>
                    <a:pt x="1122363" y="731838"/>
                  </a:cubicBezTo>
                  <a:cubicBezTo>
                    <a:pt x="1122363" y="731838"/>
                    <a:pt x="1126133" y="682907"/>
                    <a:pt x="1126133" y="637740"/>
                  </a:cubicBezTo>
                  <a:cubicBezTo>
                    <a:pt x="1126133" y="637740"/>
                    <a:pt x="1243013" y="513531"/>
                    <a:pt x="1325960" y="498475"/>
                  </a:cubicBezTo>
                  <a:close/>
                  <a:moveTo>
                    <a:pt x="912314" y="498475"/>
                  </a:moveTo>
                  <a:cubicBezTo>
                    <a:pt x="968784" y="498475"/>
                    <a:pt x="991372" y="554979"/>
                    <a:pt x="991372" y="554979"/>
                  </a:cubicBezTo>
                  <a:cubicBezTo>
                    <a:pt x="991372" y="554979"/>
                    <a:pt x="1108076" y="592649"/>
                    <a:pt x="1055371" y="720725"/>
                  </a:cubicBezTo>
                  <a:cubicBezTo>
                    <a:pt x="1055371" y="720725"/>
                    <a:pt x="987607" y="683056"/>
                    <a:pt x="912314" y="683056"/>
                  </a:cubicBezTo>
                  <a:cubicBezTo>
                    <a:pt x="833257" y="683056"/>
                    <a:pt x="765493" y="720725"/>
                    <a:pt x="765493" y="720725"/>
                  </a:cubicBezTo>
                  <a:cubicBezTo>
                    <a:pt x="712788" y="592649"/>
                    <a:pt x="833257" y="554979"/>
                    <a:pt x="833257" y="554979"/>
                  </a:cubicBezTo>
                  <a:cubicBezTo>
                    <a:pt x="833257" y="554979"/>
                    <a:pt x="852080" y="498475"/>
                    <a:pt x="912314" y="498475"/>
                  </a:cubicBezTo>
                  <a:close/>
                  <a:moveTo>
                    <a:pt x="493317" y="498475"/>
                  </a:moveTo>
                  <a:cubicBezTo>
                    <a:pt x="576264" y="513531"/>
                    <a:pt x="693144" y="637740"/>
                    <a:pt x="693144" y="637740"/>
                  </a:cubicBezTo>
                  <a:cubicBezTo>
                    <a:pt x="693144" y="682907"/>
                    <a:pt x="696914" y="731838"/>
                    <a:pt x="696914" y="731838"/>
                  </a:cubicBezTo>
                  <a:cubicBezTo>
                    <a:pt x="662981" y="720546"/>
                    <a:pt x="598886" y="716782"/>
                    <a:pt x="598886" y="716782"/>
                  </a:cubicBezTo>
                  <a:cubicBezTo>
                    <a:pt x="485776" y="585045"/>
                    <a:pt x="493317" y="498475"/>
                    <a:pt x="493317" y="498475"/>
                  </a:cubicBezTo>
                  <a:close/>
                  <a:moveTo>
                    <a:pt x="911522" y="222250"/>
                  </a:moveTo>
                  <a:cubicBezTo>
                    <a:pt x="1005695" y="222250"/>
                    <a:pt x="1050899" y="320230"/>
                    <a:pt x="1050899" y="320230"/>
                  </a:cubicBezTo>
                  <a:cubicBezTo>
                    <a:pt x="1039598" y="331535"/>
                    <a:pt x="1016996" y="361683"/>
                    <a:pt x="1032064" y="391831"/>
                  </a:cubicBezTo>
                  <a:cubicBezTo>
                    <a:pt x="1047132" y="421978"/>
                    <a:pt x="1084801" y="384294"/>
                    <a:pt x="1084801" y="384294"/>
                  </a:cubicBezTo>
                  <a:cubicBezTo>
                    <a:pt x="1084801" y="384294"/>
                    <a:pt x="1039598" y="406905"/>
                    <a:pt x="1039598" y="365452"/>
                  </a:cubicBezTo>
                  <a:cubicBezTo>
                    <a:pt x="1043365" y="323998"/>
                    <a:pt x="1111170" y="312693"/>
                    <a:pt x="1175208" y="369220"/>
                  </a:cubicBezTo>
                  <a:cubicBezTo>
                    <a:pt x="1239246" y="425747"/>
                    <a:pt x="1243013" y="512421"/>
                    <a:pt x="1243013" y="512421"/>
                  </a:cubicBezTo>
                  <a:cubicBezTo>
                    <a:pt x="1201577" y="542569"/>
                    <a:pt x="1122471" y="625475"/>
                    <a:pt x="1122471" y="625475"/>
                  </a:cubicBezTo>
                  <a:cubicBezTo>
                    <a:pt x="1122471" y="625475"/>
                    <a:pt x="1107403" y="553874"/>
                    <a:pt x="1024530" y="523727"/>
                  </a:cubicBezTo>
                  <a:cubicBezTo>
                    <a:pt x="1024530" y="523727"/>
                    <a:pt x="975560" y="433284"/>
                    <a:pt x="911522" y="433284"/>
                  </a:cubicBezTo>
                  <a:cubicBezTo>
                    <a:pt x="843717" y="433284"/>
                    <a:pt x="794746" y="523727"/>
                    <a:pt x="794746" y="523727"/>
                  </a:cubicBezTo>
                  <a:cubicBezTo>
                    <a:pt x="715641" y="553874"/>
                    <a:pt x="696806" y="625475"/>
                    <a:pt x="696806" y="625475"/>
                  </a:cubicBezTo>
                  <a:cubicBezTo>
                    <a:pt x="696806" y="625475"/>
                    <a:pt x="617700" y="542569"/>
                    <a:pt x="576263" y="512421"/>
                  </a:cubicBezTo>
                  <a:cubicBezTo>
                    <a:pt x="576263" y="512421"/>
                    <a:pt x="580030" y="425747"/>
                    <a:pt x="644068" y="369220"/>
                  </a:cubicBezTo>
                  <a:cubicBezTo>
                    <a:pt x="708107" y="312693"/>
                    <a:pt x="775912" y="323998"/>
                    <a:pt x="779679" y="365452"/>
                  </a:cubicBezTo>
                  <a:cubicBezTo>
                    <a:pt x="779679" y="406905"/>
                    <a:pt x="734475" y="384294"/>
                    <a:pt x="734475" y="384294"/>
                  </a:cubicBezTo>
                  <a:cubicBezTo>
                    <a:pt x="734475" y="384294"/>
                    <a:pt x="772145" y="421978"/>
                    <a:pt x="787213" y="391831"/>
                  </a:cubicBezTo>
                  <a:cubicBezTo>
                    <a:pt x="802280" y="361683"/>
                    <a:pt x="779679" y="331535"/>
                    <a:pt x="768378" y="320230"/>
                  </a:cubicBezTo>
                  <a:cubicBezTo>
                    <a:pt x="768378" y="320230"/>
                    <a:pt x="813581" y="222250"/>
                    <a:pt x="911522" y="222250"/>
                  </a:cubicBezTo>
                  <a:close/>
                  <a:moveTo>
                    <a:pt x="907753" y="185737"/>
                  </a:moveTo>
                  <a:cubicBezTo>
                    <a:pt x="809738" y="204557"/>
                    <a:pt x="741881" y="294895"/>
                    <a:pt x="741881" y="294895"/>
                  </a:cubicBezTo>
                  <a:cubicBezTo>
                    <a:pt x="568468" y="328771"/>
                    <a:pt x="523231" y="490625"/>
                    <a:pt x="523231" y="490625"/>
                  </a:cubicBezTo>
                  <a:cubicBezTo>
                    <a:pt x="485532" y="483097"/>
                    <a:pt x="474223" y="498153"/>
                    <a:pt x="474223" y="498153"/>
                  </a:cubicBezTo>
                  <a:cubicBezTo>
                    <a:pt x="474223" y="498153"/>
                    <a:pt x="474223" y="505681"/>
                    <a:pt x="470453" y="539558"/>
                  </a:cubicBezTo>
                  <a:cubicBezTo>
                    <a:pt x="470453" y="539558"/>
                    <a:pt x="312120" y="558378"/>
                    <a:pt x="259342" y="742816"/>
                  </a:cubicBezTo>
                  <a:cubicBezTo>
                    <a:pt x="259342" y="742816"/>
                    <a:pt x="176406" y="787985"/>
                    <a:pt x="134938" y="900906"/>
                  </a:cubicBezTo>
                  <a:cubicBezTo>
                    <a:pt x="176406" y="1013828"/>
                    <a:pt x="259342" y="1058996"/>
                    <a:pt x="259342" y="1058996"/>
                  </a:cubicBezTo>
                  <a:cubicBezTo>
                    <a:pt x="312120" y="1243434"/>
                    <a:pt x="470453" y="1262255"/>
                    <a:pt x="470453" y="1262255"/>
                  </a:cubicBezTo>
                  <a:cubicBezTo>
                    <a:pt x="474223" y="1296131"/>
                    <a:pt x="474223" y="1303659"/>
                    <a:pt x="474223" y="1303659"/>
                  </a:cubicBezTo>
                  <a:cubicBezTo>
                    <a:pt x="474223" y="1303659"/>
                    <a:pt x="485532" y="1318715"/>
                    <a:pt x="523231" y="1311187"/>
                  </a:cubicBezTo>
                  <a:cubicBezTo>
                    <a:pt x="523231" y="1311187"/>
                    <a:pt x="568468" y="1473041"/>
                    <a:pt x="741881" y="1510682"/>
                  </a:cubicBezTo>
                  <a:cubicBezTo>
                    <a:pt x="741881" y="1510682"/>
                    <a:pt x="809738" y="1597255"/>
                    <a:pt x="907753" y="1616075"/>
                  </a:cubicBezTo>
                  <a:cubicBezTo>
                    <a:pt x="1009539" y="1597255"/>
                    <a:pt x="1077396" y="1510682"/>
                    <a:pt x="1077396" y="1510682"/>
                  </a:cubicBezTo>
                  <a:cubicBezTo>
                    <a:pt x="1250808" y="1473041"/>
                    <a:pt x="1296046" y="1311187"/>
                    <a:pt x="1296046" y="1311187"/>
                  </a:cubicBezTo>
                  <a:cubicBezTo>
                    <a:pt x="1333744" y="1318715"/>
                    <a:pt x="1345053" y="1303659"/>
                    <a:pt x="1345053" y="1303659"/>
                  </a:cubicBezTo>
                  <a:cubicBezTo>
                    <a:pt x="1345053" y="1303659"/>
                    <a:pt x="1345053" y="1296131"/>
                    <a:pt x="1348823" y="1262255"/>
                  </a:cubicBezTo>
                  <a:cubicBezTo>
                    <a:pt x="1348823" y="1262255"/>
                    <a:pt x="1503386" y="1243434"/>
                    <a:pt x="1559934" y="1058996"/>
                  </a:cubicBezTo>
                  <a:cubicBezTo>
                    <a:pt x="1559934" y="1058996"/>
                    <a:pt x="1642870" y="1013828"/>
                    <a:pt x="1684338" y="900906"/>
                  </a:cubicBezTo>
                  <a:cubicBezTo>
                    <a:pt x="1642870" y="787985"/>
                    <a:pt x="1559934" y="742816"/>
                    <a:pt x="1559934" y="742816"/>
                  </a:cubicBezTo>
                  <a:cubicBezTo>
                    <a:pt x="1503386" y="558378"/>
                    <a:pt x="1348823" y="539558"/>
                    <a:pt x="1348823" y="539558"/>
                  </a:cubicBezTo>
                  <a:cubicBezTo>
                    <a:pt x="1345053" y="505681"/>
                    <a:pt x="1345053" y="498153"/>
                    <a:pt x="1345053" y="498153"/>
                  </a:cubicBezTo>
                  <a:cubicBezTo>
                    <a:pt x="1345053" y="498153"/>
                    <a:pt x="1333744" y="483097"/>
                    <a:pt x="1296046" y="490625"/>
                  </a:cubicBezTo>
                  <a:cubicBezTo>
                    <a:pt x="1296046" y="490625"/>
                    <a:pt x="1250808" y="328771"/>
                    <a:pt x="1077396" y="294895"/>
                  </a:cubicBezTo>
                  <a:cubicBezTo>
                    <a:pt x="1077396" y="294895"/>
                    <a:pt x="1009539" y="204557"/>
                    <a:pt x="907753" y="185737"/>
                  </a:cubicBezTo>
                  <a:close/>
                  <a:moveTo>
                    <a:pt x="907754" y="0"/>
                  </a:moveTo>
                  <a:cubicBezTo>
                    <a:pt x="941654" y="33914"/>
                    <a:pt x="1024519" y="97974"/>
                    <a:pt x="1073485" y="120584"/>
                  </a:cubicBezTo>
                  <a:cubicBezTo>
                    <a:pt x="1122451" y="146962"/>
                    <a:pt x="1242983" y="207253"/>
                    <a:pt x="1303249" y="290155"/>
                  </a:cubicBezTo>
                  <a:cubicBezTo>
                    <a:pt x="1367281" y="373056"/>
                    <a:pt x="1352215" y="478567"/>
                    <a:pt x="1352215" y="478567"/>
                  </a:cubicBezTo>
                  <a:cubicBezTo>
                    <a:pt x="1352215" y="478567"/>
                    <a:pt x="1551845" y="489872"/>
                    <a:pt x="1646011" y="636833"/>
                  </a:cubicBezTo>
                  <a:cubicBezTo>
                    <a:pt x="1743943" y="780026"/>
                    <a:pt x="1762776" y="855391"/>
                    <a:pt x="1819275" y="900610"/>
                  </a:cubicBezTo>
                  <a:cubicBezTo>
                    <a:pt x="1762776" y="945829"/>
                    <a:pt x="1743943" y="1021194"/>
                    <a:pt x="1646011" y="1164387"/>
                  </a:cubicBezTo>
                  <a:cubicBezTo>
                    <a:pt x="1551845" y="1311348"/>
                    <a:pt x="1352215" y="1322653"/>
                    <a:pt x="1352215" y="1322653"/>
                  </a:cubicBezTo>
                  <a:cubicBezTo>
                    <a:pt x="1352215" y="1322653"/>
                    <a:pt x="1367281" y="1428164"/>
                    <a:pt x="1303249" y="1511065"/>
                  </a:cubicBezTo>
                  <a:cubicBezTo>
                    <a:pt x="1242983" y="1597735"/>
                    <a:pt x="1122451" y="1654259"/>
                    <a:pt x="1073485" y="1680636"/>
                  </a:cubicBezTo>
                  <a:cubicBezTo>
                    <a:pt x="1024519" y="1703246"/>
                    <a:pt x="941654" y="1767306"/>
                    <a:pt x="907754" y="1804988"/>
                  </a:cubicBezTo>
                  <a:cubicBezTo>
                    <a:pt x="877621" y="1767306"/>
                    <a:pt x="794756" y="1703246"/>
                    <a:pt x="745790" y="1680636"/>
                  </a:cubicBezTo>
                  <a:cubicBezTo>
                    <a:pt x="696824" y="1654259"/>
                    <a:pt x="576292" y="1597735"/>
                    <a:pt x="512260" y="1511065"/>
                  </a:cubicBezTo>
                  <a:cubicBezTo>
                    <a:pt x="451994" y="1428164"/>
                    <a:pt x="467060" y="1322653"/>
                    <a:pt x="467060" y="1322653"/>
                  </a:cubicBezTo>
                  <a:cubicBezTo>
                    <a:pt x="467060" y="1322653"/>
                    <a:pt x="267430" y="1311348"/>
                    <a:pt x="169498" y="1164387"/>
                  </a:cubicBezTo>
                  <a:cubicBezTo>
                    <a:pt x="75332" y="1021194"/>
                    <a:pt x="56499" y="945829"/>
                    <a:pt x="0" y="900610"/>
                  </a:cubicBezTo>
                  <a:cubicBezTo>
                    <a:pt x="56499" y="855391"/>
                    <a:pt x="75332" y="780026"/>
                    <a:pt x="169498" y="636833"/>
                  </a:cubicBezTo>
                  <a:cubicBezTo>
                    <a:pt x="267430" y="489872"/>
                    <a:pt x="467060" y="478567"/>
                    <a:pt x="467060" y="478567"/>
                  </a:cubicBezTo>
                  <a:cubicBezTo>
                    <a:pt x="467060" y="478567"/>
                    <a:pt x="451994" y="373056"/>
                    <a:pt x="512260" y="290155"/>
                  </a:cubicBezTo>
                  <a:cubicBezTo>
                    <a:pt x="576292" y="207253"/>
                    <a:pt x="696824" y="146962"/>
                    <a:pt x="745790" y="120584"/>
                  </a:cubicBezTo>
                  <a:cubicBezTo>
                    <a:pt x="794756" y="97974"/>
                    <a:pt x="877621" y="33914"/>
                    <a:pt x="907754" y="0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4A5B298-501B-4029-939C-664919BB547A}"/>
              </a:ext>
            </a:extLst>
          </p:cNvPr>
          <p:cNvSpPr txBox="1"/>
          <p:nvPr/>
        </p:nvSpPr>
        <p:spPr>
          <a:xfrm>
            <a:off x="1460371" y="5280193"/>
            <a:ext cx="8363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模型的左边是针对程序进行的编码和测试，此后通过频繁的交接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通过集成最终合成为可执行的程序。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模型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能够帮助有经验的测试人员在测试计划之外发现更多的软件错误。</a:t>
            </a:r>
            <a:endParaRPr lang="en-US" altLang="zh-CN" sz="20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85F5F1-07BD-4A91-A35A-0554762C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94" y="1056067"/>
            <a:ext cx="5687291" cy="38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2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567</Words>
  <Application>Microsoft Office PowerPoint</Application>
  <PresentationFormat>宽屏</PresentationFormat>
  <Paragraphs>55</Paragraphs>
  <Slides>14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-apple-system</vt:lpstr>
      <vt:lpstr>等线</vt:lpstr>
      <vt:lpstr>等线 Light</vt:lpstr>
      <vt:lpstr>汉仪喵魂体W</vt:lpstr>
      <vt:lpstr>汉仪小麦体简</vt:lpstr>
      <vt:lpstr>隶书</vt:lpstr>
      <vt:lpstr>宋体</vt:lpstr>
      <vt:lpstr>腾祥相思简</vt:lpstr>
      <vt:lpstr>Arial</vt:lpstr>
      <vt:lpstr>Verdana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陈 骁</cp:lastModifiedBy>
  <cp:revision>152</cp:revision>
  <dcterms:created xsi:type="dcterms:W3CDTF">2017-06-26T09:27:00Z</dcterms:created>
  <dcterms:modified xsi:type="dcterms:W3CDTF">2020-12-27T01:50:31Z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